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147481658" r:id="rId2"/>
    <p:sldId id="2147481706" r:id="rId3"/>
    <p:sldId id="2147481713" r:id="rId4"/>
    <p:sldId id="2147481743" r:id="rId5"/>
    <p:sldId id="2147481711" r:id="rId6"/>
    <p:sldId id="2147481679" r:id="rId7"/>
    <p:sldId id="2147481715" r:id="rId8"/>
    <p:sldId id="2147481717" r:id="rId9"/>
    <p:sldId id="2147481718" r:id="rId10"/>
    <p:sldId id="2147481720" r:id="rId11"/>
    <p:sldId id="2147481722" r:id="rId12"/>
    <p:sldId id="2147481723" r:id="rId13"/>
    <p:sldId id="2147481672" r:id="rId14"/>
    <p:sldId id="2147481727" r:id="rId15"/>
    <p:sldId id="2147481704" r:id="rId16"/>
    <p:sldId id="2147481729" r:id="rId17"/>
    <p:sldId id="2147481730" r:id="rId18"/>
    <p:sldId id="2147481731" r:id="rId19"/>
    <p:sldId id="2147481735" r:id="rId20"/>
    <p:sldId id="2147481736" r:id="rId21"/>
    <p:sldId id="10754" r:id="rId22"/>
    <p:sldId id="2147481733" r:id="rId23"/>
    <p:sldId id="2147481732" r:id="rId24"/>
    <p:sldId id="2147481701" r:id="rId25"/>
    <p:sldId id="2147481670" r:id="rId26"/>
    <p:sldId id="2147481740" r:id="rId27"/>
    <p:sldId id="2147481741" r:id="rId28"/>
    <p:sldId id="214748174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99D14EF9-B381-404A-BFC4-D75110E4AEEC}">
          <p14:sldIdLst>
            <p14:sldId id="2147481658"/>
            <p14:sldId id="2147481706"/>
            <p14:sldId id="2147481713"/>
            <p14:sldId id="2147481743"/>
            <p14:sldId id="2147481711"/>
            <p14:sldId id="2147481679"/>
            <p14:sldId id="2147481715"/>
            <p14:sldId id="2147481717"/>
            <p14:sldId id="2147481718"/>
            <p14:sldId id="2147481720"/>
            <p14:sldId id="2147481722"/>
            <p14:sldId id="2147481723"/>
            <p14:sldId id="2147481672"/>
            <p14:sldId id="2147481727"/>
            <p14:sldId id="2147481704"/>
            <p14:sldId id="2147481729"/>
            <p14:sldId id="2147481730"/>
            <p14:sldId id="2147481731"/>
            <p14:sldId id="2147481735"/>
            <p14:sldId id="2147481736"/>
            <p14:sldId id="10754"/>
            <p14:sldId id="2147481733"/>
            <p14:sldId id="2147481732"/>
            <p14:sldId id="2147481701"/>
            <p14:sldId id="2147481670"/>
          </p14:sldIdLst>
        </p14:section>
        <p14:section name="Appendix" id="{581A3A57-544B-4F43-BF06-D356D9195D01}">
          <p14:sldIdLst>
            <p14:sldId id="2147481740"/>
            <p14:sldId id="2147481741"/>
            <p14:sldId id="2147481742"/>
          </p14:sldIdLst>
        </p14:section>
      </p14:sectionLst>
    </p:ext>
    <p:ext uri="{EFAFB233-063F-42B5-8137-9DF3F51BA10A}">
      <p15:sldGuideLst xmlns:p15="http://schemas.microsoft.com/office/powerpoint/2012/main">
        <p15:guide id="1" orient="horz" pos="105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07EE0F-D446-FF0B-7F25-D28F28A076C4}" name="Michael T. Hunter" initials="MH" userId="S::Michael.T.Hunter@milliman.com::57ef5a43-c506-4b66-9ca7-9f1990b7bd75" providerId="AD"/>
  <p188:author id="{1B4BD02E-FC56-EA74-3BFA-94EBB87EEAC5}" name="Alan Van Amber" initials="AV" userId="S::alan.vanamber@milliman.com::85be2cd4-ae38-4538-97a0-5bbf4d5c2ea6" providerId="AD"/>
  <p188:author id="{0420D642-5266-7D6D-3A09-7C3C5BBE4379}" name="Stacie Shibano" initials="SS" userId="34262267222_tp_box_2" providerId="Windows Live"/>
  <p188:author id="{BD577C5A-4EB6-2FF2-A49D-8B0433CA27B3}" name="Tinku Malhotra" initials="TM" userId="S::tinku.malhotra@milliman.com::d9e6a71b-0bc2-4e65-94dc-3a5e2ba73d73" providerId="AD"/>
  <p188:author id="{AA8F435C-37F7-A750-F891-C476FAB36B62}" name="Nikhil Sarsar" initials="NS" userId="Nikhil Sarsar" providerId="None"/>
  <p188:author id="{BB31A862-0A4C-426C-AA93-59FC4FF555D3}" name="Nial Karnad" initials="NK" userId="42503653551_tp_box_2" providerId="Windows Live"/>
  <p188:author id="{19E6CA74-9ABD-4757-8BD0-8399A3372E2A}" name="Ryan Cloninger" initials="RC" userId="S::Ryan.Cloninger@milliman.com::26e69e1f-6809-4b34-b1e5-c48fa96785ff" providerId="AD"/>
  <p188:author id="{26404098-6336-EE31-72EF-35738CB5B404}" name="Stacie Shibano" initials="SS" userId="S::stacie.shibano@milliman.com::9f5116ee-bdbb-43a7-8269-6d8146529084" providerId="AD"/>
  <p188:author id="{92D4EE9D-5C97-2C1F-FFEB-79C8CA8A4953}" name="Madeleine Cline" initials="MC" userId="S::madeleine.cline@milliman.com::fcc75e4e-0089-4755-8f2c-df259a7c305e" providerId="AD"/>
  <p188:author id="{A9132AB1-88C2-2133-E18E-702CEB556C0D}" name="Vishal Tivrekar" initials="VT" userId="Vishal Tivrekar" providerId="None"/>
  <p188:author id="{E6174FC3-775A-F20A-1AF0-23F8FA9C1371}" name="Stephen Wolff" initials="SW" userId="S::Stephen.Wolff@milliman.com::7825d3e1-6333-4a98-b8cd-6e5070eef53f" providerId="AD"/>
  <p188:author id="{BE7543DF-4AD9-298D-B072-9C31A1000EBA}" name="Hiram Satterwhite" initials="HS" userId="S::Hiram.Satterwhite@milliman.com::e0cfea3e-bc42-4706-a39f-c3dbb68b05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00"/>
    <a:srgbClr val="2E82C4"/>
    <a:srgbClr val="00A561"/>
    <a:srgbClr val="F3F3F3"/>
    <a:srgbClr val="9ECEED"/>
    <a:srgbClr val="31436A"/>
    <a:srgbClr val="FFF4CC"/>
    <a:srgbClr val="0000FF"/>
    <a:srgbClr val="FFA100"/>
    <a:srgbClr val="5E3B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22" autoAdjust="0"/>
  </p:normalViewPr>
  <p:slideViewPr>
    <p:cSldViewPr snapToGrid="0">
      <p:cViewPr varScale="1">
        <p:scale>
          <a:sx n="96" d="100"/>
          <a:sy n="96" d="100"/>
        </p:scale>
        <p:origin x="115" y="106"/>
      </p:cViewPr>
      <p:guideLst>
        <p:guide orient="horz" pos="105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milw-isilon-prod-smb.milliman.com\milwh-docs$\Research\ZRX01%20Pharmacy%20Research\ZRX01-64%20(Retail%20Pharmacy%20Innovation)\Work%20Files\NACDS_PRESENTATION\NADAC%20vs%20AWP%20%20Illustr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386091411280557E-2"/>
          <c:y val="0.1322107759148147"/>
          <c:w val="0.94270796925856404"/>
          <c:h val="0.84034925172550679"/>
        </c:manualLayout>
      </c:layout>
      <c:lineChart>
        <c:grouping val="standard"/>
        <c:varyColors val="0"/>
        <c:ser>
          <c:idx val="0"/>
          <c:order val="0"/>
          <c:tx>
            <c:strRef>
              <c:f>'Discounts (2)'!$C$20</c:f>
              <c:strCache>
                <c:ptCount val="1"/>
                <c:pt idx="0">
                  <c:v>AWP Discount Gross Profit / Rx</c:v>
                </c:pt>
              </c:strCache>
            </c:strRef>
          </c:tx>
          <c:spPr>
            <a:ln w="38100" cap="rnd">
              <a:solidFill>
                <a:schemeClr val="accent1"/>
              </a:solidFill>
              <a:round/>
            </a:ln>
            <a:effectLst/>
          </c:spPr>
          <c:marker>
            <c:symbol val="none"/>
          </c:marker>
          <c:dPt>
            <c:idx val="10"/>
            <c:marker>
              <c:symbol val="none"/>
            </c:marker>
            <c:bubble3D val="0"/>
            <c:spPr>
              <a:ln w="38100" cap="rnd">
                <a:solidFill>
                  <a:srgbClr val="0078D3"/>
                </a:solidFill>
                <a:round/>
              </a:ln>
              <a:effectLst/>
            </c:spPr>
            <c:extLst>
              <c:ext xmlns:c16="http://schemas.microsoft.com/office/drawing/2014/chart" uri="{C3380CC4-5D6E-409C-BE32-E72D297353CC}">
                <c16:uniqueId val="{00000001-FCCE-4820-9FE6-5B78E700B8CC}"/>
              </c:ext>
            </c:extLst>
          </c:dPt>
          <c:cat>
            <c:numRef>
              <c:f>'Discounts (2)'!$D$19:$AA$19</c:f>
              <c:numCache>
                <c:formatCode>0.00%</c:formatCode>
                <c:ptCount val="24"/>
                <c:pt idx="0">
                  <c:v>0.8</c:v>
                </c:pt>
                <c:pt idx="1">
                  <c:v>0.80500000000000005</c:v>
                </c:pt>
                <c:pt idx="2">
                  <c:v>0.81</c:v>
                </c:pt>
                <c:pt idx="3">
                  <c:v>0.81500000000000006</c:v>
                </c:pt>
                <c:pt idx="4">
                  <c:v>0.82000000000000006</c:v>
                </c:pt>
                <c:pt idx="5">
                  <c:v>0.82500000000000007</c:v>
                </c:pt>
                <c:pt idx="6">
                  <c:v>0.83000000000000007</c:v>
                </c:pt>
                <c:pt idx="7">
                  <c:v>0.83500000000000008</c:v>
                </c:pt>
                <c:pt idx="8">
                  <c:v>0.84000000000000008</c:v>
                </c:pt>
                <c:pt idx="9">
                  <c:v>0.84500000000000008</c:v>
                </c:pt>
                <c:pt idx="10">
                  <c:v>0.85000000000000009</c:v>
                </c:pt>
                <c:pt idx="11">
                  <c:v>0.85500000000000009</c:v>
                </c:pt>
                <c:pt idx="12">
                  <c:v>0.8600000000000001</c:v>
                </c:pt>
                <c:pt idx="13">
                  <c:v>0.8650000000000001</c:v>
                </c:pt>
                <c:pt idx="14">
                  <c:v>0.87000000000000011</c:v>
                </c:pt>
                <c:pt idx="15">
                  <c:v>0.87500000000000011</c:v>
                </c:pt>
                <c:pt idx="16">
                  <c:v>0.88000000000000012</c:v>
                </c:pt>
                <c:pt idx="17">
                  <c:v>0.88500000000000012</c:v>
                </c:pt>
                <c:pt idx="18">
                  <c:v>0.89000000000000012</c:v>
                </c:pt>
                <c:pt idx="19">
                  <c:v>0.89500000000000013</c:v>
                </c:pt>
                <c:pt idx="20">
                  <c:v>0.90000000000000013</c:v>
                </c:pt>
                <c:pt idx="21">
                  <c:v>0.90500000000000014</c:v>
                </c:pt>
                <c:pt idx="22">
                  <c:v>0.91000000000000014</c:v>
                </c:pt>
                <c:pt idx="23">
                  <c:v>0.91500000000000015</c:v>
                </c:pt>
              </c:numCache>
            </c:numRef>
          </c:cat>
          <c:val>
            <c:numRef>
              <c:f>'Discounts (2)'!$D$20:$AA$20</c:f>
              <c:numCache>
                <c:formatCode>_("$"* #,##0.00_);_("$"* \(#,##0.00\);_("$"* "-"??_);_(@_)</c:formatCode>
                <c:ptCount val="24"/>
                <c:pt idx="0">
                  <c:v>13</c:v>
                </c:pt>
                <c:pt idx="1">
                  <c:v>10</c:v>
                </c:pt>
                <c:pt idx="2">
                  <c:v>7</c:v>
                </c:pt>
                <c:pt idx="3">
                  <c:v>10</c:v>
                </c:pt>
                <c:pt idx="4">
                  <c:v>15</c:v>
                </c:pt>
                <c:pt idx="5">
                  <c:v>12</c:v>
                </c:pt>
                <c:pt idx="6">
                  <c:v>10</c:v>
                </c:pt>
                <c:pt idx="7">
                  <c:v>-1</c:v>
                </c:pt>
                <c:pt idx="8">
                  <c:v>10</c:v>
                </c:pt>
                <c:pt idx="9">
                  <c:v>15</c:v>
                </c:pt>
                <c:pt idx="10">
                  <c:v>10</c:v>
                </c:pt>
                <c:pt idx="11">
                  <c:v>5</c:v>
                </c:pt>
                <c:pt idx="12">
                  <c:v>10</c:v>
                </c:pt>
                <c:pt idx="13">
                  <c:v>13</c:v>
                </c:pt>
                <c:pt idx="14">
                  <c:v>10</c:v>
                </c:pt>
                <c:pt idx="15">
                  <c:v>7</c:v>
                </c:pt>
                <c:pt idx="16">
                  <c:v>10</c:v>
                </c:pt>
                <c:pt idx="17">
                  <c:v>15</c:v>
                </c:pt>
                <c:pt idx="18">
                  <c:v>12</c:v>
                </c:pt>
                <c:pt idx="19">
                  <c:v>10</c:v>
                </c:pt>
                <c:pt idx="20">
                  <c:v>-2</c:v>
                </c:pt>
                <c:pt idx="21">
                  <c:v>10</c:v>
                </c:pt>
                <c:pt idx="22">
                  <c:v>15</c:v>
                </c:pt>
                <c:pt idx="23">
                  <c:v>10</c:v>
                </c:pt>
              </c:numCache>
            </c:numRef>
          </c:val>
          <c:smooth val="0"/>
          <c:extLst>
            <c:ext xmlns:c16="http://schemas.microsoft.com/office/drawing/2014/chart" uri="{C3380CC4-5D6E-409C-BE32-E72D297353CC}">
              <c16:uniqueId val="{00000002-FCCE-4820-9FE6-5B78E700B8CC}"/>
            </c:ext>
          </c:extLst>
        </c:ser>
        <c:ser>
          <c:idx val="1"/>
          <c:order val="1"/>
          <c:tx>
            <c:strRef>
              <c:f>'Discounts (2)'!$C$21</c:f>
              <c:strCache>
                <c:ptCount val="1"/>
                <c:pt idx="0">
                  <c:v>Cost Plus Gross Profit / Rx</c:v>
                </c:pt>
              </c:strCache>
            </c:strRef>
          </c:tx>
          <c:spPr>
            <a:ln w="38100" cap="rnd">
              <a:solidFill>
                <a:srgbClr val="00A561"/>
              </a:solidFill>
              <a:round/>
            </a:ln>
            <a:effectLst/>
          </c:spPr>
          <c:marker>
            <c:symbol val="none"/>
          </c:marker>
          <c:val>
            <c:numRef>
              <c:f>'Discounts (2)'!$D$21:$AA$21</c:f>
              <c:numCache>
                <c:formatCode>General</c:formatCode>
                <c:ptCount val="24"/>
                <c:pt idx="0">
                  <c:v>10</c:v>
                </c:pt>
                <c:pt idx="1">
                  <c:v>10.5</c:v>
                </c:pt>
                <c:pt idx="2">
                  <c:v>10</c:v>
                </c:pt>
                <c:pt idx="3">
                  <c:v>9.5</c:v>
                </c:pt>
                <c:pt idx="4">
                  <c:v>10</c:v>
                </c:pt>
                <c:pt idx="5">
                  <c:v>10.5</c:v>
                </c:pt>
                <c:pt idx="6">
                  <c:v>10</c:v>
                </c:pt>
                <c:pt idx="7">
                  <c:v>9.5</c:v>
                </c:pt>
                <c:pt idx="8">
                  <c:v>10</c:v>
                </c:pt>
                <c:pt idx="9">
                  <c:v>10.5</c:v>
                </c:pt>
                <c:pt idx="10">
                  <c:v>10</c:v>
                </c:pt>
                <c:pt idx="11">
                  <c:v>9.5</c:v>
                </c:pt>
                <c:pt idx="12">
                  <c:v>10</c:v>
                </c:pt>
                <c:pt idx="13">
                  <c:v>10.5</c:v>
                </c:pt>
                <c:pt idx="14">
                  <c:v>10</c:v>
                </c:pt>
                <c:pt idx="15">
                  <c:v>9.5</c:v>
                </c:pt>
                <c:pt idx="16">
                  <c:v>10.5</c:v>
                </c:pt>
                <c:pt idx="17">
                  <c:v>10</c:v>
                </c:pt>
                <c:pt idx="18">
                  <c:v>9.5</c:v>
                </c:pt>
                <c:pt idx="19">
                  <c:v>10.5</c:v>
                </c:pt>
                <c:pt idx="20">
                  <c:v>10</c:v>
                </c:pt>
                <c:pt idx="21">
                  <c:v>9.5</c:v>
                </c:pt>
                <c:pt idx="22">
                  <c:v>10.5</c:v>
                </c:pt>
                <c:pt idx="23">
                  <c:v>10</c:v>
                </c:pt>
              </c:numCache>
            </c:numRef>
          </c:val>
          <c:smooth val="0"/>
          <c:extLst>
            <c:ext xmlns:c16="http://schemas.microsoft.com/office/drawing/2014/chart" uri="{C3380CC4-5D6E-409C-BE32-E72D297353CC}">
              <c16:uniqueId val="{00000003-FCCE-4820-9FE6-5B78E700B8CC}"/>
            </c:ext>
          </c:extLst>
        </c:ser>
        <c:ser>
          <c:idx val="2"/>
          <c:order val="2"/>
          <c:tx>
            <c:strRef>
              <c:f>'Discounts (2)'!$C$22</c:f>
              <c:strCache>
                <c:ptCount val="1"/>
                <c:pt idx="0">
                  <c:v>Pharmacy Cost to Fill / Rx</c:v>
                </c:pt>
              </c:strCache>
            </c:strRef>
          </c:tx>
          <c:spPr>
            <a:ln w="38100" cap="rnd">
              <a:solidFill>
                <a:srgbClr val="222B36"/>
              </a:solidFill>
              <a:round/>
            </a:ln>
            <a:effectLst/>
          </c:spPr>
          <c:marker>
            <c:symbol val="none"/>
          </c:marker>
          <c:val>
            <c:numRef>
              <c:f>'Discounts (2)'!$D$22:$AA$22</c:f>
              <c:numCache>
                <c:formatCode>General</c:formatCode>
                <c:ptCount val="24"/>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numCache>
            </c:numRef>
          </c:val>
          <c:smooth val="0"/>
          <c:extLst>
            <c:ext xmlns:c16="http://schemas.microsoft.com/office/drawing/2014/chart" uri="{C3380CC4-5D6E-409C-BE32-E72D297353CC}">
              <c16:uniqueId val="{00000004-FCCE-4820-9FE6-5B78E700B8CC}"/>
            </c:ext>
          </c:extLst>
        </c:ser>
        <c:dLbls>
          <c:showLegendKey val="0"/>
          <c:showVal val="0"/>
          <c:showCatName val="0"/>
          <c:showSerName val="0"/>
          <c:showPercent val="0"/>
          <c:showBubbleSize val="0"/>
        </c:dLbls>
        <c:smooth val="0"/>
        <c:axId val="55142704"/>
        <c:axId val="55143184"/>
      </c:lineChart>
      <c:catAx>
        <c:axId val="55142704"/>
        <c:scaling>
          <c:orientation val="minMax"/>
        </c:scaling>
        <c:delete val="1"/>
        <c:axPos val="b"/>
        <c:numFmt formatCode="0.00%" sourceLinked="1"/>
        <c:majorTickMark val="none"/>
        <c:minorTickMark val="none"/>
        <c:tickLblPos val="nextTo"/>
        <c:crossAx val="55143184"/>
        <c:crosses val="autoZero"/>
        <c:auto val="1"/>
        <c:lblAlgn val="ctr"/>
        <c:lblOffset val="100"/>
        <c:noMultiLvlLbl val="0"/>
      </c:catAx>
      <c:valAx>
        <c:axId val="55143184"/>
        <c:scaling>
          <c:orientation val="minMax"/>
        </c:scaling>
        <c:delete val="1"/>
        <c:axPos val="l"/>
        <c:title>
          <c:tx>
            <c:rich>
              <a:bodyPr rot="-540000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n-US" b="1"/>
                  <a:t> Gross Profit/Rx</a:t>
                </a:r>
              </a:p>
            </c:rich>
          </c:tx>
          <c:layout>
            <c:manualLayout>
              <c:xMode val="edge"/>
              <c:yMode val="edge"/>
              <c:x val="1.5240513605308498E-2"/>
              <c:y val="0.333663778431160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numFmt formatCode="_(&quot;$&quot;* #,##0.00_);_(&quot;$&quot;* \(#,##0.00\);_(&quot;$&quot;* &quot;-&quot;??_);_(@_)" sourceLinked="1"/>
        <c:majorTickMark val="out"/>
        <c:minorTickMark val="none"/>
        <c:tickLblPos val="nextTo"/>
        <c:crossAx val="55142704"/>
        <c:crosses val="autoZero"/>
        <c:crossBetween val="between"/>
      </c:valAx>
      <c:spPr>
        <a:noFill/>
        <a:ln>
          <a:noFill/>
        </a:ln>
        <a:effectLst/>
      </c:spPr>
    </c:plotArea>
    <c:legend>
      <c:legendPos val="r"/>
      <c:layout>
        <c:manualLayout>
          <c:xMode val="edge"/>
          <c:yMode val="edge"/>
          <c:x val="0.698167728252442"/>
          <c:y val="1.2802701491795418E-3"/>
          <c:w val="0.30056222894711548"/>
          <c:h val="0.131858575834885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2"/>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9846005810395811E-2"/>
          <c:y val="7.0857988067297206E-2"/>
          <c:w val="0.93248412471500286"/>
          <c:h val="0.92826145800841842"/>
        </c:manualLayout>
      </c:layout>
      <c:lineChart>
        <c:grouping val="standard"/>
        <c:varyColors val="0"/>
        <c:ser>
          <c:idx val="1"/>
          <c:order val="0"/>
          <c:tx>
            <c:strRef>
              <c:f>'Discounts (3)'!$C$21</c:f>
              <c:strCache>
                <c:ptCount val="1"/>
                <c:pt idx="0">
                  <c:v>Cost Plus Net Profit</c:v>
                </c:pt>
              </c:strCache>
            </c:strRef>
          </c:tx>
          <c:spPr>
            <a:ln w="38100" cap="rnd">
              <a:solidFill>
                <a:srgbClr val="0078D3"/>
              </a:solidFill>
              <a:round/>
            </a:ln>
            <a:effectLst/>
          </c:spPr>
          <c:marker>
            <c:symbol val="none"/>
          </c:marker>
          <c:val>
            <c:numRef>
              <c:f>'Discounts (3)'!$D$21:$AA$21</c:f>
              <c:numCache>
                <c:formatCode>General</c:formatCode>
                <c:ptCount val="24"/>
                <c:pt idx="0">
                  <c:v>9.8000000000000007</c:v>
                </c:pt>
                <c:pt idx="1">
                  <c:v>9.7510000000000012</c:v>
                </c:pt>
                <c:pt idx="2">
                  <c:v>9.7022450000000013</c:v>
                </c:pt>
                <c:pt idx="3">
                  <c:v>9.653733775000001</c:v>
                </c:pt>
                <c:pt idx="4">
                  <c:v>9.6054651061250009</c:v>
                </c:pt>
                <c:pt idx="5">
                  <c:v>9.5574377805943751</c:v>
                </c:pt>
                <c:pt idx="6">
                  <c:v>9.509650591691404</c:v>
                </c:pt>
                <c:pt idx="7">
                  <c:v>9.4621023387329473</c:v>
                </c:pt>
                <c:pt idx="8">
                  <c:v>9.4147918270392825</c:v>
                </c:pt>
                <c:pt idx="9">
                  <c:v>9.3677178679040853</c:v>
                </c:pt>
                <c:pt idx="10">
                  <c:v>9.3208792785645649</c:v>
                </c:pt>
                <c:pt idx="11">
                  <c:v>9.274274882171742</c:v>
                </c:pt>
                <c:pt idx="12">
                  <c:v>9.2279035077608835</c:v>
                </c:pt>
                <c:pt idx="13">
                  <c:v>9.1817639902220787</c:v>
                </c:pt>
                <c:pt idx="14">
                  <c:v>9.1358551702709683</c:v>
                </c:pt>
                <c:pt idx="15">
                  <c:v>9.0901758944196143</c:v>
                </c:pt>
                <c:pt idx="16">
                  <c:v>9.0447250149475167</c:v>
                </c:pt>
                <c:pt idx="17">
                  <c:v>8.9995013898727798</c:v>
                </c:pt>
                <c:pt idx="18">
                  <c:v>8.9545038829234151</c:v>
                </c:pt>
                <c:pt idx="19">
                  <c:v>8.9097313635087989</c:v>
                </c:pt>
                <c:pt idx="20">
                  <c:v>8.8651827066912556</c:v>
                </c:pt>
                <c:pt idx="21">
                  <c:v>8.8208567931577999</c:v>
                </c:pt>
                <c:pt idx="22">
                  <c:v>8.7767525091920113</c:v>
                </c:pt>
                <c:pt idx="23">
                  <c:v>8.7328687466460515</c:v>
                </c:pt>
              </c:numCache>
            </c:numRef>
          </c:val>
          <c:smooth val="0"/>
          <c:extLst>
            <c:ext xmlns:c16="http://schemas.microsoft.com/office/drawing/2014/chart" uri="{C3380CC4-5D6E-409C-BE32-E72D297353CC}">
              <c16:uniqueId val="{00000000-D759-47DF-BCCA-9633FDBE6981}"/>
            </c:ext>
          </c:extLst>
        </c:ser>
        <c:ser>
          <c:idx val="2"/>
          <c:order val="1"/>
          <c:tx>
            <c:strRef>
              <c:f>'Discounts (3)'!$C$22</c:f>
              <c:strCache>
                <c:ptCount val="1"/>
                <c:pt idx="0">
                  <c:v>Pharmacy Cost to Fill</c:v>
                </c:pt>
              </c:strCache>
            </c:strRef>
          </c:tx>
          <c:spPr>
            <a:ln w="38100" cap="rnd">
              <a:solidFill>
                <a:srgbClr val="222B36"/>
              </a:solidFill>
              <a:round/>
            </a:ln>
            <a:effectLst/>
          </c:spPr>
          <c:marker>
            <c:symbol val="none"/>
          </c:marker>
          <c:val>
            <c:numRef>
              <c:f>'Discounts (3)'!$D$22:$AA$22</c:f>
              <c:numCache>
                <c:formatCode>General</c:formatCode>
                <c:ptCount val="24"/>
                <c:pt idx="0">
                  <c:v>8</c:v>
                </c:pt>
                <c:pt idx="1">
                  <c:v>8.08</c:v>
                </c:pt>
                <c:pt idx="2">
                  <c:v>8.1608000000000001</c:v>
                </c:pt>
                <c:pt idx="3">
                  <c:v>8.2424079999999993</c:v>
                </c:pt>
                <c:pt idx="4">
                  <c:v>8.3248320800000002</c:v>
                </c:pt>
                <c:pt idx="5">
                  <c:v>8.4080804007999994</c:v>
                </c:pt>
                <c:pt idx="6">
                  <c:v>8.4921612048079993</c:v>
                </c:pt>
                <c:pt idx="7">
                  <c:v>8.5770828168560787</c:v>
                </c:pt>
                <c:pt idx="8">
                  <c:v>8.6628536450246401</c:v>
                </c:pt>
                <c:pt idx="9">
                  <c:v>8.7494821814748871</c:v>
                </c:pt>
                <c:pt idx="10">
                  <c:v>8.8369770032896362</c:v>
                </c:pt>
                <c:pt idx="11">
                  <c:v>8.9253467733225325</c:v>
                </c:pt>
                <c:pt idx="12">
                  <c:v>9.0146002410557582</c:v>
                </c:pt>
                <c:pt idx="13">
                  <c:v>9.104746243466316</c:v>
                </c:pt>
                <c:pt idx="14">
                  <c:v>9.1957937059009787</c:v>
                </c:pt>
                <c:pt idx="15">
                  <c:v>9.2877516429599893</c:v>
                </c:pt>
                <c:pt idx="16">
                  <c:v>9.3806291593895885</c:v>
                </c:pt>
                <c:pt idx="17">
                  <c:v>9.4744354509834849</c:v>
                </c:pt>
                <c:pt idx="18">
                  <c:v>9.5691798054933201</c:v>
                </c:pt>
                <c:pt idx="19">
                  <c:v>9.6648716035482529</c:v>
                </c:pt>
                <c:pt idx="20">
                  <c:v>9.7615203195837363</c:v>
                </c:pt>
                <c:pt idx="21">
                  <c:v>9.8591355227795745</c:v>
                </c:pt>
                <c:pt idx="22">
                  <c:v>9.9577268780073709</c:v>
                </c:pt>
                <c:pt idx="23">
                  <c:v>10.057304146787445</c:v>
                </c:pt>
              </c:numCache>
            </c:numRef>
          </c:val>
          <c:smooth val="0"/>
          <c:extLst>
            <c:ext xmlns:c16="http://schemas.microsoft.com/office/drawing/2014/chart" uri="{C3380CC4-5D6E-409C-BE32-E72D297353CC}">
              <c16:uniqueId val="{00000001-D759-47DF-BCCA-9633FDBE6981}"/>
            </c:ext>
          </c:extLst>
        </c:ser>
        <c:dLbls>
          <c:showLegendKey val="0"/>
          <c:showVal val="0"/>
          <c:showCatName val="0"/>
          <c:showSerName val="0"/>
          <c:showPercent val="0"/>
          <c:showBubbleSize val="0"/>
        </c:dLbls>
        <c:smooth val="0"/>
        <c:axId val="55142704"/>
        <c:axId val="55143184"/>
      </c:lineChart>
      <c:catAx>
        <c:axId val="55142704"/>
        <c:scaling>
          <c:orientation val="minMax"/>
        </c:scaling>
        <c:delete val="1"/>
        <c:axPos val="b"/>
        <c:numFmt formatCode="0.00%" sourceLinked="1"/>
        <c:majorTickMark val="none"/>
        <c:minorTickMark val="none"/>
        <c:tickLblPos val="nextTo"/>
        <c:crossAx val="55143184"/>
        <c:crosses val="autoZero"/>
        <c:auto val="1"/>
        <c:lblAlgn val="ctr"/>
        <c:lblOffset val="100"/>
        <c:noMultiLvlLbl val="0"/>
      </c:catAx>
      <c:valAx>
        <c:axId val="55143184"/>
        <c:scaling>
          <c:orientation val="minMax"/>
        </c:scaling>
        <c:delete val="1"/>
        <c:axPos val="l"/>
        <c:numFmt formatCode="General" sourceLinked="1"/>
        <c:majorTickMark val="out"/>
        <c:minorTickMark val="none"/>
        <c:tickLblPos val="nextTo"/>
        <c:crossAx val="55142704"/>
        <c:crosses val="autoZero"/>
        <c:crossBetween val="between"/>
      </c:valAx>
      <c:spPr>
        <a:noFill/>
        <a:ln>
          <a:noFill/>
        </a:ln>
        <a:effectLst/>
      </c:spPr>
    </c:plotArea>
    <c:legend>
      <c:legendPos val="r"/>
      <c:layout>
        <c:manualLayout>
          <c:xMode val="edge"/>
          <c:yMode val="edge"/>
          <c:x val="0.69269354377242509"/>
          <c:y val="1.256629371705266E-2"/>
          <c:w val="0.28190560021872735"/>
          <c:h val="0.106662747181928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2"/>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0.04647</cdr:x>
      <cdr:y>0.6423</cdr:y>
    </cdr:from>
    <cdr:to>
      <cdr:x>0.94517</cdr:x>
      <cdr:y>0.6423</cdr:y>
    </cdr:to>
    <cdr:cxnSp macro="">
      <cdr:nvCxnSpPr>
        <cdr:cNvPr id="3" name="Straight Arrow Connector 2">
          <a:extLst xmlns:a="http://schemas.openxmlformats.org/drawingml/2006/main">
            <a:ext uri="{FF2B5EF4-FFF2-40B4-BE49-F238E27FC236}">
              <a16:creationId xmlns:a16="http://schemas.microsoft.com/office/drawing/2014/main" id="{5E79FA27-D140-73CB-473C-1C86EBB69E0F}"/>
            </a:ext>
          </a:extLst>
        </cdr:cNvPr>
        <cdr:cNvCxnSpPr/>
      </cdr:nvCxnSpPr>
      <cdr:spPr>
        <a:xfrm xmlns:a="http://schemas.openxmlformats.org/drawingml/2006/main">
          <a:off x="464684" y="2897285"/>
          <a:ext cx="8986697" cy="0"/>
        </a:xfrm>
        <a:prstGeom xmlns:a="http://schemas.openxmlformats.org/drawingml/2006/main" prst="straightConnector1">
          <a:avLst/>
        </a:prstGeom>
        <a:ln xmlns:a="http://schemas.openxmlformats.org/drawingml/2006/main">
          <a:solidFill>
            <a:schemeClr val="bg2"/>
          </a:solidFill>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0.59003</cdr:x>
      <cdr:y>0.22157</cdr:y>
    </cdr:from>
    <cdr:to>
      <cdr:x>0.94623</cdr:x>
      <cdr:y>0.32015</cdr:y>
    </cdr:to>
    <cdr:sp macro="" textlink="">
      <cdr:nvSpPr>
        <cdr:cNvPr id="2" name="Isosceles Triangle 1">
          <a:extLst xmlns:a="http://schemas.openxmlformats.org/drawingml/2006/main">
            <a:ext uri="{FF2B5EF4-FFF2-40B4-BE49-F238E27FC236}">
              <a16:creationId xmlns:a16="http://schemas.microsoft.com/office/drawing/2014/main" id="{1D9E70BF-7542-C4C5-37AA-BCD7AB3061D5}"/>
            </a:ext>
          </a:extLst>
        </cdr:cNvPr>
        <cdr:cNvSpPr/>
      </cdr:nvSpPr>
      <cdr:spPr>
        <a:xfrm xmlns:a="http://schemas.openxmlformats.org/drawingml/2006/main" rot="16200000">
          <a:off x="7458670" y="-559167"/>
          <a:ext cx="444684" cy="3561903"/>
        </a:xfrm>
        <a:prstGeom xmlns:a="http://schemas.openxmlformats.org/drawingml/2006/main" prst="triangle">
          <a:avLst>
            <a:gd name="adj" fmla="val 29441"/>
          </a:avLst>
        </a:prstGeom>
        <a:solidFill xmlns:a="http://schemas.openxmlformats.org/drawingml/2006/main">
          <a:schemeClr val="accent6">
            <a:alpha val="25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82880" tIns="182880" rIns="182880" bIns="182880" rtlCol="0" anchor="ctr"/>
        <a:lstStyle xmlns:a="http://schemas.openxmlformats.org/drawingml/2006/main"/>
        <a:p xmlns:a="http://schemas.openxmlformats.org/drawingml/2006/main">
          <a:endParaRPr lang="en-US" kern="1200" dirty="0"/>
        </a:p>
      </cdr:txBody>
    </cdr:sp>
  </cdr:relSizeAnchor>
  <cdr:relSizeAnchor xmlns:cdr="http://schemas.openxmlformats.org/drawingml/2006/chartDrawing">
    <cdr:from>
      <cdr:x>0.38175</cdr:x>
      <cdr:y>0.6568</cdr:y>
    </cdr:from>
    <cdr:to>
      <cdr:x>0.60988</cdr:x>
      <cdr:y>0.71139</cdr:y>
    </cdr:to>
    <cdr:sp macro="" textlink="">
      <cdr:nvSpPr>
        <cdr:cNvPr id="4" name="TextBox 3">
          <a:extLst xmlns:a="http://schemas.openxmlformats.org/drawingml/2006/main">
            <a:ext uri="{FF2B5EF4-FFF2-40B4-BE49-F238E27FC236}">
              <a16:creationId xmlns:a16="http://schemas.microsoft.com/office/drawing/2014/main" id="{A560B675-F4CA-CAD8-4999-036372660E62}"/>
            </a:ext>
          </a:extLst>
        </cdr:cNvPr>
        <cdr:cNvSpPr txBox="1"/>
      </cdr:nvSpPr>
      <cdr:spPr>
        <a:xfrm xmlns:a="http://schemas.openxmlformats.org/drawingml/2006/main">
          <a:off x="3817421" y="2962691"/>
          <a:ext cx="2281223" cy="246245"/>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en-US" sz="1600" kern="1200" dirty="0"/>
            <a:t>Time</a:t>
          </a:r>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B31DF56-8F55-EBE2-2452-8DB006069826}"/>
              </a:ext>
            </a:extLst>
          </p:cNvPr>
          <p:cNvSpPr>
            <a:spLocks noGrp="1"/>
          </p:cNvSpPr>
          <p:nvPr>
            <p:ph type="ftr" sz="quarter" idx="2"/>
          </p:nvPr>
        </p:nvSpPr>
        <p:spPr>
          <a:xfrm>
            <a:off x="2875280" y="8685213"/>
            <a:ext cx="3098800" cy="230187"/>
          </a:xfrm>
          <a:prstGeom prst="rect">
            <a:avLst/>
          </a:prstGeom>
        </p:spPr>
        <p:txBody>
          <a:bodyPr vert="horz" lIns="91440" tIns="45720" rIns="91440" bIns="45720" rtlCol="0" anchor="b"/>
          <a:lstStyle>
            <a:lvl1pPr algn="l">
              <a:defRPr sz="1200"/>
            </a:lvl1pPr>
          </a:lstStyle>
          <a:p>
            <a:pPr algn="r"/>
            <a:endParaRPr lang="en-US"/>
          </a:p>
        </p:txBody>
      </p:sp>
      <p:sp>
        <p:nvSpPr>
          <p:cNvPr id="5" name="Slide Number Placeholder 4">
            <a:extLst>
              <a:ext uri="{FF2B5EF4-FFF2-40B4-BE49-F238E27FC236}">
                <a16:creationId xmlns:a16="http://schemas.microsoft.com/office/drawing/2014/main" id="{4E58BE9E-9490-0D21-7E73-289B20F7BC48}"/>
              </a:ext>
            </a:extLst>
          </p:cNvPr>
          <p:cNvSpPr>
            <a:spLocks noGrp="1"/>
          </p:cNvSpPr>
          <p:nvPr>
            <p:ph type="sldNum" sz="quarter" idx="3"/>
          </p:nvPr>
        </p:nvSpPr>
        <p:spPr>
          <a:xfrm>
            <a:off x="6035040" y="8685213"/>
            <a:ext cx="431800" cy="230187"/>
          </a:xfrm>
          <a:prstGeom prst="rect">
            <a:avLst/>
          </a:prstGeom>
        </p:spPr>
        <p:txBody>
          <a:bodyPr vert="horz" lIns="91440" tIns="45720" rIns="91440" bIns="45720" rtlCol="0" anchor="b"/>
          <a:lstStyle>
            <a:lvl1pPr algn="r">
              <a:defRPr sz="1200"/>
            </a:lvl1pPr>
          </a:lstStyle>
          <a:p>
            <a:fld id="{3986C8C0-2348-44B2-947E-86837377C9D0}" type="slidenum">
              <a:rPr lang="en-US" smtClean="0"/>
              <a:t>‹#›</a:t>
            </a:fld>
            <a:endParaRPr lang="en-US"/>
          </a:p>
        </p:txBody>
      </p:sp>
      <p:pic>
        <p:nvPicPr>
          <p:cNvPr id="6" name="Graphic 5">
            <a:extLst>
              <a:ext uri="{FF2B5EF4-FFF2-40B4-BE49-F238E27FC236}">
                <a16:creationId xmlns:a16="http://schemas.microsoft.com/office/drawing/2014/main" id="{BCD22355-C4CE-0327-2C97-D0B3E47C03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0742" y="8521483"/>
            <a:ext cx="1466851" cy="557646"/>
          </a:xfrm>
          <a:prstGeom prst="rect">
            <a:avLst/>
          </a:prstGeom>
        </p:spPr>
      </p:pic>
    </p:spTree>
    <p:extLst>
      <p:ext uri="{BB962C8B-B14F-4D97-AF65-F5344CB8AC3E}">
        <p14:creationId xmlns:p14="http://schemas.microsoft.com/office/powerpoint/2010/main" val="8020903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47040" y="402430"/>
            <a:ext cx="4302760" cy="2420303"/>
          </a:xfrm>
          <a:prstGeom prst="rect">
            <a:avLst/>
          </a:prstGeom>
          <a:noFill/>
          <a:ln w="12700">
            <a:solidFill>
              <a:schemeClr val="bg1"/>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47040" y="2926080"/>
            <a:ext cx="5887720" cy="5552440"/>
          </a:xfrm>
          <a:prstGeom prst="rect">
            <a:avLst/>
          </a:prstGeom>
          <a:ln>
            <a:solidFill>
              <a:schemeClr val="bg1"/>
            </a:solidFill>
          </a:ln>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AD8DB669-66E9-25E0-A389-082A624CF783}"/>
              </a:ext>
            </a:extLst>
          </p:cNvPr>
          <p:cNvSpPr>
            <a:spLocks noGrp="1"/>
          </p:cNvSpPr>
          <p:nvPr>
            <p:ph type="ftr" sz="quarter" idx="4"/>
          </p:nvPr>
        </p:nvSpPr>
        <p:spPr>
          <a:xfrm>
            <a:off x="2875280" y="8685213"/>
            <a:ext cx="3098800" cy="230187"/>
          </a:xfrm>
          <a:prstGeom prst="rect">
            <a:avLst/>
          </a:prstGeom>
        </p:spPr>
        <p:txBody>
          <a:bodyPr vert="horz" lIns="91440" tIns="45720" rIns="91440" bIns="45720" rtlCol="0" anchor="b"/>
          <a:lstStyle>
            <a:lvl1pPr algn="l">
              <a:defRPr sz="1200"/>
            </a:lvl1pPr>
          </a:lstStyle>
          <a:p>
            <a:pPr algn="r"/>
            <a:endParaRPr lang="en-US"/>
          </a:p>
        </p:txBody>
      </p:sp>
      <p:sp>
        <p:nvSpPr>
          <p:cNvPr id="9" name="Slide Number Placeholder 4">
            <a:extLst>
              <a:ext uri="{FF2B5EF4-FFF2-40B4-BE49-F238E27FC236}">
                <a16:creationId xmlns:a16="http://schemas.microsoft.com/office/drawing/2014/main" id="{D238CE4C-62C8-8F3E-4683-DEF80728B37B}"/>
              </a:ext>
            </a:extLst>
          </p:cNvPr>
          <p:cNvSpPr>
            <a:spLocks noGrp="1"/>
          </p:cNvSpPr>
          <p:nvPr>
            <p:ph type="sldNum" sz="quarter" idx="5"/>
          </p:nvPr>
        </p:nvSpPr>
        <p:spPr>
          <a:xfrm>
            <a:off x="6035040" y="8685213"/>
            <a:ext cx="431800" cy="230187"/>
          </a:xfrm>
          <a:prstGeom prst="rect">
            <a:avLst/>
          </a:prstGeom>
        </p:spPr>
        <p:txBody>
          <a:bodyPr vert="horz" lIns="91440" tIns="45720" rIns="91440" bIns="45720" rtlCol="0" anchor="b"/>
          <a:lstStyle>
            <a:lvl1pPr algn="r">
              <a:defRPr sz="1200"/>
            </a:lvl1pPr>
          </a:lstStyle>
          <a:p>
            <a:fld id="{3986C8C0-2348-44B2-947E-86837377C9D0}" type="slidenum">
              <a:rPr lang="en-US" smtClean="0"/>
              <a:t>‹#›</a:t>
            </a:fld>
            <a:endParaRPr lang="en-US"/>
          </a:p>
        </p:txBody>
      </p:sp>
      <p:pic>
        <p:nvPicPr>
          <p:cNvPr id="10" name="Graphic 9">
            <a:extLst>
              <a:ext uri="{FF2B5EF4-FFF2-40B4-BE49-F238E27FC236}">
                <a16:creationId xmlns:a16="http://schemas.microsoft.com/office/drawing/2014/main" id="{3B478249-3562-C5B7-270F-F8D1C3423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0742" y="8521483"/>
            <a:ext cx="1466851" cy="557646"/>
          </a:xfrm>
          <a:prstGeom prst="rect">
            <a:avLst/>
          </a:prstGeom>
        </p:spPr>
      </p:pic>
    </p:spTree>
    <p:extLst>
      <p:ext uri="{BB962C8B-B14F-4D97-AF65-F5344CB8AC3E}">
        <p14:creationId xmlns:p14="http://schemas.microsoft.com/office/powerpoint/2010/main" val="285739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ging.senate.gov/imo/media/doc/reports/rpt289.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401638"/>
            <a:ext cx="4302125" cy="2420937"/>
          </a:xfrm>
        </p:spPr>
        <p:txBody>
          <a:bodyPr/>
          <a:lstStyle/>
          <a:p>
            <a:endParaRPr lang="en-US"/>
          </a:p>
        </p:txBody>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Michael - Title Slide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Good afternoon, everyone. I'm Michael Hunter, Principal and Pharmacy Consultant, and joining me today is my colleague Alan Van Amber, Senior Pharmacy Management Consultant. Both of us are with Milliman.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the next hour, we'll explore how pharmacy economics are being fundamentally redefined—the shift from AWP discount models to cost-based reimbursement, the regulatory forces driving this change, and practical strategies to navigate it successfully.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witnessing is a fundamental redefinition of how pharmacies are valued and compensated. Our goal is straightforward: equip you with practical strategies to navigate this transformation successfully.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reserve time at the end for questions. With that said, let's dive in.</a:t>
            </a:r>
          </a:p>
          <a:p>
            <a:endParaRPr lang="en-US" dirty="0"/>
          </a:p>
        </p:txBody>
      </p:sp>
      <p:sp>
        <p:nvSpPr>
          <p:cNvPr id="4" name="Slide Number Placeholder 3"/>
          <p:cNvSpPr>
            <a:spLocks noGrp="1"/>
          </p:cNvSpPr>
          <p:nvPr>
            <p:ph type="sldNum" sz="quarter" idx="5"/>
          </p:nvPr>
        </p:nvSpPr>
        <p:spPr/>
        <p:txBody>
          <a:bodyPr/>
          <a:lstStyle/>
          <a:p>
            <a:fld id="{3986C8C0-2348-44B2-947E-86837377C9D0}" type="slidenum">
              <a:rPr lang="en-US" smtClean="0"/>
              <a:t>1</a:t>
            </a:fld>
            <a:endParaRPr lang="en-US"/>
          </a:p>
        </p:txBody>
      </p:sp>
    </p:spTree>
    <p:extLst>
      <p:ext uri="{BB962C8B-B14F-4D97-AF65-F5344CB8AC3E}">
        <p14:creationId xmlns:p14="http://schemas.microsoft.com/office/powerpoint/2010/main" val="248850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4B1DE-5518-722B-12F7-7C2A23BA8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14E6F-1D6F-4184-1476-0105FAE65983}"/>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4C182F74-1E9B-ADC4-7A4A-A57A8C5931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Alan - SPEAKER NOTES: Gross margins</a:t>
            </a:r>
            <a:endParaRPr lang="en-US" sz="18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illustrate the fundamental difference between traditional AWP models and cost-based reimbursement.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traditional AWP discount structures, profit outcomes are unpredictable. You earn exceptional margins on some prescriptions, severe losses on others. Overall basket performance depends on drug mix, formulary, generic availability, MAC lists—factors largely outside your control.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Cost-plus provides consistent profitability across products, assuming two critical conditions. First, operational costs are managed effectively. Second, reasonable margins, typically through dispensing fees, are negotiated upfront. The formula is transparent: drug cost plus a defined amount to cover operations and profit.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"plus" component can take several forms—flat dispensing fee per prescription, effective fee that covers a number of factors, percentage markup on net costs, annual fee escalators, or any combination of these. The requirement is precision: payers expect predictability, cost control, and continual purchasing  improvement. You must demonstrate delivery on all three.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Margin stability becomes the focus rather than optimizing AWP spreads. You forecast profitability more reliably, plan operations with greater confidence, and eliminate cross-subsidization dynamics inherent in AWP contracts..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structural long-term threat to cost-plus viability that requires proactive management.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show you what I mean on the next slide.</a:t>
            </a:r>
          </a:p>
          <a:p>
            <a:pPr fontAlgn="t"/>
            <a:endParaRPr lang="en-US" sz="1200" b="1"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DE82004-895E-E7D8-E5A2-37CC72F66D62}"/>
              </a:ext>
            </a:extLst>
          </p:cNvPr>
          <p:cNvSpPr>
            <a:spLocks noGrp="1"/>
          </p:cNvSpPr>
          <p:nvPr>
            <p:ph type="sldNum" sz="quarter" idx="5"/>
          </p:nvPr>
        </p:nvSpPr>
        <p:spPr/>
        <p:txBody>
          <a:bodyPr/>
          <a:lstStyle/>
          <a:p>
            <a:fld id="{D298ABE7-2E59-B840-A11E-3AE96583F77F}" type="slidenum">
              <a:rPr lang="en-US" smtClean="0"/>
              <a:t>10</a:t>
            </a:fld>
            <a:endParaRPr lang="en-US"/>
          </a:p>
        </p:txBody>
      </p:sp>
    </p:spTree>
    <p:extLst>
      <p:ext uri="{BB962C8B-B14F-4D97-AF65-F5344CB8AC3E}">
        <p14:creationId xmlns:p14="http://schemas.microsoft.com/office/powerpoint/2010/main" val="419193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55ABA-5515-31D7-C312-0CB0A00A4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92258-A935-9547-4974-0AE2EFA65D33}"/>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57245542-32CB-E354-FD41-56076514BA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Alan - SPEAKER NOTES: Cost-Based Models with Fixed Fees Erode Profitability</a:t>
            </a:r>
            <a:endParaRPr lang="en-US" sz="1800" b="1" kern="1200" dirty="0">
              <a:solidFill>
                <a:schemeClr val="tx1"/>
              </a:solidFill>
              <a:effectLst/>
              <a:latin typeface="+mn-lt"/>
              <a:ea typeface="+mn-ea"/>
              <a:cs typeface="+mn-cs"/>
            </a:endParaRPr>
          </a:p>
          <a:p>
            <a:endParaRPr lang="en-US" b="1" dirty="0"/>
          </a:p>
          <a:p>
            <a:r>
              <a:rPr lang="en-US" sz="1200" kern="1200" dirty="0">
                <a:solidFill>
                  <a:schemeClr val="tx1"/>
                </a:solidFill>
                <a:effectLst/>
                <a:latin typeface="+mn-lt"/>
                <a:ea typeface="+mn-ea"/>
                <a:cs typeface="+mn-cs"/>
              </a:rPr>
              <a:t>This graph illustrates a structural risk that could make cost-based reimbursement ultimately unsustainable for pharmacies if you don't address it proactively in contract negotiations.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Look at the blue line—this represents your margin, the net profit from the "plus" component of your reimbursement. The black line represents your actual cost to fill a prescription—operating expenses like pharmacist labor, technician wages, rent, utilities, software systems, and compliance costs. The green shaded area represents positive margin contributing to your bottom line. The yellow area represents unprofitability.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 AWP models, reimbursement rises with drug price inflation—discount percentages remain constant, but absolute dollars increase. Under cost-based models with fixed dispensing fees, reimbursement stays static while operating costs increase over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the reality. Pharmacist salaries increase, rent escalates, utilities rise, software fees go up, insurance premiums increase. But your dispensing fee? It stays flat year after year unless you negotiate otherwise.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Over time, this creates an unsustainable squeeze. Your cost to fill increases steadily, but your "plus" fee stays flat. Eventually, margins erode, and pharmacies start losing money on every prescription despite "cost plus.“ payment.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Compounding this challenge. Payers often expect continued reductions in the "plus" component, mirroring historic discount improvements under AWP models. They may expect similar concessions under cost-plus frameworks. This assumption is fundamentally flawed but shapes negotiations..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what's the practical implication? If you're contracting under a cost-based model—or transitioning to one—you need to proactively negotiate inflation protection. Consider these approaches: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Percentage-plus factors on actual drug costs rather than flat fees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Annual CPI adjustments tied to documented inflation indices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Periodic rate reviews tied to independently validated cost-of-operations surveys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Tiered fee structures reflecting service complexity, clinical interventions, or patient acuity.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Don't wait until margins turn negative. Static fees equal declining profitability. Secure dynamic fee structures during initial negotiations.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examine acquisition improvement guarantees—a risk often buried in contract language</a:t>
            </a:r>
            <a:endParaRPr lang="en-US" dirty="0"/>
          </a:p>
        </p:txBody>
      </p:sp>
      <p:sp>
        <p:nvSpPr>
          <p:cNvPr id="4" name="Slide Number Placeholder 3">
            <a:extLst>
              <a:ext uri="{FF2B5EF4-FFF2-40B4-BE49-F238E27FC236}">
                <a16:creationId xmlns:a16="http://schemas.microsoft.com/office/drawing/2014/main" id="{4FF0FDEF-4FE8-57DA-942A-76FFA0EF883D}"/>
              </a:ext>
            </a:extLst>
          </p:cNvPr>
          <p:cNvSpPr>
            <a:spLocks noGrp="1"/>
          </p:cNvSpPr>
          <p:nvPr>
            <p:ph type="sldNum" sz="quarter" idx="5"/>
          </p:nvPr>
        </p:nvSpPr>
        <p:spPr/>
        <p:txBody>
          <a:bodyPr/>
          <a:lstStyle/>
          <a:p>
            <a:fld id="{D298ABE7-2E59-B840-A11E-3AE96583F77F}" type="slidenum">
              <a:rPr lang="en-US" smtClean="0"/>
              <a:t>11</a:t>
            </a:fld>
            <a:endParaRPr lang="en-US"/>
          </a:p>
        </p:txBody>
      </p:sp>
    </p:spTree>
    <p:extLst>
      <p:ext uri="{BB962C8B-B14F-4D97-AF65-F5344CB8AC3E}">
        <p14:creationId xmlns:p14="http://schemas.microsoft.com/office/powerpoint/2010/main" val="3959720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02A3C-FF05-23E9-0060-BCE31C776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53423-C55B-6D17-F335-C563AF27871E}"/>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6DACE3A0-8FB7-F723-4105-EFA1989796A1}"/>
              </a:ext>
            </a:extLst>
          </p:cNvPr>
          <p:cNvSpPr>
            <a:spLocks noGrp="1"/>
          </p:cNvSpPr>
          <p:nvPr>
            <p:ph type="body" idx="1"/>
          </p:nvPr>
        </p:nvSpPr>
        <p:spPr/>
        <p:txBody>
          <a:bodyPr/>
          <a:lstStyle/>
          <a:p>
            <a:r>
              <a:rPr lang="en-US" sz="1200" b="1" dirty="0"/>
              <a:t>Alan - </a:t>
            </a:r>
            <a:r>
              <a:rPr lang="en-US" b="1" dirty="0"/>
              <a:t>SPEAKER NOTES: </a:t>
            </a:r>
            <a:r>
              <a:rPr lang="en-US" sz="1200" b="1" kern="1200" dirty="0">
                <a:solidFill>
                  <a:schemeClr val="tx1"/>
                </a:solidFill>
                <a:effectLst/>
                <a:latin typeface="+mn-lt"/>
                <a:ea typeface="+mn-ea"/>
                <a:cs typeface="+mn-cs"/>
              </a:rPr>
              <a:t>Acquisition Improvement Guarantees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Price guarantees are common in payer negotiations, but they fundamentally transfer external market risk—often completely beyond your control—directly onto your pharmacy operations. These guarantees assume stable markets, predictable supply chains, and rational pricing. That assumption frequently doesn't hold true.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outline the key </a:t>
            </a:r>
            <a:r>
              <a:rPr lang="en-US" sz="1200" b="1" kern="1200" dirty="0">
                <a:solidFill>
                  <a:schemeClr val="tx1"/>
                </a:solidFill>
                <a:effectLst/>
                <a:latin typeface="+mn-lt"/>
                <a:ea typeface="+mn-ea"/>
                <a:cs typeface="+mn-cs"/>
              </a:rPr>
              <a:t>structural risks </a:t>
            </a:r>
            <a:r>
              <a:rPr lang="en-US" sz="1200" kern="1200" dirty="0">
                <a:solidFill>
                  <a:schemeClr val="tx1"/>
                </a:solidFill>
                <a:effectLst/>
                <a:latin typeface="+mn-lt"/>
                <a:ea typeface="+mn-ea"/>
                <a:cs typeface="+mn-cs"/>
              </a:rPr>
              <a:t>you face: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First, </a:t>
            </a:r>
            <a:r>
              <a:rPr lang="en-US" sz="1200" b="1" kern="1200" dirty="0">
                <a:solidFill>
                  <a:schemeClr val="tx1"/>
                </a:solidFill>
                <a:effectLst/>
                <a:latin typeface="+mn-lt"/>
                <a:ea typeface="+mn-ea"/>
                <a:cs typeface="+mn-cs"/>
              </a:rPr>
              <a:t>vague guarantee terms </a:t>
            </a:r>
            <a:r>
              <a:rPr lang="en-US" sz="1200" kern="1200" dirty="0">
                <a:solidFill>
                  <a:schemeClr val="tx1"/>
                </a:solidFill>
                <a:effectLst/>
                <a:latin typeface="+mn-lt"/>
                <a:ea typeface="+mn-ea"/>
                <a:cs typeface="+mn-cs"/>
              </a:rPr>
              <a:t>create the most exposure. Broad or undefined language around which claims are included, how network configurations affect calculations, treatment of external discounts, what fees are included, and how carrying costs are treated. All of this ambiguity typically favors PBMs and leaves pharmacies vulnerable to undefined cost obligations.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Second</a:t>
            </a:r>
            <a:r>
              <a:rPr lang="en-US" sz="1200" b="1" kern="1200" dirty="0">
                <a:solidFill>
                  <a:schemeClr val="tx1"/>
                </a:solidFill>
                <a:effectLst/>
                <a:latin typeface="+mn-lt"/>
                <a:ea typeface="+mn-ea"/>
                <a:cs typeface="+mn-cs"/>
              </a:rPr>
              <a:t>, supply disruptions </a:t>
            </a:r>
            <a:r>
              <a:rPr lang="en-US" sz="1200" kern="1200" dirty="0">
                <a:solidFill>
                  <a:schemeClr val="tx1"/>
                </a:solidFill>
                <a:effectLst/>
                <a:latin typeface="+mn-lt"/>
                <a:ea typeface="+mn-ea"/>
                <a:cs typeface="+mn-cs"/>
              </a:rPr>
              <a:t>are fundamentally unpredictable. Pandemics, geopolitical conflicts, regulatory changes, and shortages trigger cost spikes you cannot anticipate or control. Yet guarantee language often assigns liability regardless.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Third, </a:t>
            </a:r>
            <a:r>
              <a:rPr lang="en-US" sz="1200" b="1" kern="1200" dirty="0">
                <a:solidFill>
                  <a:schemeClr val="tx1"/>
                </a:solidFill>
                <a:effectLst/>
                <a:latin typeface="+mn-lt"/>
                <a:ea typeface="+mn-ea"/>
                <a:cs typeface="+mn-cs"/>
              </a:rPr>
              <a:t>pricing volatility </a:t>
            </a:r>
            <a:r>
              <a:rPr lang="en-US" sz="1200" kern="1200" dirty="0">
                <a:solidFill>
                  <a:schemeClr val="tx1"/>
                </a:solidFill>
                <a:effectLst/>
                <a:latin typeface="+mn-lt"/>
                <a:ea typeface="+mn-ea"/>
                <a:cs typeface="+mn-cs"/>
              </a:rPr>
              <a:t>persists despite your best planning. Wholesale price swings result from manufacturer strategies, FDA actions, and trade policies—forces entirely outside pharmacy operations. You cannot guarantee stable costs when external market forces dominate.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here's how to protect your margins through strategic contract design: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First, </a:t>
            </a:r>
            <a:r>
              <a:rPr lang="en-US" sz="1200" b="1" kern="1200" dirty="0">
                <a:solidFill>
                  <a:schemeClr val="tx1"/>
                </a:solidFill>
                <a:effectLst/>
                <a:latin typeface="+mn-lt"/>
                <a:ea typeface="+mn-ea"/>
                <a:cs typeface="+mn-cs"/>
              </a:rPr>
              <a:t>segment guarantees by category</a:t>
            </a:r>
            <a:r>
              <a:rPr lang="en-US" sz="1200" kern="1200" dirty="0">
                <a:solidFill>
                  <a:schemeClr val="tx1"/>
                </a:solidFill>
                <a:effectLst/>
                <a:latin typeface="+mn-lt"/>
                <a:ea typeface="+mn-ea"/>
                <a:cs typeface="+mn-cs"/>
              </a:rPr>
              <a:t>. Define separate targets for generics, brands, and specialty drugs with individual liability caps. This prevents cross-subsidization where losses in one area erode gains elsewhere. If your specialty purchasing deteriorates due to supply disruptions, it shouldn't penalize your strong generic performance.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Second, </a:t>
            </a:r>
            <a:r>
              <a:rPr lang="en-US" sz="1200" b="1" kern="1200" dirty="0">
                <a:solidFill>
                  <a:schemeClr val="tx1"/>
                </a:solidFill>
                <a:effectLst/>
                <a:latin typeface="+mn-lt"/>
                <a:ea typeface="+mn-ea"/>
                <a:cs typeface="+mn-cs"/>
              </a:rPr>
              <a:t>index guarantees to independent benchmarks</a:t>
            </a:r>
            <a:r>
              <a:rPr lang="en-US" sz="1200" kern="1200" dirty="0">
                <a:solidFill>
                  <a:schemeClr val="tx1"/>
                </a:solidFill>
                <a:effectLst/>
                <a:latin typeface="+mn-lt"/>
                <a:ea typeface="+mn-ea"/>
                <a:cs typeface="+mn-cs"/>
              </a:rPr>
              <a:t>—NADAC, PAC, or WAC—not PBM-controlled baselines or metrics that don't correlate with your costs, like AWP. Tie guarantees to market reality, not negotiated abstractions.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Third, </a:t>
            </a:r>
            <a:r>
              <a:rPr lang="en-US" sz="1200" b="1" kern="1200" dirty="0">
                <a:solidFill>
                  <a:schemeClr val="tx1"/>
                </a:solidFill>
                <a:effectLst/>
                <a:latin typeface="+mn-lt"/>
                <a:ea typeface="+mn-ea"/>
                <a:cs typeface="+mn-cs"/>
              </a:rPr>
              <a:t>restructure incentives</a:t>
            </a:r>
            <a:r>
              <a:rPr lang="en-US" sz="1200" kern="1200" dirty="0">
                <a:solidFill>
                  <a:schemeClr val="tx1"/>
                </a:solidFill>
                <a:effectLst/>
                <a:latin typeface="+mn-lt"/>
                <a:ea typeface="+mn-ea"/>
                <a:cs typeface="+mn-cs"/>
              </a:rPr>
              <a:t>. Replace aggregate cost guarantees with savings-share models that retain upside from genuine purchasing efficiencies. Align interests: reward smart buying, don't penalize market volatility.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Fourth, </a:t>
            </a:r>
            <a:r>
              <a:rPr lang="en-US" sz="1200" b="1" kern="1200" dirty="0">
                <a:solidFill>
                  <a:schemeClr val="tx1"/>
                </a:solidFill>
                <a:effectLst/>
                <a:latin typeface="+mn-lt"/>
                <a:ea typeface="+mn-ea"/>
                <a:cs typeface="+mn-cs"/>
              </a:rPr>
              <a:t>expand exclusions </a:t>
            </a:r>
            <a:r>
              <a:rPr lang="en-US" sz="1200" kern="1200" dirty="0">
                <a:solidFill>
                  <a:schemeClr val="tx1"/>
                </a:solidFill>
                <a:effectLst/>
                <a:latin typeface="+mn-lt"/>
                <a:ea typeface="+mn-ea"/>
                <a:cs typeface="+mn-cs"/>
              </a:rPr>
              <a:t>systematically for factors genuinely beyond your control, such as FDA-declared shortages, federal tariff impositions, manufacturer discontinuations, and price reductions that affect your entire supply chain.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a:t>
            </a:r>
            <a:r>
              <a:rPr lang="en-US" sz="1200" b="1" kern="1200" dirty="0">
                <a:solidFill>
                  <a:schemeClr val="tx1"/>
                </a:solidFill>
                <a:effectLst/>
                <a:latin typeface="+mn-lt"/>
                <a:ea typeface="+mn-ea"/>
                <a:cs typeface="+mn-cs"/>
              </a:rPr>
              <a:t>narrow the cost definition </a:t>
            </a:r>
            <a:r>
              <a:rPr lang="en-US" sz="1200" kern="1200" dirty="0">
                <a:solidFill>
                  <a:schemeClr val="tx1"/>
                </a:solidFill>
                <a:effectLst/>
                <a:latin typeface="+mn-lt"/>
                <a:ea typeface="+mn-ea"/>
                <a:cs typeface="+mn-cs"/>
              </a:rPr>
              <a:t>itself. Guarantee only invoice price plus limited, documented adjustments, such as transportation costs and verified rebates with clear timing definitions.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bottom line: Accept guarantees only when you have transparency, narrow definitions, and shared upside. Control what you can control, and push back firmly on vague terms that shift external market risk onto your operations.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move forward by examining how to build defensible cost files that strengthen your negotiating position.</a:t>
            </a:r>
          </a:p>
          <a:p>
            <a:endParaRPr lang="en-US" b="1" dirty="0"/>
          </a:p>
          <a:p>
            <a:endParaRPr lang="en-US" b="1" dirty="0"/>
          </a:p>
          <a:p>
            <a:endParaRPr lang="en-US" dirty="0"/>
          </a:p>
        </p:txBody>
      </p:sp>
      <p:sp>
        <p:nvSpPr>
          <p:cNvPr id="4" name="Slide Number Placeholder 3">
            <a:extLst>
              <a:ext uri="{FF2B5EF4-FFF2-40B4-BE49-F238E27FC236}">
                <a16:creationId xmlns:a16="http://schemas.microsoft.com/office/drawing/2014/main" id="{C77FD045-9E27-1E3F-7107-0A518042C756}"/>
              </a:ext>
            </a:extLst>
          </p:cNvPr>
          <p:cNvSpPr>
            <a:spLocks noGrp="1"/>
          </p:cNvSpPr>
          <p:nvPr>
            <p:ph type="sldNum" sz="quarter" idx="5"/>
          </p:nvPr>
        </p:nvSpPr>
        <p:spPr/>
        <p:txBody>
          <a:bodyPr/>
          <a:lstStyle/>
          <a:p>
            <a:fld id="{3986C8C0-2348-44B2-947E-86837377C9D0}" type="slidenum">
              <a:rPr lang="en-US" smtClean="0"/>
              <a:t>12</a:t>
            </a:fld>
            <a:endParaRPr lang="en-US"/>
          </a:p>
        </p:txBody>
      </p:sp>
    </p:spTree>
    <p:extLst>
      <p:ext uri="{BB962C8B-B14F-4D97-AF65-F5344CB8AC3E}">
        <p14:creationId xmlns:p14="http://schemas.microsoft.com/office/powerpoint/2010/main" val="135175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401638"/>
            <a:ext cx="4302125" cy="2420937"/>
          </a:xfrm>
        </p:spPr>
        <p:txBody>
          <a:bodyPr/>
          <a:lstStyle/>
          <a:p>
            <a:endParaRPr lang="en-US"/>
          </a:p>
        </p:txBody>
      </p:sp>
      <p:sp>
        <p:nvSpPr>
          <p:cNvPr id="3" name="Notes Placeholder 2"/>
          <p:cNvSpPr>
            <a:spLocks noGrp="1"/>
          </p:cNvSpPr>
          <p:nvPr>
            <p:ph type="body" idx="1"/>
          </p:nvPr>
        </p:nvSpPr>
        <p:spPr/>
        <p:txBody>
          <a:bodyPr/>
          <a:lstStyle/>
          <a:p>
            <a:r>
              <a:rPr lang="en-US" sz="1200" b="1" dirty="0"/>
              <a:t>Alan - </a:t>
            </a:r>
            <a:r>
              <a:rPr lang="en-US" b="1" dirty="0"/>
              <a:t>SPEAKER NOTES: </a:t>
            </a:r>
            <a:r>
              <a:rPr lang="en-US" sz="1200" b="1" kern="1200" dirty="0">
                <a:solidFill>
                  <a:schemeClr val="tx1"/>
                </a:solidFill>
                <a:effectLst/>
                <a:latin typeface="+mn-lt"/>
                <a:ea typeface="+mn-ea"/>
                <a:cs typeface="+mn-cs"/>
              </a:rPr>
              <a:t>Net Acquisition Cost Framework </a:t>
            </a:r>
            <a:endParaRPr lang="en-US" b="1" dirty="0"/>
          </a:p>
          <a:p>
            <a:endParaRPr lang="en-US" b="1" dirty="0"/>
          </a:p>
          <a:p>
            <a:r>
              <a:rPr lang="en-US" b="1" dirty="0"/>
              <a:t>Your cost file is your negotiating asset</a:t>
            </a:r>
            <a:r>
              <a:rPr lang="en-US" dirty="0"/>
              <a:t>. </a:t>
            </a:r>
          </a:p>
          <a:p>
            <a:endParaRPr lang="en-US" dirty="0"/>
          </a:p>
          <a:p>
            <a:r>
              <a:rPr lang="en-US" sz="1200" kern="1200" dirty="0">
                <a:solidFill>
                  <a:schemeClr val="tx1"/>
                </a:solidFill>
                <a:effectLst/>
                <a:latin typeface="+mn-lt"/>
                <a:ea typeface="+mn-ea"/>
                <a:cs typeface="+mn-cs"/>
              </a:rPr>
              <a:t>Understanding net acquisition cost is foundational to payer negotiations, but true pharmacy acquisition costs remain opaque externally. Wholesalers cannot share rebate terms. GPO contracts are confidential. Purchasing efficiency is proprietary.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objective is to assess how your calculated costs align with industry benchmarks—AWP, WAC, NADAC, PAC— so you can negotiate appropriately calibrated terms. This requires absolute clarity on what you are measuring, how you are measuring it, and how you will defend those calculations when challenged.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True acquisition cost includes: invoice cost, GPO discounts, manufacturer discounts, wholesaler rebates, carrying costs, GPO fees, shrinkage, and many others. Understanding which components you control—and which you don't—is critical to building defensible cost files.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Here’s what’s critical: PBMs analyze your cost files and compare your submissions across providers. Variations in definitions and methodology can work against you dramatically. This applies to both drug cost files and dispensing fee expectations. Without comprehensive understanding of your operating expenses, PBMs will demand dispensing fees below actual costs of operations, and you will lack data to refute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Here's the fundamental problem: published benchmarks don't resolve inconsistencies in how pharmacies calculate costs or determine the "plus" needed for profitability.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drug costs. If benchmarks specify invoice-only pricing, but one pharmacy receives all discounts on-invoice through favorable wholesaler terms while another receives post-invoice rebates 60 days later, their reported costs will be misaligned—even though both reflect legitimate acquisition economics. Neither is "wrong," but they are not comparable.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same issue applies to "plus" calculations. One pharmacy allocates entire store footprint to prescription operations when calculating cost-per-script; another allocates only pharmacy square footage. These methodological differences produce vastly different margin expectations, even when both operate efficiently.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challenge is not the benchmarks themselves. The challenge is the lack of standardized definitions for what constitutes "cost" and what represents reasonable "plus" for a common foundation.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what are the critical decisions you must make.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do you calculate net cost?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time period will your cost file cover?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will you handle drugs with zero or minimal dispensing volume?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Will you weight costs by volume or calculate simple averages?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will you attribute indirect rebates? Will you submit NDC-level detail or therapeutic groupings?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Will cost files drive point-of-sale reimbursement or reconciliation only?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Approach cost file development with discipline. Define costs clearly using consistent, documented methodology. Calculate them consistently over time using the same rules. Update them regularly. When payers challenge your numbers, demonstrate your methodology is sound, calculations are consistent over time, and costs are reasonable relative to industry benchmarks.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goal is to explain your economics in ways that's defensible, transparent where necessary for negotiation, and confidential where appropriate.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discuss the "plus" component and what you should negotiate</a:t>
            </a:r>
          </a:p>
          <a:p>
            <a:endParaRPr lang="en-US" dirty="0"/>
          </a:p>
        </p:txBody>
      </p:sp>
      <p:sp>
        <p:nvSpPr>
          <p:cNvPr id="4" name="Slide Number Placeholder 3"/>
          <p:cNvSpPr>
            <a:spLocks noGrp="1"/>
          </p:cNvSpPr>
          <p:nvPr>
            <p:ph type="sldNum" sz="quarter" idx="5"/>
          </p:nvPr>
        </p:nvSpPr>
        <p:spPr/>
        <p:txBody>
          <a:bodyPr/>
          <a:lstStyle/>
          <a:p>
            <a:fld id="{3986C8C0-2348-44B2-947E-86837377C9D0}" type="slidenum">
              <a:rPr lang="en-US" smtClean="0"/>
              <a:t>13</a:t>
            </a:fld>
            <a:endParaRPr lang="en-US"/>
          </a:p>
        </p:txBody>
      </p:sp>
    </p:spTree>
    <p:extLst>
      <p:ext uri="{BB962C8B-B14F-4D97-AF65-F5344CB8AC3E}">
        <p14:creationId xmlns:p14="http://schemas.microsoft.com/office/powerpoint/2010/main" val="2607417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B1301-3DF1-5D31-DEB9-9CD4AA44E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C5515-A154-9028-BE78-F178290CB3E9}"/>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6474F005-B558-41C6-3090-925D86CE7D61}"/>
              </a:ext>
            </a:extLst>
          </p:cNvPr>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1" dirty="0"/>
              <a:t>Alan - </a:t>
            </a:r>
            <a:r>
              <a:rPr lang="en-US" b="1" dirty="0"/>
              <a:t>SPEAKER NOTES: </a:t>
            </a:r>
            <a:r>
              <a:rPr lang="en-US" sz="1200" b="1" kern="1200" dirty="0">
                <a:solidFill>
                  <a:schemeClr val="tx1"/>
                </a:solidFill>
                <a:effectLst/>
                <a:latin typeface="+mn-lt"/>
                <a:ea typeface="+mn-ea"/>
                <a:cs typeface="+mn-cs"/>
              </a:rPr>
              <a:t>Negotiating the “Plus”</a:t>
            </a:r>
            <a:endParaRPr lang="en-US" b="1" dirty="0"/>
          </a:p>
          <a:p>
            <a:pPr fontAlgn="t"/>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negotiating cost-plus models, you must think beyond drug acquisition cost. The "plus" component must cover your operating expenses and profit expectations.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typically includes.</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Pharmacy labor and dispensing costs</a:t>
            </a:r>
            <a:r>
              <a:rPr lang="en-US" sz="1200" kern="1200" dirty="0">
                <a:solidFill>
                  <a:schemeClr val="tx1"/>
                </a:solidFill>
                <a:effectLst/>
                <a:latin typeface="+mn-lt"/>
                <a:ea typeface="+mn-ea"/>
                <a:cs typeface="+mn-cs"/>
              </a:rPr>
              <a:t>—your pharmacists, technicians, and support staff time directly attributable to prescription processing and patient counseling.</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Facility expenses </a:t>
            </a:r>
            <a:r>
              <a:rPr lang="en-US" sz="1200" kern="1200" dirty="0">
                <a:solidFill>
                  <a:schemeClr val="tx1"/>
                </a:solidFill>
                <a:effectLst/>
                <a:latin typeface="+mn-lt"/>
                <a:ea typeface="+mn-ea"/>
                <a:cs typeface="+mn-cs"/>
              </a:rPr>
              <a:t>allocated appropriately to prescription operations. This includes rent or occupancy costs, utilities, and maintenance specific to your pharmacy footprint.</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Shared store costs and corporate overhead </a:t>
            </a:r>
            <a:r>
              <a:rPr lang="en-US" sz="1200" kern="1200" dirty="0">
                <a:solidFill>
                  <a:schemeClr val="tx1"/>
                </a:solidFill>
                <a:effectLst/>
                <a:latin typeface="+mn-lt"/>
                <a:ea typeface="+mn-ea"/>
                <a:cs typeface="+mn-cs"/>
              </a:rPr>
              <a:t>that support pharmacy operations—IT systems, HR support, finance, compliance, quality assurance.</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Regulatory compliance costs</a:t>
            </a:r>
            <a:r>
              <a:rPr lang="en-US" sz="1200" kern="1200" dirty="0">
                <a:solidFill>
                  <a:schemeClr val="tx1"/>
                </a:solidFill>
                <a:effectLst/>
                <a:latin typeface="+mn-lt"/>
                <a:ea typeface="+mn-ea"/>
                <a:cs typeface="+mn-cs"/>
              </a:rPr>
              <a:t>—state board requirements, DEA registrations, HIPAA compliance, continuous quality improvement programs.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structure of your "plus" component can vary significantly depending on several factors: Drug type, network size, days' supply, network channel, line of business, and geographic market dynamics. Common structures include flat dispensing fees per prescription, effective fees that adjust for complexity, percentage markups on acquisition cost, or hybrid combinations.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Regardless of structure, payers will push for predictability and cost control, demanding guarantees of continued purchasing improvements, which they have become accustomed to from historical discount model expectations. Your role is to demonstrate you can deliver operational efficiency and quality while maintaining financially sustainable operations.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requires data. You must know your actual cost per prescription. You must be able to show how that cost varies by volume thresholds, </a:t>
            </a:r>
            <a:r>
              <a:rPr lang="en-US" dirty="0"/>
              <a:t>channel-specific costs and lines of business,</a:t>
            </a:r>
            <a:r>
              <a:rPr lang="en-US" sz="1200" kern="1200" dirty="0">
                <a:solidFill>
                  <a:schemeClr val="tx1"/>
                </a:solidFill>
                <a:effectLst/>
                <a:latin typeface="+mn-lt"/>
                <a:ea typeface="+mn-ea"/>
                <a:cs typeface="+mn-cs"/>
              </a:rPr>
              <a:t> prescription complexity, patient acuity, therapeutic category, t</a:t>
            </a:r>
            <a:r>
              <a:rPr lang="en-US" dirty="0"/>
              <a:t>echnology and automation investments, </a:t>
            </a:r>
            <a:r>
              <a:rPr lang="en-US" sz="1200" kern="1200" dirty="0">
                <a:solidFill>
                  <a:schemeClr val="tx1"/>
                </a:solidFill>
                <a:effectLst/>
                <a:latin typeface="+mn-lt"/>
                <a:ea typeface="+mn-ea"/>
                <a:cs typeface="+mn-cs"/>
              </a:rPr>
              <a:t>ancillary service costs, and service level.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shift to the broader regulatory environment reshaping pharmacy economics.</a:t>
            </a:r>
          </a:p>
        </p:txBody>
      </p:sp>
      <p:sp>
        <p:nvSpPr>
          <p:cNvPr id="4" name="Slide Number Placeholder 3">
            <a:extLst>
              <a:ext uri="{FF2B5EF4-FFF2-40B4-BE49-F238E27FC236}">
                <a16:creationId xmlns:a16="http://schemas.microsoft.com/office/drawing/2014/main" id="{F76234C7-2C82-C711-3964-88AE0E0DE6EB}"/>
              </a:ext>
            </a:extLst>
          </p:cNvPr>
          <p:cNvSpPr>
            <a:spLocks noGrp="1"/>
          </p:cNvSpPr>
          <p:nvPr>
            <p:ph type="sldNum" sz="quarter" idx="5"/>
          </p:nvPr>
        </p:nvSpPr>
        <p:spPr/>
        <p:txBody>
          <a:bodyPr/>
          <a:lstStyle/>
          <a:p>
            <a:fld id="{3986C8C0-2348-44B2-947E-86837377C9D0}" type="slidenum">
              <a:rPr lang="en-US" smtClean="0"/>
              <a:t>14</a:t>
            </a:fld>
            <a:endParaRPr lang="en-US"/>
          </a:p>
        </p:txBody>
      </p:sp>
    </p:spTree>
    <p:extLst>
      <p:ext uri="{BB962C8B-B14F-4D97-AF65-F5344CB8AC3E}">
        <p14:creationId xmlns:p14="http://schemas.microsoft.com/office/powerpoint/2010/main" val="78051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401638"/>
            <a:ext cx="4302125" cy="2420937"/>
          </a:xfrm>
        </p:spPr>
        <p:txBody>
          <a:bodyPr/>
          <a:lstStyle/>
          <a:p>
            <a:endParaRPr lang="en-US"/>
          </a:p>
        </p:txBody>
      </p:sp>
      <p:sp>
        <p:nvSpPr>
          <p:cNvPr id="3" name="Notes Placeholder 2"/>
          <p:cNvSpPr>
            <a:spLocks noGrp="1"/>
          </p:cNvSpPr>
          <p:nvPr>
            <p:ph type="body" idx="1"/>
          </p:nvPr>
        </p:nvSpPr>
        <p:spPr/>
        <p:txBody>
          <a:bodyPr/>
          <a:lstStyle/>
          <a:p>
            <a:r>
              <a:rPr lang="en-US" sz="1200" b="1" dirty="0"/>
              <a:t>Michael – Transition slide</a:t>
            </a:r>
          </a:p>
          <a:p>
            <a:r>
              <a:rPr lang="en-US" sz="1200" kern="1200" dirty="0">
                <a:solidFill>
                  <a:schemeClr val="tx1"/>
                </a:solidFill>
                <a:effectLst/>
                <a:latin typeface="+mn-lt"/>
                <a:ea typeface="+mn-ea"/>
                <a:cs typeface="+mn-cs"/>
              </a:rPr>
              <a:t>Now let's examine how government intervention is fundamentally reshaping pharmacy economics</a:t>
            </a:r>
            <a:endParaRPr lang="en-US" dirty="0"/>
          </a:p>
        </p:txBody>
      </p:sp>
      <p:sp>
        <p:nvSpPr>
          <p:cNvPr id="4" name="Slide Number Placeholder 3"/>
          <p:cNvSpPr>
            <a:spLocks noGrp="1"/>
          </p:cNvSpPr>
          <p:nvPr>
            <p:ph type="sldNum" sz="quarter" idx="5"/>
          </p:nvPr>
        </p:nvSpPr>
        <p:spPr/>
        <p:txBody>
          <a:bodyPr/>
          <a:lstStyle/>
          <a:p>
            <a:fld id="{3986C8C0-2348-44B2-947E-86837377C9D0}" type="slidenum">
              <a:rPr lang="en-US" smtClean="0"/>
              <a:t>15</a:t>
            </a:fld>
            <a:endParaRPr lang="en-US"/>
          </a:p>
        </p:txBody>
      </p:sp>
    </p:spTree>
    <p:extLst>
      <p:ext uri="{BB962C8B-B14F-4D97-AF65-F5344CB8AC3E}">
        <p14:creationId xmlns:p14="http://schemas.microsoft.com/office/powerpoint/2010/main" val="4198156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6F5F8-B082-80F6-9F10-9F886C5F7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1A56F-FEDF-DAE5-4A54-FF853CA80408}"/>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606E16B6-7753-B65D-839B-F86BF7C75FF7}"/>
              </a:ext>
            </a:extLst>
          </p:cNvPr>
          <p:cNvSpPr>
            <a:spLocks noGrp="1"/>
          </p:cNvSpPr>
          <p:nvPr>
            <p:ph type="body" idx="1"/>
          </p:nvPr>
        </p:nvSpPr>
        <p:spPr/>
        <p:txBody>
          <a:bodyPr/>
          <a:lstStyle/>
          <a:p>
            <a:r>
              <a:rPr lang="en-US" sz="1200" b="1" dirty="0"/>
              <a:t>Michael – </a:t>
            </a:r>
            <a:r>
              <a:rPr lang="en-US" b="1" dirty="0"/>
              <a:t>SPEAKER NOTES: </a:t>
            </a:r>
            <a:r>
              <a:rPr lang="en-US" sz="1200" b="1" kern="1200" dirty="0">
                <a:solidFill>
                  <a:schemeClr val="tx1"/>
                </a:solidFill>
                <a:effectLst/>
                <a:latin typeface="+mn-lt"/>
                <a:ea typeface="+mn-ea"/>
                <a:cs typeface="+mn-cs"/>
              </a:rPr>
              <a:t>Pharmacy Opportunity Landscape </a:t>
            </a:r>
          </a:p>
          <a:p>
            <a:endParaRPr lang="en-US" b="1" dirty="0"/>
          </a:p>
          <a:p>
            <a:r>
              <a:rPr lang="en-US" sz="1200" kern="1200" dirty="0">
                <a:solidFill>
                  <a:schemeClr val="tx1"/>
                </a:solidFill>
                <a:effectLst/>
                <a:latin typeface="+mn-lt"/>
                <a:ea typeface="+mn-ea"/>
                <a:cs typeface="+mn-cs"/>
              </a:rPr>
              <a:t>The regulatory environment is creating both margin pressure and growth opportunities—and we need to acknowledge both realities.</a:t>
            </a:r>
          </a:p>
          <a:p>
            <a:endParaRPr lang="en-US" sz="1200" kern="1200" dirty="0">
              <a:solidFill>
                <a:schemeClr val="tx1"/>
              </a:solidFill>
              <a:effectLst/>
              <a:latin typeface="+mn-lt"/>
              <a:ea typeface="+mn-ea"/>
              <a:cs typeface="+mn-cs"/>
            </a:endParaRPr>
          </a:p>
          <a:p>
            <a:r>
              <a:rPr lang="en-US" b="1" dirty="0"/>
              <a:t>Margin pressures </a:t>
            </a:r>
            <a:r>
              <a:rPr lang="en-US" dirty="0"/>
              <a:t>are real: MFP negotiated prices, WAC reductions, rebate compression, and a multitude of new pricing programs are compressing traditional pharmacy margins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a:t>
            </a:r>
            <a:r>
              <a:rPr lang="en-US" sz="1200" b="1" kern="1200" dirty="0">
                <a:solidFill>
                  <a:schemeClr val="tx1"/>
                </a:solidFill>
                <a:effectLst/>
                <a:latin typeface="+mn-lt"/>
                <a:ea typeface="+mn-ea"/>
                <a:cs typeface="+mn-cs"/>
              </a:rPr>
              <a:t>growth opportunities</a:t>
            </a:r>
            <a:r>
              <a:rPr lang="en-US" sz="1200" kern="1200" dirty="0">
                <a:solidFill>
                  <a:schemeClr val="tx1"/>
                </a:solidFill>
                <a:effectLst/>
                <a:latin typeface="+mn-lt"/>
                <a:ea typeface="+mn-ea"/>
                <a:cs typeface="+mn-cs"/>
              </a:rPr>
              <a:t> exist simultaneously, </a:t>
            </a:r>
            <a:r>
              <a:rPr lang="en-US" dirty="0"/>
              <a:t>and they’ can substantial</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GLP-1 market expansion represents potentially transformational volume growth. Service-based reimbursement models are emerging, creating new revenue streams beyond traditional product dispensing. Patient engagement programs build relationship value that strengthens retention and improves adherence. Clinical differentiation offers genuine competitive advantage in an increasingly commoditized dispensing market.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perhaps most importantly for this audience, this moment creates an </a:t>
            </a:r>
            <a:r>
              <a:rPr lang="en-US" sz="1200" b="1" kern="1200" dirty="0">
                <a:solidFill>
                  <a:schemeClr val="tx1"/>
                </a:solidFill>
                <a:effectLst/>
                <a:latin typeface="+mn-lt"/>
                <a:ea typeface="+mn-ea"/>
                <a:cs typeface="+mn-cs"/>
              </a:rPr>
              <a:t>opportunity to remake pharmacy reimbursement frameworks </a:t>
            </a:r>
            <a:r>
              <a:rPr lang="en-US" sz="1200" kern="1200" dirty="0">
                <a:solidFill>
                  <a:schemeClr val="tx1"/>
                </a:solidFill>
                <a:effectLst/>
                <a:latin typeface="+mn-lt"/>
                <a:ea typeface="+mn-ea"/>
                <a:cs typeface="+mn-cs"/>
              </a:rPr>
              <a:t>in ways that better align with your actual costs and service delivery value.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Here's the critical context: </a:t>
            </a:r>
            <a:r>
              <a:rPr lang="en-US" sz="1200" b="1" kern="1200" dirty="0">
                <a:solidFill>
                  <a:schemeClr val="tx1"/>
                </a:solidFill>
                <a:effectLst/>
                <a:latin typeface="+mn-lt"/>
                <a:ea typeface="+mn-ea"/>
                <a:cs typeface="+mn-cs"/>
              </a:rPr>
              <a:t>pharmacy margins have been compressed before</a:t>
            </a:r>
            <a:r>
              <a:rPr lang="en-US" sz="1200" kern="1200" dirty="0">
                <a:solidFill>
                  <a:schemeClr val="tx1"/>
                </a:solidFill>
                <a:effectLst/>
                <a:latin typeface="+mn-lt"/>
                <a:ea typeface="+mn-ea"/>
                <a:cs typeface="+mn-cs"/>
              </a:rPr>
              <a:t>—through aggressive generic penetration in the 2000s, biosimilar adoption more recently, and relentless PBM consolidation. Each time, the industry adapted. The pharmacies that survived and thrived optimized operations, added clinical services, built stronger patient relationships, leveraged technology strategically, and advanced their analytical proficiency.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moment is similar—different drivers, same playbook. The pharmacies that thrive will acknowledge margin pressure AND capitalize on new opportunities.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capabilities that increasingly enable pharmacies to succeed.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Technology</a:t>
            </a:r>
            <a:r>
              <a:rPr lang="en-US" sz="1200" kern="1200" dirty="0">
                <a:solidFill>
                  <a:schemeClr val="tx1"/>
                </a:solidFill>
                <a:effectLst/>
                <a:latin typeface="+mn-lt"/>
                <a:ea typeface="+mn-ea"/>
                <a:cs typeface="+mn-cs"/>
              </a:rPr>
              <a:t> is both a margin-preservation tool and growth enabler. Many of you are already automating workflows and adopting AI capabilities. Continue investing. Technology drives the efficiency, scalability, and patient-centric care critical for competing in low-margin environments.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Analytics</a:t>
            </a:r>
            <a:r>
              <a:rPr lang="en-US" sz="1200" kern="1200" dirty="0">
                <a:solidFill>
                  <a:schemeClr val="tx1"/>
                </a:solidFill>
                <a:effectLst/>
                <a:latin typeface="+mn-lt"/>
                <a:ea typeface="+mn-ea"/>
                <a:cs typeface="+mn-cs"/>
              </a:rPr>
              <a:t> transforms data into actionable insight. Increasingly, </a:t>
            </a:r>
            <a:r>
              <a:rPr lang="en-US" sz="1200" b="1" kern="1200" dirty="0">
                <a:solidFill>
                  <a:schemeClr val="tx1"/>
                </a:solidFill>
                <a:effectLst/>
                <a:latin typeface="+mn-lt"/>
                <a:ea typeface="+mn-ea"/>
                <a:cs typeface="+mn-cs"/>
              </a:rPr>
              <a:t>ability to understand data and use analytics has become a critical differentiator</a:t>
            </a:r>
            <a:r>
              <a:rPr lang="en-US" sz="1200" kern="1200" dirty="0">
                <a:solidFill>
                  <a:schemeClr val="tx1"/>
                </a:solidFill>
                <a:effectLst/>
                <a:latin typeface="+mn-lt"/>
                <a:ea typeface="+mn-ea"/>
                <a:cs typeface="+mn-cs"/>
              </a:rPr>
              <a:t>. Pharmacies need to elevate their investment in data and analytics capabilities, treating them as a strategic priority. Use predictive modeling, rigorous margin analysis, performance benchmarking, and data-driven insights to improve operational efficiency, structure optimal reimbursement terms, and validate PBM guarantees..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bottom line: this moment is similar to past disruptions. Pharmacies that thrive will acknowledge margin pressure AND aggressively capitalize on new opportunities through operational excellence, technology adoption, and sophisticated data strategy.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examine the specific regulatory programs affecting pharmacy margins today.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Building patient relationships – building increased connectedness</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3581979-E168-E2C9-27DD-59D2B4BE2997}"/>
              </a:ext>
            </a:extLst>
          </p:cNvPr>
          <p:cNvSpPr>
            <a:spLocks noGrp="1"/>
          </p:cNvSpPr>
          <p:nvPr>
            <p:ph type="sldNum" sz="quarter" idx="5"/>
          </p:nvPr>
        </p:nvSpPr>
        <p:spPr/>
        <p:txBody>
          <a:bodyPr/>
          <a:lstStyle/>
          <a:p>
            <a:fld id="{3986C8C0-2348-44B2-947E-86837377C9D0}" type="slidenum">
              <a:rPr lang="en-US" smtClean="0"/>
              <a:t>16</a:t>
            </a:fld>
            <a:endParaRPr lang="en-US"/>
          </a:p>
        </p:txBody>
      </p:sp>
    </p:spTree>
    <p:extLst>
      <p:ext uri="{BB962C8B-B14F-4D97-AF65-F5344CB8AC3E}">
        <p14:creationId xmlns:p14="http://schemas.microsoft.com/office/powerpoint/2010/main" val="3162583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CD2BB-6B2D-CAD9-0B86-C9913B503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5408F-FFDA-E111-2056-4F848E1C20FA}"/>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7F018403-C891-506A-3D38-DF5726DF7EF6}"/>
              </a:ext>
            </a:extLst>
          </p:cNvPr>
          <p:cNvSpPr>
            <a:spLocks noGrp="1"/>
          </p:cNvSpPr>
          <p:nvPr>
            <p:ph type="body" idx="1"/>
          </p:nvPr>
        </p:nvSpPr>
        <p:spPr/>
        <p:txBody>
          <a:bodyPr/>
          <a:lstStyle/>
          <a:p>
            <a:r>
              <a:rPr lang="en-US" sz="1200" b="1" dirty="0"/>
              <a:t>Michael –</a:t>
            </a:r>
            <a:r>
              <a:rPr lang="en-US" b="1" dirty="0"/>
              <a:t>SPEAKER NOTES: </a:t>
            </a:r>
            <a:r>
              <a:rPr lang="en-US" sz="1200" b="1" kern="1200" dirty="0">
                <a:solidFill>
                  <a:schemeClr val="tx1"/>
                </a:solidFill>
                <a:effectLst/>
                <a:latin typeface="+mn-lt"/>
                <a:ea typeface="+mn-ea"/>
                <a:cs typeface="+mn-cs"/>
              </a:rPr>
              <a:t>Pharmacy Regulated Programs</a:t>
            </a:r>
          </a:p>
          <a:p>
            <a:endParaRPr lang="en-US" b="1" dirty="0"/>
          </a:p>
          <a:p>
            <a:r>
              <a:rPr lang="en-US" sz="1200" kern="1200" dirty="0">
                <a:solidFill>
                  <a:schemeClr val="tx1"/>
                </a:solidFill>
                <a:effectLst/>
                <a:latin typeface="+mn-lt"/>
                <a:ea typeface="+mn-ea"/>
                <a:cs typeface="+mn-cs"/>
              </a:rPr>
              <a:t>MFP, tariffs, MFN pricing, AMP cap removal—these are operational realities affecting your inventory, cash flow, and margin structure now.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MFP program targets high-expenditure, single-source drugs. Ten drugs entered the program on January 1, 2026. Fifteen additional drugs are scheduled for 2027.</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AMP cap removal became effective January 2024 and has driven significant manufacturer pricing strategy changes—list price reductions and some product discontinuations. This affects your acquisition costs and margin expectations across therapeutic categories.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Favored Nations pricing—anticipated in 2026 or 2027—would lower Part D and potentially Part B and Medicaid prices based on international price benchmarks, with mandatory manufacturer participation when implemented.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Industry impacts are broad and significant. Maximum Fair Price (MFP) provisions are driving revenue compression, margin pressure, added administrative complexity, cash flow challenges from two-phase payment structures, and potential product disruptions. The removal of AMP caps has led to widespread product discontinuations, steep list price reductions, and deflationary effects on rebates, COGS, and acquisition costs across stakeholders. If MFN pricing is implemented, expect global pharmaceutical price rebalancing, reduced R&amp;D investment, and further downward pressure on WA.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Collectively, broad deflationary list price pressure will compress margins for all stakeholders.</a:t>
            </a: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D67E2AB4-9B53-EEA1-D448-1E3F2B99A9BC}"/>
              </a:ext>
            </a:extLst>
          </p:cNvPr>
          <p:cNvSpPr>
            <a:spLocks noGrp="1"/>
          </p:cNvSpPr>
          <p:nvPr>
            <p:ph type="sldNum" sz="quarter" idx="5"/>
          </p:nvPr>
        </p:nvSpPr>
        <p:spPr/>
        <p:txBody>
          <a:bodyPr/>
          <a:lstStyle/>
          <a:p>
            <a:pPr defTabSz="925464">
              <a:defRPr/>
            </a:pPr>
            <a:fld id="{F14E9BC4-39FD-4F16-B910-3DDAAC3E8410}" type="slidenum">
              <a:rPr lang="en-US">
                <a:solidFill>
                  <a:prstClr val="black"/>
                </a:solidFill>
                <a:latin typeface="Aptos" panose="02110004020202020204"/>
              </a:rPr>
              <a:pPr defTabSz="925464">
                <a:defRPr/>
              </a:pPr>
              <a:t>17</a:t>
            </a:fld>
            <a:endParaRPr lang="en-US">
              <a:solidFill>
                <a:prstClr val="black"/>
              </a:solidFill>
              <a:latin typeface="Aptos" panose="02110004020202020204"/>
            </a:endParaRPr>
          </a:p>
        </p:txBody>
      </p:sp>
    </p:spTree>
    <p:extLst>
      <p:ext uri="{BB962C8B-B14F-4D97-AF65-F5344CB8AC3E}">
        <p14:creationId xmlns:p14="http://schemas.microsoft.com/office/powerpoint/2010/main" val="2813204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4C107-7CE0-5DC1-8F33-61B2CB335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78AD3-81E5-E9C5-B0DA-0C70D52C9163}"/>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D5F1EA9B-4D51-7EA0-E1AE-DCF18CDAD1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Michael –</a:t>
            </a:r>
            <a:r>
              <a:rPr lang="en-US" b="1" dirty="0"/>
              <a:t>SPEAKER NOTES: </a:t>
            </a:r>
            <a:r>
              <a:rPr lang="en-US" sz="1200" b="1" kern="1200" dirty="0">
                <a:solidFill>
                  <a:schemeClr val="tx1"/>
                </a:solidFill>
                <a:effectLst/>
                <a:latin typeface="+mn-lt"/>
                <a:ea typeface="+mn-ea"/>
                <a:cs typeface="+mn-cs"/>
              </a:rPr>
              <a:t>Pharmacy Regulated Programs</a:t>
            </a:r>
          </a:p>
          <a:p>
            <a:endParaRPr lang="en-US" dirty="0"/>
          </a:p>
          <a:p>
            <a:r>
              <a:rPr lang="en-US" sz="1200" kern="1200" dirty="0">
                <a:solidFill>
                  <a:schemeClr val="tx1"/>
                </a:solidFill>
                <a:effectLst/>
                <a:latin typeface="+mn-lt"/>
                <a:ea typeface="+mn-ea"/>
                <a:cs typeface="+mn-cs"/>
              </a:rPr>
              <a:t>Now let's examine three additional initiatives that compound complexity:.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BALANCE expands GLP-1 coverage to Part D and Medicaid with CMS-negotiated net prices. Industry impacts include lower costs to patients, substantial volume expansion—potentially the single largest prescription volume opportunity in years—but uncertain pharmacy economics and exacerbated product shortages.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Tariffs create ongoing pressure forcing domestic manufacturing investment. Downstream impacts remain uncertain but could include generic price inflation and manufacturing disruptions.</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TrumpRx</a:t>
            </a:r>
            <a:r>
              <a:rPr lang="en-US" sz="1200" kern="1200" dirty="0">
                <a:solidFill>
                  <a:schemeClr val="tx1"/>
                </a:solidFill>
                <a:effectLst/>
                <a:latin typeface="+mn-lt"/>
                <a:ea typeface="+mn-ea"/>
                <a:cs typeface="+mn-cs"/>
              </a:rPr>
              <a:t> directs patients to portals for discounted manufacturer pricing outside insurance coverage, creating channel disruption and enhanced price competition.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GLP-1 expansion represents a massive volume opportunity but brings operational complexity, administrative burden, and prescription mix shifts.</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Let me show you how different stakeholders are experiencing and responding to these changes.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7DBB300B-B3AA-29FE-7B89-082DC98783BF}"/>
              </a:ext>
            </a:extLst>
          </p:cNvPr>
          <p:cNvSpPr>
            <a:spLocks noGrp="1"/>
          </p:cNvSpPr>
          <p:nvPr>
            <p:ph type="sldNum" sz="quarter" idx="5"/>
          </p:nvPr>
        </p:nvSpPr>
        <p:spPr/>
        <p:txBody>
          <a:bodyPr/>
          <a:lstStyle/>
          <a:p>
            <a:pPr defTabSz="925464">
              <a:defRPr/>
            </a:pPr>
            <a:fld id="{F14E9BC4-39FD-4F16-B910-3DDAAC3E8410}" type="slidenum">
              <a:rPr lang="en-US">
                <a:solidFill>
                  <a:prstClr val="black"/>
                </a:solidFill>
                <a:latin typeface="Aptos" panose="02110004020202020204"/>
              </a:rPr>
              <a:pPr defTabSz="925464">
                <a:defRPr/>
              </a:pPr>
              <a:t>18</a:t>
            </a:fld>
            <a:endParaRPr lang="en-US">
              <a:solidFill>
                <a:prstClr val="black"/>
              </a:solidFill>
              <a:latin typeface="Aptos" panose="02110004020202020204"/>
            </a:endParaRPr>
          </a:p>
        </p:txBody>
      </p:sp>
    </p:spTree>
    <p:extLst>
      <p:ext uri="{BB962C8B-B14F-4D97-AF65-F5344CB8AC3E}">
        <p14:creationId xmlns:p14="http://schemas.microsoft.com/office/powerpoint/2010/main" val="1043153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AE9A0-3C13-C2E3-BDCC-98A33638B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86E00-BA65-B02B-CE72-47D3A9DCAD81}"/>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BD32EC1E-DF38-FE20-F4A6-47E0D4542C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Michael –</a:t>
            </a:r>
            <a:r>
              <a:rPr lang="en-US" b="1" dirty="0"/>
              <a:t>Speaker Notes:  </a:t>
            </a:r>
            <a:r>
              <a:rPr lang="en-US" sz="1200" b="1" kern="1200" dirty="0">
                <a:solidFill>
                  <a:schemeClr val="tx1"/>
                </a:solidFill>
                <a:effectLst/>
                <a:latin typeface="+mn-lt"/>
                <a:ea typeface="+mn-ea"/>
                <a:cs typeface="+mn-cs"/>
              </a:rPr>
              <a:t>Negotiated Discounts by Category </a:t>
            </a:r>
            <a:endParaRPr lang="en-US" b="1"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ground all of this in real numbers so you can see the magnitude of change we're discussing.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MFP discounts deepen significantly from 2026 to 2027. For diabetes drugs, average discounts increased from 70% in 2026 to 73% in 2027. Autoimmune therapies went from 66% to 69%. Oncology drugs—which historically had much lower discounts because of protected class status—jumped from 38% in 2026 to 50% in 2027.</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Think about what this means operationally. High-cost, traditionally low-rebate classes like oncology entering deep price negotiation create meaningful savings for Medicare and patients—but they also create significant planning complexity for pharmacies that have relied on more favorable margins in these specialty categories.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margin protection and financial sustainability depend on understanding these price dynamics thoroughly and positioning your procurement, inventory, and contract strategies accordingly.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aren't the only price reductions affecting your business. Let me show you the broader picture.</a:t>
            </a:r>
          </a:p>
        </p:txBody>
      </p:sp>
      <p:sp>
        <p:nvSpPr>
          <p:cNvPr id="4" name="Slide Number Placeholder 3">
            <a:extLst>
              <a:ext uri="{FF2B5EF4-FFF2-40B4-BE49-F238E27FC236}">
                <a16:creationId xmlns:a16="http://schemas.microsoft.com/office/drawing/2014/main" id="{FA734027-456E-C84C-2192-4CC1099853EC}"/>
              </a:ext>
            </a:extLst>
          </p:cNvPr>
          <p:cNvSpPr>
            <a:spLocks noGrp="1"/>
          </p:cNvSpPr>
          <p:nvPr>
            <p:ph type="sldNum" sz="quarter" idx="5"/>
          </p:nvPr>
        </p:nvSpPr>
        <p:spPr/>
        <p:txBody>
          <a:bodyPr/>
          <a:lstStyle/>
          <a:p>
            <a:fld id="{3986C8C0-2348-44B2-947E-86837377C9D0}" type="slidenum">
              <a:rPr lang="en-US" smtClean="0"/>
              <a:t>19</a:t>
            </a:fld>
            <a:endParaRPr lang="en-US"/>
          </a:p>
        </p:txBody>
      </p:sp>
    </p:spTree>
    <p:extLst>
      <p:ext uri="{BB962C8B-B14F-4D97-AF65-F5344CB8AC3E}">
        <p14:creationId xmlns:p14="http://schemas.microsoft.com/office/powerpoint/2010/main" val="338071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401638"/>
            <a:ext cx="4302125" cy="2420937"/>
          </a:xfrm>
        </p:spPr>
        <p:txBody>
          <a:bodyPr/>
          <a:lstStyle/>
          <a:p>
            <a:endParaRPr lang="en-US"/>
          </a:p>
        </p:txBody>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Michael - Agenda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structured today's presentation around three interconnected areas: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market transformation and why traditional models are under stress,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emerging reimbursement models and implementation strategies,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the regulated market landscape—including MFP, GLP-1 expansion, and operational implications.</a:t>
            </a:r>
          </a:p>
          <a:p>
            <a:endParaRPr lang="en-US" dirty="0"/>
          </a:p>
          <a:p>
            <a:r>
              <a:rPr lang="en-US" sz="1200" kern="1200" dirty="0">
                <a:solidFill>
                  <a:schemeClr val="tx1"/>
                </a:solidFill>
                <a:effectLst/>
                <a:latin typeface="+mn-lt"/>
                <a:ea typeface="+mn-ea"/>
                <a:cs typeface="+mn-cs"/>
              </a:rPr>
              <a:t>These changes are operational realities affecting your business today. Let's establish historical context.</a:t>
            </a:r>
          </a:p>
          <a:p>
            <a:endParaRPr lang="en-US" dirty="0"/>
          </a:p>
          <a:p>
            <a:endParaRPr lang="en-US" dirty="0"/>
          </a:p>
          <a:p>
            <a:r>
              <a:rPr lang="en-US" sz="1200" b="1" i="0" kern="1200" dirty="0">
                <a:solidFill>
                  <a:schemeClr val="tx1"/>
                </a:solidFill>
                <a:effectLst/>
                <a:latin typeface="+mn-lt"/>
                <a:ea typeface="+mn-ea"/>
                <a:cs typeface="+mn-cs"/>
              </a:rPr>
              <a:t>Arthur Bloch</a:t>
            </a:r>
            <a:r>
              <a:rPr lang="en-US" sz="1200" b="0" i="0" kern="1200" dirty="0">
                <a:solidFill>
                  <a:schemeClr val="tx1"/>
                </a:solidFill>
                <a:effectLst/>
                <a:latin typeface="+mn-lt"/>
                <a:ea typeface="+mn-ea"/>
                <a:cs typeface="+mn-cs"/>
              </a:rPr>
              <a:t> (born January 1, 1948) is an American writer, author of the </a:t>
            </a:r>
            <a:r>
              <a:rPr lang="en-US" sz="1200" b="0" i="1" kern="1200" dirty="0">
                <a:solidFill>
                  <a:schemeClr val="tx1"/>
                </a:solidFill>
                <a:effectLst/>
                <a:latin typeface="+mn-lt"/>
                <a:ea typeface="+mn-ea"/>
                <a:cs typeface="+mn-cs"/>
              </a:rPr>
              <a:t>Murphy's Law</a:t>
            </a:r>
            <a:r>
              <a:rPr lang="en-US" sz="1200" b="0" i="0" kern="1200" dirty="0">
                <a:solidFill>
                  <a:schemeClr val="tx1"/>
                </a:solidFill>
                <a:effectLst/>
                <a:latin typeface="+mn-lt"/>
                <a:ea typeface="+mn-ea"/>
                <a:cs typeface="+mn-cs"/>
              </a:rPr>
              <a:t> books</a:t>
            </a:r>
            <a:endParaRPr lang="en-US" dirty="0"/>
          </a:p>
        </p:txBody>
      </p:sp>
      <p:sp>
        <p:nvSpPr>
          <p:cNvPr id="4" name="Slide Number Placeholder 3"/>
          <p:cNvSpPr>
            <a:spLocks noGrp="1"/>
          </p:cNvSpPr>
          <p:nvPr>
            <p:ph type="sldNum" sz="quarter" idx="5"/>
          </p:nvPr>
        </p:nvSpPr>
        <p:spPr/>
        <p:txBody>
          <a:bodyPr/>
          <a:lstStyle/>
          <a:p>
            <a:fld id="{3986C8C0-2348-44B2-947E-86837377C9D0}" type="slidenum">
              <a:rPr lang="en-US" smtClean="0"/>
              <a:t>2</a:t>
            </a:fld>
            <a:endParaRPr lang="en-US"/>
          </a:p>
        </p:txBody>
      </p:sp>
    </p:spTree>
    <p:extLst>
      <p:ext uri="{BB962C8B-B14F-4D97-AF65-F5344CB8AC3E}">
        <p14:creationId xmlns:p14="http://schemas.microsoft.com/office/powerpoint/2010/main" val="2497373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9B71D-00AF-8F6E-889C-BE885EBEF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99B41-0BBD-16C8-91A1-D8C71EE2FDEB}"/>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0FAE7E1C-02AE-01A5-9145-770FA0567AA2}"/>
              </a:ext>
            </a:extLst>
          </p:cNvPr>
          <p:cNvSpPr>
            <a:spLocks noGrp="1"/>
          </p:cNvSpPr>
          <p:nvPr>
            <p:ph type="body" idx="1"/>
          </p:nvPr>
        </p:nvSpPr>
        <p:spPr/>
        <p:txBody>
          <a:bodyPr/>
          <a:lstStyle/>
          <a:p>
            <a:r>
              <a:rPr lang="en-US" sz="1200" b="1" dirty="0"/>
              <a:t>Michael –</a:t>
            </a:r>
            <a:r>
              <a:rPr lang="en-US" sz="1200" b="1" kern="1200" dirty="0">
                <a:solidFill>
                  <a:schemeClr val="tx1"/>
                </a:solidFill>
                <a:effectLst/>
                <a:latin typeface="+mn-lt"/>
                <a:ea typeface="+mn-ea"/>
                <a:cs typeface="+mn-cs"/>
              </a:rPr>
              <a:t>Speaker Notes:  Drug Price Reductions</a:t>
            </a:r>
          </a:p>
          <a:p>
            <a:endParaRPr lang="en-US" sz="1200" kern="1200" dirty="0">
              <a:solidFill>
                <a:schemeClr val="tx1"/>
              </a:solidFill>
              <a:effectLst/>
              <a:latin typeface="+mn-lt"/>
              <a:ea typeface="+mn-ea"/>
              <a:cs typeface="+mn-cs"/>
            </a:endParaRPr>
          </a:p>
          <a:p>
            <a:r>
              <a:rPr lang="en-US" dirty="0"/>
              <a:t>These comprehensive price reductions illustrate both the magnitude and the breadth of regulatory impact on your business.</a:t>
            </a:r>
          </a:p>
          <a:p>
            <a:endParaRPr lang="en-US" dirty="0"/>
          </a:p>
          <a:p>
            <a:r>
              <a:rPr lang="en-US" dirty="0"/>
              <a:t>MFP-negotiated drugs show substantial decreases: Eliquis down 43% from list, Jardiance 44%, Januvia 42%, </a:t>
            </a:r>
            <a:r>
              <a:rPr lang="en-US" dirty="0" err="1"/>
              <a:t>Farxiga</a:t>
            </a:r>
            <a:r>
              <a:rPr lang="en-US" dirty="0"/>
              <a:t> 37%. These are drugs many of you dispense daily in high volumes.</a:t>
            </a:r>
          </a:p>
          <a:p>
            <a:endParaRPr lang="en-US" dirty="0"/>
          </a:p>
          <a:p>
            <a:r>
              <a:rPr lang="en-US" dirty="0"/>
              <a:t>AMP cap-driven reductions are even steeper in some cases. Various insulins decreased 65-78% from previous list prices. Certain inhalers dropped 20-50%.</a:t>
            </a:r>
          </a:p>
          <a:p>
            <a:endParaRPr lang="en-US" dirty="0"/>
          </a:p>
          <a:p>
            <a:r>
              <a:rPr lang="en-US" dirty="0"/>
              <a:t>Three critical implications for your pharmacy operations.</a:t>
            </a:r>
          </a:p>
          <a:p>
            <a:endParaRPr lang="en-US" dirty="0"/>
          </a:p>
          <a:p>
            <a:r>
              <a:rPr lang="en-US" dirty="0"/>
              <a:t>First, these reductions apply universally across all lines of business—not just Medicare. They affect commercial insurance reimbursement, Medicaid, and even discount card programs. This is market-wide repricing, not an isolated government payer phenomenon.</a:t>
            </a:r>
          </a:p>
          <a:p>
            <a:endParaRPr lang="en-US" dirty="0"/>
          </a:p>
          <a:p>
            <a:r>
              <a:rPr lang="en-US" dirty="0"/>
              <a:t>Second, the margin impact cuts both ways, and you need to understand this clearly. When your reimbursement previously fell below acquisition cost, these list price reductions narrow your losses—that's beneficial. But when reimbursement historically exceeded your cost, these same reductions compress your profitability significantly. List price deflation fundamentally reshapes your margin structure across therapeutic categories.</a:t>
            </a:r>
          </a:p>
          <a:p>
            <a:endParaRPr lang="en-US" dirty="0"/>
          </a:p>
          <a:p>
            <a:r>
              <a:rPr lang="en-US" dirty="0"/>
              <a:t>Third, there's a cascading effect beyond direct pharmacy reimbursement. Manufacturer rebate dollars paid to payers have been dramatically reduced. When payers lose substantial rebate revenue—which has been a cornerstone of their economic model—they intensify cost-containment pressure elsewhere. That pressure flows directly to pharmacy networks through tighter contract terms, lower reimbursement expectations, and more aggressive utilization management.</a:t>
            </a:r>
          </a:p>
          <a:p>
            <a:endParaRPr lang="en-US" dirty="0"/>
          </a:p>
          <a:p>
            <a:r>
              <a:rPr lang="en-US" sz="1200" kern="1200" dirty="0">
                <a:solidFill>
                  <a:schemeClr val="tx1"/>
                </a:solidFill>
                <a:effectLst/>
                <a:latin typeface="+mn-lt"/>
                <a:ea typeface="+mn-ea"/>
                <a:cs typeface="+mn-cs"/>
              </a:rPr>
              <a:t>The takeaway: list </a:t>
            </a:r>
            <a:r>
              <a:rPr lang="en-US" sz="1200" b="1" kern="1200" dirty="0">
                <a:solidFill>
                  <a:schemeClr val="tx1"/>
                </a:solidFill>
                <a:effectLst/>
                <a:latin typeface="+mn-lt"/>
                <a:ea typeface="+mn-ea"/>
                <a:cs typeface="+mn-cs"/>
              </a:rPr>
              <a:t>price deflation is broad, structural, and ongoing</a:t>
            </a:r>
            <a:r>
              <a:rPr lang="en-US" sz="1200" kern="1200" dirty="0">
                <a:solidFill>
                  <a:schemeClr val="tx1"/>
                </a:solidFill>
                <a:effectLst/>
                <a:latin typeface="+mn-lt"/>
                <a:ea typeface="+mn-ea"/>
                <a:cs typeface="+mn-cs"/>
              </a:rPr>
              <a:t>. This affects your inventory valuation, your cost file calculations, your margin expectations across all payers, and the negotiating posture of every stakeholder in the supply chain. You must plan accordingly.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examine one final area—GLP-1 discount agreements and their ecosystem-wide impact.</a:t>
            </a:r>
          </a:p>
          <a:p>
            <a:endParaRPr lang="en-US" dirty="0"/>
          </a:p>
        </p:txBody>
      </p:sp>
      <p:sp>
        <p:nvSpPr>
          <p:cNvPr id="4" name="Slide Number Placeholder 3">
            <a:extLst>
              <a:ext uri="{FF2B5EF4-FFF2-40B4-BE49-F238E27FC236}">
                <a16:creationId xmlns:a16="http://schemas.microsoft.com/office/drawing/2014/main" id="{13BA31C5-5070-65D4-8E83-ED14ED8F00AC}"/>
              </a:ext>
            </a:extLst>
          </p:cNvPr>
          <p:cNvSpPr>
            <a:spLocks noGrp="1"/>
          </p:cNvSpPr>
          <p:nvPr>
            <p:ph type="sldNum" sz="quarter" idx="5"/>
          </p:nvPr>
        </p:nvSpPr>
        <p:spPr/>
        <p:txBody>
          <a:bodyPr/>
          <a:lstStyle/>
          <a:p>
            <a:fld id="{3986C8C0-2348-44B2-947E-86837377C9D0}" type="slidenum">
              <a:rPr lang="en-US" smtClean="0"/>
              <a:t>20</a:t>
            </a:fld>
            <a:endParaRPr lang="en-US"/>
          </a:p>
        </p:txBody>
      </p:sp>
    </p:spTree>
    <p:extLst>
      <p:ext uri="{BB962C8B-B14F-4D97-AF65-F5344CB8AC3E}">
        <p14:creationId xmlns:p14="http://schemas.microsoft.com/office/powerpoint/2010/main" val="3936091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401638"/>
            <a:ext cx="4302125" cy="2420937"/>
          </a:xfrm>
        </p:spPr>
        <p:txBody>
          <a:bodyPr/>
          <a:lstStyle/>
          <a:p>
            <a:endParaRPr lang="en-US"/>
          </a:p>
        </p:txBody>
      </p:sp>
      <p:sp>
        <p:nvSpPr>
          <p:cNvPr id="3" name="Notes Placeholder 2"/>
          <p:cNvSpPr>
            <a:spLocks noGrp="1"/>
          </p:cNvSpPr>
          <p:nvPr>
            <p:ph type="body" idx="1"/>
          </p:nvPr>
        </p:nvSpPr>
        <p:spPr/>
        <p:txBody>
          <a:bodyPr/>
          <a:lstStyle/>
          <a:p>
            <a:r>
              <a:rPr lang="en-US" sz="1200" b="1" dirty="0"/>
              <a:t>Michael –</a:t>
            </a:r>
            <a:r>
              <a:rPr lang="en-US" sz="1200" b="1" kern="1200" dirty="0">
                <a:solidFill>
                  <a:schemeClr val="tx1"/>
                </a:solidFill>
                <a:effectLst/>
                <a:latin typeface="+mn-lt"/>
                <a:ea typeface="+mn-ea"/>
                <a:cs typeface="+mn-cs"/>
              </a:rPr>
              <a:t>Speaker notes: MFP Payment Flow </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MFP adds significant operational complexity because there are now effectively two payers for a single claim—you need to manage reimbursement from both the health plan and the manufacturer.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walk you through the two-phase payment mechanics, because understanding this flow is essential to managing cash flow and reconciliation.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point of sale, you dispense the prescription at the Maximum Fair Price—the CMS-negotiated ceiling. This price is typically significantly lower than your acquisition cost. If you acquired a drug at $485 but dispense at the MFP of $250, that's a $235 negative margin per prescription at point of sale.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point of sale, manufacturers issue refund payments through the Medicare Transaction Facilitator. These refunds are calculated as WAC minus MFP by default and are intended to make pharmacies whole. CMS requires payment within 14 days of receiving claim data through the MTF data module.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financial outcome depends entirely on your actual acquisition costs and procurement efficiency. After receiving the manufacturer refund, pharmacies should break even or achieve modest profitability—if MFP plus refund equals or exceeds acquisition cost.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requires active cash flow management because you're fronting significant capital between dispensing and refund receipt. You need robust reconciliation controls to verify every refund is received and calculated correctly. And you need MTF system integration to submit claims and receive refunds efficiently.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Missing any of these elements creates payment gaps or working capital strain that can become severe for high-volume pharmacies.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show you specifically how reimbursement will work and what factors affect your profitability.</a:t>
            </a:r>
          </a:p>
          <a:p>
            <a:endParaRPr lang="en-US" dirty="0"/>
          </a:p>
        </p:txBody>
      </p:sp>
      <p:sp>
        <p:nvSpPr>
          <p:cNvPr id="4" name="Slide Number Placeholder 3"/>
          <p:cNvSpPr>
            <a:spLocks noGrp="1"/>
          </p:cNvSpPr>
          <p:nvPr>
            <p:ph type="sldNum" sz="quarter" idx="5"/>
          </p:nvPr>
        </p:nvSpPr>
        <p:spPr/>
        <p:txBody>
          <a:bodyPr/>
          <a:lstStyle/>
          <a:p>
            <a:fld id="{3986C8C0-2348-44B2-947E-86837377C9D0}" type="slidenum">
              <a:rPr lang="en-US" smtClean="0"/>
              <a:t>21</a:t>
            </a:fld>
            <a:endParaRPr lang="en-US"/>
          </a:p>
        </p:txBody>
      </p:sp>
    </p:spTree>
    <p:extLst>
      <p:ext uri="{BB962C8B-B14F-4D97-AF65-F5344CB8AC3E}">
        <p14:creationId xmlns:p14="http://schemas.microsoft.com/office/powerpoint/2010/main" val="3922924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A99A-AEFB-5DEF-E40D-8408097B3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569FD-B837-790F-459F-2C75FB8260C1}"/>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9C647B3B-4ADF-591E-E19B-A7C9D5E5E693}"/>
              </a:ext>
            </a:extLst>
          </p:cNvPr>
          <p:cNvSpPr>
            <a:spLocks noGrp="1"/>
          </p:cNvSpPr>
          <p:nvPr>
            <p:ph type="body" idx="1"/>
          </p:nvPr>
        </p:nvSpPr>
        <p:spPr/>
        <p:txBody>
          <a:bodyPr/>
          <a:lstStyle/>
          <a:p>
            <a:r>
              <a:rPr lang="en-US" sz="1200" b="1" dirty="0"/>
              <a:t>Michael –</a:t>
            </a:r>
            <a:r>
              <a:rPr lang="en-US" b="1" dirty="0"/>
              <a:t>Speaker Notes:  </a:t>
            </a:r>
            <a:r>
              <a:rPr lang="en-US" sz="1200" b="1" kern="1200" dirty="0">
                <a:solidFill>
                  <a:schemeClr val="tx1"/>
                </a:solidFill>
                <a:effectLst/>
                <a:latin typeface="+mn-lt"/>
                <a:ea typeface="+mn-ea"/>
                <a:cs typeface="+mn-cs"/>
              </a:rPr>
              <a:t>MFP Reimbursement Scenarios </a:t>
            </a:r>
            <a:endParaRPr lang="en-US" b="1" dirty="0"/>
          </a:p>
          <a:p>
            <a:endParaRPr lang="en-US" b="1" dirty="0"/>
          </a:p>
          <a:p>
            <a:r>
              <a:rPr lang="en-US" dirty="0"/>
              <a:t>This slide addresses a critical question: How does MFP reimbursement work financially, and what determines profitability?</a:t>
            </a:r>
          </a:p>
          <a:p>
            <a:endParaRPr lang="en-US" dirty="0"/>
          </a:p>
          <a:p>
            <a:r>
              <a:rPr lang="en-US" dirty="0"/>
              <a:t>The mechanics: You dispense at MFP—say $250—while your acquisition cost is $485. That $235 gap strains cash flow until manufacturers refund through the MTF, targeting 14-day payment after CMS receives claim data.</a:t>
            </a:r>
          </a:p>
          <a:p>
            <a:endParaRPr lang="en-US" dirty="0"/>
          </a:p>
          <a:p>
            <a:r>
              <a:rPr lang="en-US" b="1" dirty="0"/>
              <a:t>Scenario 1—Buy Below WAC:</a:t>
            </a:r>
            <a:r>
              <a:rPr lang="en-US" dirty="0"/>
              <a:t> Acquire at $485, dispense at $250, receive $250 refund. Total reimbursement: $500. Net profit: $15. This is your target—effective procurement below WAC generates positive margin.</a:t>
            </a:r>
          </a:p>
          <a:p>
            <a:endParaRPr lang="en-US" dirty="0"/>
          </a:p>
          <a:p>
            <a:r>
              <a:rPr lang="en-US" b="1" dirty="0"/>
              <a:t>Scenario 2—The Risk:</a:t>
            </a:r>
            <a:r>
              <a:rPr lang="en-US" dirty="0"/>
              <a:t> Acquire at $510 due to wholesaler markup, shortages, or unfavorable terms. Same dispense and refund. Total reimbursement: $500. Net result: $10 loss per prescription. If acquisition exceeds WAC, you absorb unrecoverable losses.</a:t>
            </a:r>
          </a:p>
          <a:p>
            <a:endParaRPr lang="en-US" dirty="0"/>
          </a:p>
          <a:p>
            <a:r>
              <a:rPr lang="en-US" b="1" dirty="0"/>
              <a:t>Near-term outlook:</a:t>
            </a:r>
            <a:r>
              <a:rPr lang="en-US" dirty="0"/>
              <a:t> Most manufacturers will reimburse up to WAC through 2026. Monitor compliance and validate payment timing carefully.</a:t>
            </a:r>
          </a:p>
          <a:p>
            <a:endParaRPr lang="en-US" dirty="0"/>
          </a:p>
          <a:p>
            <a:r>
              <a:rPr lang="en-US" b="1" dirty="0"/>
              <a:t>Longer-term outlook:</a:t>
            </a:r>
            <a:r>
              <a:rPr lang="en-US" dirty="0"/>
              <a:t> Expect pressure pushing refunds below WAC as PBMs negotiate. Margins will compress toward breakeven or loss. Prepare now—renegotiate supplier contracts, improve procurement efficiency, and secure explicit make-whole provisions.</a:t>
            </a:r>
          </a:p>
          <a:p>
            <a:endParaRPr lang="en-US" dirty="0"/>
          </a:p>
          <a:p>
            <a:r>
              <a:rPr lang="en-US" b="1" dirty="0"/>
              <a:t>Cash flow impact:</a:t>
            </a:r>
            <a:r>
              <a:rPr lang="en-US" dirty="0"/>
              <a:t> With hundreds of MFP prescriptions weekly, you'll experience working capital strain. Model 14-to-30-day refund scenarios and plan liquidity reserves accordingly.</a:t>
            </a:r>
          </a:p>
          <a:p>
            <a:endParaRPr lang="en-US" dirty="0"/>
          </a:p>
          <a:p>
            <a:r>
              <a:rPr lang="en-US" dirty="0"/>
              <a:t>Bottom line: MFP is manageable near-term with proper systems, but sustained profitability requires proactive contract management, financial planning, and operational discipline.</a:t>
            </a:r>
          </a:p>
          <a:p>
            <a:endParaRPr lang="en-US" dirty="0"/>
          </a:p>
          <a:p>
            <a:r>
              <a:rPr lang="en-US" dirty="0"/>
              <a:t>Let me outline the four critical dimensions for MFP success.</a:t>
            </a:r>
          </a:p>
          <a:p>
            <a:endParaRPr lang="en-US" dirty="0"/>
          </a:p>
        </p:txBody>
      </p:sp>
      <p:sp>
        <p:nvSpPr>
          <p:cNvPr id="4" name="Slide Number Placeholder 3">
            <a:extLst>
              <a:ext uri="{FF2B5EF4-FFF2-40B4-BE49-F238E27FC236}">
                <a16:creationId xmlns:a16="http://schemas.microsoft.com/office/drawing/2014/main" id="{2EEDDEA5-22A7-4B2B-7578-F66DE4AB3842}"/>
              </a:ext>
            </a:extLst>
          </p:cNvPr>
          <p:cNvSpPr>
            <a:spLocks noGrp="1"/>
          </p:cNvSpPr>
          <p:nvPr>
            <p:ph type="sldNum" sz="quarter" idx="5"/>
          </p:nvPr>
        </p:nvSpPr>
        <p:spPr/>
        <p:txBody>
          <a:bodyPr/>
          <a:lstStyle/>
          <a:p>
            <a:fld id="{3986C8C0-2348-44B2-947E-86837377C9D0}" type="slidenum">
              <a:rPr lang="en-US" smtClean="0"/>
              <a:t>22</a:t>
            </a:fld>
            <a:endParaRPr lang="en-US"/>
          </a:p>
        </p:txBody>
      </p:sp>
    </p:spTree>
    <p:extLst>
      <p:ext uri="{BB962C8B-B14F-4D97-AF65-F5344CB8AC3E}">
        <p14:creationId xmlns:p14="http://schemas.microsoft.com/office/powerpoint/2010/main" val="1261977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0A056-2892-BC26-8EE1-57478027B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3530C-76BC-DA0C-0DE9-29DA88743B55}"/>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DBBDCB63-AAA1-FAA3-D387-4126AB22D5DF}"/>
              </a:ext>
            </a:extLst>
          </p:cNvPr>
          <p:cNvSpPr>
            <a:spLocks noGrp="1"/>
          </p:cNvSpPr>
          <p:nvPr>
            <p:ph type="body" idx="1"/>
          </p:nvPr>
        </p:nvSpPr>
        <p:spPr/>
        <p:txBody>
          <a:bodyPr/>
          <a:lstStyle/>
          <a:p>
            <a:r>
              <a:rPr lang="en-US" sz="1200" b="1" dirty="0"/>
              <a:t>Michael –</a:t>
            </a:r>
            <a:r>
              <a:rPr lang="en-US" sz="1200" b="1" kern="1200" dirty="0">
                <a:solidFill>
                  <a:schemeClr val="tx1"/>
                </a:solidFill>
                <a:effectLst/>
                <a:latin typeface="+mn-lt"/>
                <a:ea typeface="+mn-ea"/>
                <a:cs typeface="+mn-cs"/>
              </a:rPr>
              <a:t>Speaker notes:  Regulation Impact by Stakeholder</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regulations don't affect all stakeholders equally, and understanding how each party responds is critical to anticipating downstream impacts on your business.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Manufacturers face margin compression, global pricing strategy shifts, manufacturing location decisions, list price pressure, rebate restructuring requirements, and product discontinuation risks. How will they respond? Expect accelerated product discontinuations for low-margin items, portfolio consolidation, potential manufacturing shifts offshore or onshore depending on tariff structures, and complete rebate program restructuring.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PBMs see their traditional rebate guarantee model fundamentally at risk. They're being forced to shift toward net-price models, adjust formularies more aggressively, confront the loss of specialty and mail-order customers to direct-to-consumer channels, and face intensifying payer pressure to demonstrate cost containment. Their response? Expect more aggressive network management, tighter pharmacy contract terms, and alternative revenue models that shift risk downstream to pharmacies.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Payers experience loss of substantial rebate revenue, increased premiums to cover higher net drug costs, diminished visibility into total drug spend through DTC models, and significant challenges in actuarial modeling and forecasting. They'll likely respond by demanding greater cost predictability from PBMs, pushing harder for cost-plus models with transparent pricing, and potentially developing direct contracting relationships with pharmacies or manufacturers to regain control.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Pharmacies face margin compression across categories, preferred drug list changes that affect prescribing patterns, increased generic acquisition costs in some cases, MFP cash flow challenges from the refund timing, channel displacement from programs like </a:t>
            </a:r>
            <a:r>
              <a:rPr lang="en-US" sz="1200" kern="1200" dirty="0" err="1">
                <a:solidFill>
                  <a:schemeClr val="tx1"/>
                </a:solidFill>
                <a:effectLst/>
                <a:latin typeface="+mn-lt"/>
                <a:ea typeface="+mn-ea"/>
                <a:cs typeface="+mn-cs"/>
              </a:rPr>
              <a:t>TrumpRx</a:t>
            </a:r>
            <a:r>
              <a:rPr lang="en-US" sz="1200" kern="1200" dirty="0">
                <a:solidFill>
                  <a:schemeClr val="tx1"/>
                </a:solidFill>
                <a:effectLst/>
                <a:latin typeface="+mn-lt"/>
                <a:ea typeface="+mn-ea"/>
                <a:cs typeface="+mn-cs"/>
              </a:rPr>
              <a:t>, and product discontinuation disruptions.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let's not forget patients. The stated intent of most programs is to make medications more affordable for both patients and government payers. That's the policy goal, even as unintended consequences ripple through the entire ecosystem.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key insight: each stakeholder will innovate to protect their position. Their responses create secondary effects that impact you. A manufacturer's discontinuation affects your inventory. A PBM's network tightening changes your leverage. A payer's direct contracting disrupts traditional relationships..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strategy must account for how these stakeholder pressures and innovations will influence your negotiations, operations, and competitive positioning. You're not just responding to regulation—you're responding to how everyone else responds to regulation.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get specific about how MFP actually works operationally and what it means for your cash flow.</a:t>
            </a:r>
          </a:p>
          <a:p>
            <a:endParaRPr lang="en-US" dirty="0"/>
          </a:p>
        </p:txBody>
      </p:sp>
      <p:sp>
        <p:nvSpPr>
          <p:cNvPr id="4" name="Slide Number Placeholder 3">
            <a:extLst>
              <a:ext uri="{FF2B5EF4-FFF2-40B4-BE49-F238E27FC236}">
                <a16:creationId xmlns:a16="http://schemas.microsoft.com/office/drawing/2014/main" id="{111A7277-181F-06ED-B838-A85F7616C200}"/>
              </a:ext>
            </a:extLst>
          </p:cNvPr>
          <p:cNvSpPr>
            <a:spLocks noGrp="1"/>
          </p:cNvSpPr>
          <p:nvPr>
            <p:ph type="sldNum" sz="quarter" idx="5"/>
          </p:nvPr>
        </p:nvSpPr>
        <p:spPr/>
        <p:txBody>
          <a:bodyPr/>
          <a:lstStyle/>
          <a:p>
            <a:pPr marL="0" marR="0" lvl="0" indent="0" algn="r" defTabSz="925464" rtl="0" eaLnBrk="1" fontAlgn="auto" latinLnBrk="0" hangingPunct="1">
              <a:lnSpc>
                <a:spcPct val="100000"/>
              </a:lnSpc>
              <a:spcBef>
                <a:spcPts val="0"/>
              </a:spcBef>
              <a:spcAft>
                <a:spcPts val="0"/>
              </a:spcAft>
              <a:buClrTx/>
              <a:buSzTx/>
              <a:buFontTx/>
              <a:buNone/>
              <a:tabLst/>
              <a:defRPr/>
            </a:pPr>
            <a:fld id="{F14E9BC4-39FD-4F16-B910-3DDAAC3E8410}"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546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4468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808CB-340D-B45F-287F-086280A68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2290F-5B11-0275-AAEE-23ADC0E3D7A7}"/>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CF0C8B52-1202-1DFA-11EB-0CE9B1B08674}"/>
              </a:ext>
            </a:extLst>
          </p:cNvPr>
          <p:cNvSpPr>
            <a:spLocks noGrp="1"/>
          </p:cNvSpPr>
          <p:nvPr>
            <p:ph type="body" idx="1"/>
          </p:nvPr>
        </p:nvSpPr>
        <p:spPr/>
        <p:txBody>
          <a:bodyPr/>
          <a:lstStyle/>
          <a:p>
            <a:r>
              <a:rPr lang="en-US" sz="1200" b="1" dirty="0"/>
              <a:t>Michael –</a:t>
            </a:r>
            <a:r>
              <a:rPr lang="en-US" sz="1200" b="1" kern="1200" dirty="0">
                <a:solidFill>
                  <a:schemeClr val="tx1"/>
                </a:solidFill>
                <a:effectLst/>
                <a:latin typeface="+mn-lt"/>
                <a:ea typeface="+mn-ea"/>
                <a:cs typeface="+mn-cs"/>
              </a:rPr>
              <a:t>Speaker Notes:  Closing Quote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close with this quote from economist Ludwig von Mises: "Every government intervention creates unintended consequences, which lead to calls for further interventions.“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We're living that reality right now in pharmacy. Each regulatory program we've discussed today creates ripple effects—some intended, many not—that will likely prompt additional interventions in the future.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here's the opportunity embedded in this complexity: pharmacies that understand these dynamics comprehensively—reimbursement evolution, regulatory impacts, cost file development, stakeholder pressures, and how they all interconnect—can navigate this transformation successfully.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winning strategies are remarkably consistent across different types of disruption: optimize operations relentlessly, advance analytical capabilities to drive better decisions, negotiate proactively from positions of strength built on data, build genuine patient relationships that create loyalty beyond price, and differentiate through clinical services that demonstrate value.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attention and engagement.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Ludwig Heinrich Edler von Mises (September 29, 1881 – October 10, 1973) was an Austrian and American political economist and philosopher of the Austrian school. </a:t>
            </a:r>
          </a:p>
          <a:p>
            <a:r>
              <a:rPr lang="en-US" sz="1200" kern="1200" dirty="0">
                <a:solidFill>
                  <a:schemeClr val="tx1"/>
                </a:solidFill>
                <a:effectLst/>
                <a:latin typeface="+mn-lt"/>
                <a:ea typeface="+mn-ea"/>
                <a:cs typeface="+mn-cs"/>
              </a:rPr>
              <a:t>Ludwig von Mises was a prominent Austrian economist and a key figure in the Austrian School of Economics. His quote reflects his belief that government interventions in the marketplace often lead to unintended consequences that can undermine the original goals of those interventions. Mises argued that such interventions, while intended to improve market outcomes, can sometimes backfire and worsen efficiency.</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728C292-E5DA-9AEF-30CA-C7AA79753617}"/>
              </a:ext>
            </a:extLst>
          </p:cNvPr>
          <p:cNvSpPr>
            <a:spLocks noGrp="1"/>
          </p:cNvSpPr>
          <p:nvPr>
            <p:ph type="sldNum" sz="quarter" idx="5"/>
          </p:nvPr>
        </p:nvSpPr>
        <p:spPr/>
        <p:txBody>
          <a:bodyPr/>
          <a:lstStyle/>
          <a:p>
            <a:fld id="{3986C8C0-2348-44B2-947E-86837377C9D0}" type="slidenum">
              <a:rPr lang="en-US" smtClean="0"/>
              <a:t>24</a:t>
            </a:fld>
            <a:endParaRPr lang="en-US"/>
          </a:p>
        </p:txBody>
      </p:sp>
    </p:spTree>
    <p:extLst>
      <p:ext uri="{BB962C8B-B14F-4D97-AF65-F5344CB8AC3E}">
        <p14:creationId xmlns:p14="http://schemas.microsoft.com/office/powerpoint/2010/main" val="3183309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401638"/>
            <a:ext cx="4302125" cy="2420937"/>
          </a:xfrm>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Michael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your attention. We'll now open the floor for questions.</a:t>
            </a:r>
          </a:p>
          <a:p>
            <a:endParaRPr lang="en-US" dirty="0"/>
          </a:p>
        </p:txBody>
      </p:sp>
      <p:sp>
        <p:nvSpPr>
          <p:cNvPr id="4" name="Slide Number Placeholder 3"/>
          <p:cNvSpPr>
            <a:spLocks noGrp="1"/>
          </p:cNvSpPr>
          <p:nvPr>
            <p:ph type="sldNum" sz="quarter" idx="5"/>
          </p:nvPr>
        </p:nvSpPr>
        <p:spPr/>
        <p:txBody>
          <a:bodyPr/>
          <a:lstStyle/>
          <a:p>
            <a:fld id="{3986C8C0-2348-44B2-947E-86837377C9D0}" type="slidenum">
              <a:rPr lang="en-US" smtClean="0"/>
              <a:t>25</a:t>
            </a:fld>
            <a:endParaRPr lang="en-US"/>
          </a:p>
        </p:txBody>
      </p:sp>
    </p:spTree>
    <p:extLst>
      <p:ext uri="{BB962C8B-B14F-4D97-AF65-F5344CB8AC3E}">
        <p14:creationId xmlns:p14="http://schemas.microsoft.com/office/powerpoint/2010/main" val="130453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401638"/>
            <a:ext cx="4302125" cy="2420937"/>
          </a:xfrm>
        </p:spPr>
        <p:txBody>
          <a:bodyPr/>
          <a:lstStyle/>
          <a:p>
            <a:endParaRPr lang="en-US"/>
          </a:p>
        </p:txBody>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Michaell – Pop Quiz</a:t>
            </a:r>
          </a:p>
          <a:p>
            <a:r>
              <a:rPr lang="en-US" sz="1200" kern="1200" dirty="0">
                <a:solidFill>
                  <a:schemeClr val="tx1"/>
                </a:solidFill>
                <a:effectLst/>
                <a:latin typeface="+mn-lt"/>
                <a:ea typeface="+mn-ea"/>
                <a:cs typeface="+mn-cs"/>
              </a:rPr>
              <a:t>Before we dive into today's reimbursement challenges, I want to share some historical perspective that I think you'll find illuminating.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Here's a quote: "Rising drug prices, particularly the high prices of new drugs, are driving State Medicaid program costs and projected Medicare drug benefit expenditures to unsustainable levels, causing Congress to consider reducing benefits to the elderly and poor, and forcing State legislatures to choose between funding drug benefits or other health care needs.“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year do you think this was written?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quote is from a 1989 Senate report—37 years ago—on prescription drug prices. Concern about pharmaceutical pricing isn't new. What has changed is the speed, scope, and sophistication of regulatory intervention.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1989, the tools available to policymakers were limited. Today, we're seeing direct price negotiation, manufacturer transparency requirements, cost-based reimbursement mandates, and comprehensive supply chain oversight. The pace of change has accelerated dramatically.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Understanding this helps us appreciate that today's transformation is evolutionary. Organizations that adapt strategically will emerge stronger.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that context established, let's look at how this evolution has unfolded over four decades.</a:t>
            </a:r>
          </a:p>
          <a:p>
            <a:endParaRPr lang="en-US" sz="1200" kern="1200" dirty="0">
              <a:solidFill>
                <a:schemeClr val="tx1"/>
              </a:solidFill>
              <a:effectLst/>
              <a:latin typeface="+mn-lt"/>
              <a:ea typeface="+mn-ea"/>
              <a:cs typeface="+mn-cs"/>
            </a:endParaRPr>
          </a:p>
          <a:p>
            <a:r>
              <a:rPr lang="en-US" dirty="0"/>
              <a:t>[This quote is</a:t>
            </a:r>
            <a:r>
              <a:rPr lang="en-US" baseline="0" dirty="0"/>
              <a:t> from A Majority Staff Report of the Special Committee on Aging United States Senate: Prescription Drug Prices: Are We Getting Our Money’s Worth?</a:t>
            </a:r>
          </a:p>
          <a:p>
            <a:r>
              <a:rPr lang="en-US" baseline="0" dirty="0"/>
              <a:t>Published August 1989]</a:t>
            </a:r>
            <a:endParaRPr lang="en-US" dirty="0"/>
          </a:p>
          <a:p>
            <a:pPr marL="44450" marR="0" lvl="0" indent="-36513" algn="l" defTabSz="912813" rtl="0" eaLnBrk="1" fontAlgn="base" latinLnBrk="0" hangingPunct="1">
              <a:lnSpc>
                <a:spcPct val="100000"/>
              </a:lnSpc>
              <a:spcBef>
                <a:spcPts val="600"/>
              </a:spcBef>
              <a:spcAft>
                <a:spcPct val="0"/>
              </a:spcAft>
              <a:buClrTx/>
              <a:buSzPct val="25000"/>
              <a:buFont typeface="Arial" charset="0"/>
              <a:buChar char=" "/>
              <a:tabLst/>
              <a:defRPr/>
            </a:pPr>
            <a:r>
              <a:rPr lang="en-US" dirty="0"/>
              <a:t>Source:</a:t>
            </a:r>
            <a:r>
              <a:rPr lang="en-US" baseline="0" dirty="0"/>
              <a:t> </a:t>
            </a:r>
            <a:r>
              <a:rPr lang="en-US" sz="1100" u="sng" kern="1200" dirty="0">
                <a:solidFill>
                  <a:schemeClr val="tx1"/>
                </a:solidFill>
                <a:effectLst/>
                <a:latin typeface="+mn-lt"/>
                <a:ea typeface="+mn-ea"/>
                <a:cs typeface="+mn-cs"/>
                <a:hlinkClick r:id="rId3"/>
              </a:rPr>
              <a:t>https://www.aging.senate.gov/imo/media/doc/reports/rpt289.pdf</a:t>
            </a:r>
            <a:endParaRPr lang="en-US" sz="11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986C8C0-2348-44B2-947E-86837377C9D0}" type="slidenum">
              <a:rPr lang="en-US" smtClean="0"/>
              <a:t>3</a:t>
            </a:fld>
            <a:endParaRPr lang="en-US"/>
          </a:p>
        </p:txBody>
      </p:sp>
    </p:spTree>
    <p:extLst>
      <p:ext uri="{BB962C8B-B14F-4D97-AF65-F5344CB8AC3E}">
        <p14:creationId xmlns:p14="http://schemas.microsoft.com/office/powerpoint/2010/main" val="136852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7D622-DF0F-028F-7F54-13EDA1039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0FEB7-691F-E8AB-3DE8-A8A290FD2DEE}"/>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897492DE-1FF6-AA7F-FD23-277F2351365D}"/>
              </a:ext>
            </a:extLst>
          </p:cNvPr>
          <p:cNvSpPr>
            <a:spLocks noGrp="1"/>
          </p:cNvSpPr>
          <p:nvPr>
            <p:ph type="body" idx="1"/>
          </p:nvPr>
        </p:nvSpPr>
        <p:spPr/>
        <p:txBody>
          <a:bodyPr/>
          <a:lstStyle/>
          <a:p>
            <a:r>
              <a:rPr lang="en-US" b="1" dirty="0"/>
              <a:t>Michael - Speaker Notes: Four Decades of Reform (use term Patchwork)</a:t>
            </a:r>
          </a:p>
          <a:p>
            <a:endParaRPr lang="en-US" b="1" dirty="0"/>
          </a:p>
          <a:p>
            <a:r>
              <a:rPr lang="en-US" dirty="0"/>
              <a:t>This word cloud illustrates over four decades of pharmaceutical pricing policy evolution. Notice the acceleration in recent years—from foundational programs like OBRA rebates and 340B in the 1990s to today's direct price negotiation authority under the Inflation Reduction Act.</a:t>
            </a:r>
          </a:p>
          <a:p>
            <a:endParaRPr lang="en-US" dirty="0"/>
          </a:p>
          <a:p>
            <a:r>
              <a:rPr lang="en-US" dirty="0"/>
              <a:t>The Medicare Fair Price program represents a fundamental shift. Specifically, we're now seeing this policy become operational: ten drugs entered the MFP program in 2026, with fifteen additional drugs scheduled for 2027. This is the first time Medicare has directly negotiated prices for high-expenditure drugs, creating significant implications for everyone in this room—pricing strategies, market access, revenue forecasting, and cash flow management.</a:t>
            </a:r>
          </a:p>
          <a:p>
            <a:endParaRPr lang="en-US" dirty="0"/>
          </a:p>
          <a:p>
            <a:r>
              <a:rPr lang="en-US" dirty="0"/>
              <a:t>Additionally, the current administration is introducing numerous initiatives that signals continued executive focus on pharmaceutical pricing that, ultimately, will affect each of your organizations, though specific implementation details are still emerging.</a:t>
            </a:r>
          </a:p>
          <a:p>
            <a:endParaRPr lang="en-US" dirty="0"/>
          </a:p>
          <a:p>
            <a:r>
              <a:rPr lang="en-US" sz="1200" kern="1200" dirty="0">
                <a:solidFill>
                  <a:schemeClr val="tx1"/>
                </a:solidFill>
                <a:effectLst/>
                <a:latin typeface="+mn-lt"/>
                <a:ea typeface="+mn-ea"/>
                <a:cs typeface="+mn-cs"/>
              </a:rPr>
              <a:t>Today's pharmacy landscape is transforming faster than ever. Whether you represent a chain, PBM, manufacturer, or payer, we're all navigating the same regulatory shifts.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Here's the key insight: pharmacy has evolved through wave after wave of regulation. From generics to biosimilars to PBM consolidation, each change reshaped the business model. Today's shift to cost-based reimbursement is significant, but manageable with the right strategies.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Accelerating Policy Shifts Demand Strategic Adaptation</a:t>
            </a:r>
          </a:p>
          <a:p>
            <a:r>
              <a:rPr lang="en-US" sz="1200" kern="1200" dirty="0">
                <a:solidFill>
                  <a:schemeClr val="tx1"/>
                </a:solidFill>
                <a:effectLst/>
                <a:latin typeface="+mn-lt"/>
                <a:ea typeface="+mn-ea"/>
                <a:cs typeface="+mn-cs"/>
              </a:rPr>
              <a:t>From Congressional mandates to Executive-driven initiatives—organizations must prepare for rapid regulatory impact on pricing, access, and forecasting.</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67B0EF5-EA4A-AE20-721D-43D671C7B457}"/>
              </a:ext>
            </a:extLst>
          </p:cNvPr>
          <p:cNvSpPr>
            <a:spLocks noGrp="1"/>
          </p:cNvSpPr>
          <p:nvPr>
            <p:ph type="sldNum" sz="quarter" idx="5"/>
          </p:nvPr>
        </p:nvSpPr>
        <p:spPr/>
        <p:txBody>
          <a:bodyPr/>
          <a:lstStyle/>
          <a:p>
            <a:fld id="{3986C8C0-2348-44B2-947E-86837377C9D0}" type="slidenum">
              <a:rPr lang="en-US" smtClean="0"/>
              <a:t>4</a:t>
            </a:fld>
            <a:endParaRPr lang="en-US"/>
          </a:p>
        </p:txBody>
      </p:sp>
    </p:spTree>
    <p:extLst>
      <p:ext uri="{BB962C8B-B14F-4D97-AF65-F5344CB8AC3E}">
        <p14:creationId xmlns:p14="http://schemas.microsoft.com/office/powerpoint/2010/main" val="181229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1555-433B-544D-EFE2-B5B9515FA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65280-E2B9-EAA8-0C97-32F53AE93E61}"/>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B1E5188E-AF2E-C5B7-8550-6987135609C9}"/>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Michael – Speaker Notes Building Resilience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healthcare landscape is increasingly complex. Cost benchmarks are shifting, supply chains face persistent disruption, and regulations multiply across federal and state jurisdictions..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here's the good news: transformation is manageable. Pharmacy has successfully navigated major disruptions before. What separates organizations that struggle from those that thrive? Five core capabilities.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adapt quickly to reimbursement changes. The shift from AWP-discount to cost-plus is a transparency revolution requiring validated cost files and sophisticated benchmarking.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skillfully navigating cost and margin pressures while addressing operational complexities. Cost-plus models demand transparency. You must produce defensible cost files. And here's a critical point we'll explore in depth: static dispensing fees in an inflationary environment equal declining profitability. You must negotiate dynamic fee structures.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develop evidence-based pricing strategies through multi-source models, scenario analysis, and benchmark triangulation. Both risk and opportunity exist—acknowledge margin pressure AND identify growth pathways. Data-driven strategy is essential.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Fourth, increase supply chain transparency to mitigate risks from unstable cost benchmarks, drug shortages, and regulatory shifts.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Fifth, analyze regulatory impacts systematically to strengthen financial performance and operational compliance.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framework guides our discussion.  Now, let's examine </a:t>
            </a:r>
            <a:r>
              <a:rPr lang="en-US" sz="1200" kern="1200" dirty="0" err="1">
                <a:solidFill>
                  <a:schemeClr val="tx1"/>
                </a:solidFill>
                <a:effectLst/>
                <a:latin typeface="+mn-lt"/>
                <a:ea typeface="+mn-ea"/>
                <a:cs typeface="+mn-cs"/>
              </a:rPr>
              <a:t>emergant</a:t>
            </a:r>
            <a:r>
              <a:rPr lang="en-US" sz="1200" kern="1200" dirty="0">
                <a:solidFill>
                  <a:schemeClr val="tx1"/>
                </a:solidFill>
                <a:effectLst/>
                <a:latin typeface="+mn-lt"/>
                <a:ea typeface="+mn-ea"/>
                <a:cs typeface="+mn-cs"/>
              </a:rPr>
              <a:t> reimbursement models</a:t>
            </a:r>
            <a:endParaRPr lang="en-US" sz="1200" dirty="0"/>
          </a:p>
        </p:txBody>
      </p:sp>
      <p:sp>
        <p:nvSpPr>
          <p:cNvPr id="4" name="Slide Number Placeholder 3">
            <a:extLst>
              <a:ext uri="{FF2B5EF4-FFF2-40B4-BE49-F238E27FC236}">
                <a16:creationId xmlns:a16="http://schemas.microsoft.com/office/drawing/2014/main" id="{28DE8C56-89CA-782C-D219-D3A44683AED6}"/>
              </a:ext>
            </a:extLst>
          </p:cNvPr>
          <p:cNvSpPr>
            <a:spLocks noGrp="1"/>
          </p:cNvSpPr>
          <p:nvPr>
            <p:ph type="sldNum" sz="quarter" idx="5"/>
          </p:nvPr>
        </p:nvSpPr>
        <p:spPr/>
        <p:txBody>
          <a:bodyPr/>
          <a:lstStyle/>
          <a:p>
            <a:fld id="{3986C8C0-2348-44B2-947E-86837377C9D0}" type="slidenum">
              <a:rPr lang="en-US" smtClean="0"/>
              <a:t>5</a:t>
            </a:fld>
            <a:endParaRPr lang="en-US"/>
          </a:p>
        </p:txBody>
      </p:sp>
    </p:spTree>
    <p:extLst>
      <p:ext uri="{BB962C8B-B14F-4D97-AF65-F5344CB8AC3E}">
        <p14:creationId xmlns:p14="http://schemas.microsoft.com/office/powerpoint/2010/main" val="401263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401638"/>
            <a:ext cx="4302125" cy="2420937"/>
          </a:xfrm>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Alan – transition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begin by examining emerging reimbursement models and understanding what's driving the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86C8C0-2348-44B2-947E-86837377C9D0}" type="slidenum">
              <a:rPr lang="en-US" smtClean="0"/>
              <a:t>6</a:t>
            </a:fld>
            <a:endParaRPr lang="en-US"/>
          </a:p>
        </p:txBody>
      </p:sp>
    </p:spTree>
    <p:extLst>
      <p:ext uri="{BB962C8B-B14F-4D97-AF65-F5344CB8AC3E}">
        <p14:creationId xmlns:p14="http://schemas.microsoft.com/office/powerpoint/2010/main" val="115601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58628-FFE0-60D1-C34D-0133D7CC7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3B890-A122-1C55-400F-194C63E34BB5}"/>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EB591778-3EFE-571F-F196-13B32C068838}"/>
              </a:ext>
            </a:extLst>
          </p:cNvPr>
          <p:cNvSpPr>
            <a:spLocks noGrp="1"/>
          </p:cNvSpPr>
          <p:nvPr>
            <p:ph type="body" idx="1"/>
          </p:nvPr>
        </p:nvSpPr>
        <p:spPr/>
        <p:txBody>
          <a:bodyPr/>
          <a:lstStyle/>
          <a:p>
            <a:r>
              <a:rPr lang="en-US" b="1" dirty="0"/>
              <a:t>Alan - Speaker Notes</a:t>
            </a:r>
          </a:p>
          <a:p>
            <a:r>
              <a:rPr lang="en-US" sz="1200" kern="1200" dirty="0">
                <a:solidFill>
                  <a:schemeClr val="tx1"/>
                </a:solidFill>
                <a:effectLst/>
                <a:latin typeface="+mn-lt"/>
                <a:ea typeface="+mn-ea"/>
                <a:cs typeface="+mn-cs"/>
              </a:rPr>
              <a:t>Is the AWP discount model dying? No—it remains dominant for reimbursement and contract performance management. But it is under increasing pressure, and understanding why is critical to your negotiating strategy.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examine the structural concerns first. AWP correlates poorly with actual drug acquisition costs, especially for generics. The model depends on cross-subsidization—strength in one category offsets weakness in another—creating reconciliation uncertainty and unreliable margin forecasts.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GLP-1 therapies exposed these weaknesses dramatically. Many pharmacies experienced outright model failure with these products—negative brand margins, unsustainable losses, and significant strain on overall profitability.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Market stressors compound the problem. Tariffs, shortages, and regulatory changes create volatility that AWP-based models cannot effectively absorb. Yet payers hold pharmacies accountable for cost movements entirely outside your control.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Market demands are shifting fundamentally. All stakeholders—pharmacies, payers, regulators, patients—demand greater transparency, fewer disputes, equitable profit distribution, and predictable costs. These are legitimate objectives.</a:t>
            </a:r>
          </a:p>
          <a:p>
            <a:r>
              <a:rPr lang="en-US" sz="1200" kern="1200" dirty="0">
                <a:solidFill>
                  <a:schemeClr val="tx1"/>
                </a:solidFill>
                <a:effectLst/>
                <a:latin typeface="+mn-lt"/>
                <a:ea typeface="+mn-ea"/>
                <a:cs typeface="+mn-cs"/>
              </a:rPr>
              <a:t>The constraint of any model change must be cost-neutral from the payer perspective. This reality shapes every negotiation. Payers favor AWP due to familiarity and embedded systems. Despite its weaknesses, institutional inertia is powerful.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bottom line: AWP isn't disappearing any time soon, but recognizing its vulnerabilities strengthens your negotiating leverage. Organizations that master cost-based alternatives will gain competitive advantage. Those that don't could face margin erosion.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examine the forces accelerating the shift from AWP toward cost-based methodologies.</a:t>
            </a:r>
          </a:p>
          <a:p>
            <a:endParaRPr lang="en-US" dirty="0"/>
          </a:p>
        </p:txBody>
      </p:sp>
      <p:sp>
        <p:nvSpPr>
          <p:cNvPr id="4" name="Slide Number Placeholder 3">
            <a:extLst>
              <a:ext uri="{FF2B5EF4-FFF2-40B4-BE49-F238E27FC236}">
                <a16:creationId xmlns:a16="http://schemas.microsoft.com/office/drawing/2014/main" id="{5AE63E83-24CD-1557-AABC-98637CAA840F}"/>
              </a:ext>
            </a:extLst>
          </p:cNvPr>
          <p:cNvSpPr>
            <a:spLocks noGrp="1"/>
          </p:cNvSpPr>
          <p:nvPr>
            <p:ph type="sldNum" sz="quarter" idx="5"/>
          </p:nvPr>
        </p:nvSpPr>
        <p:spPr/>
        <p:txBody>
          <a:bodyPr/>
          <a:lstStyle/>
          <a:p>
            <a:fld id="{F14E9BC4-39FD-4F16-B910-3DDAAC3E8410}" type="slidenum">
              <a:rPr lang="en-US" smtClean="0"/>
              <a:t>7</a:t>
            </a:fld>
            <a:endParaRPr lang="en-US"/>
          </a:p>
        </p:txBody>
      </p:sp>
    </p:spTree>
    <p:extLst>
      <p:ext uri="{BB962C8B-B14F-4D97-AF65-F5344CB8AC3E}">
        <p14:creationId xmlns:p14="http://schemas.microsoft.com/office/powerpoint/2010/main" val="342790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B9FFC-1270-1EEC-9D41-8D4504A8F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55EACD-D58C-BB58-AADC-2E4D4F78CBBC}"/>
              </a:ext>
            </a:extLst>
          </p:cNvPr>
          <p:cNvSpPr>
            <a:spLocks noGrp="1" noRot="1" noChangeAspect="1"/>
          </p:cNvSpPr>
          <p:nvPr>
            <p:ph type="sldImg"/>
          </p:nvPr>
        </p:nvSpPr>
        <p:spPr>
          <a:xfrm>
            <a:off x="447675" y="401638"/>
            <a:ext cx="4302125" cy="2420937"/>
          </a:xfrm>
        </p:spPr>
        <p:txBody>
          <a:bodyPr/>
          <a:lstStyle/>
          <a:p>
            <a:endParaRPr lang="en-US"/>
          </a:p>
        </p:txBody>
      </p:sp>
      <p:sp>
        <p:nvSpPr>
          <p:cNvPr id="3" name="Notes Placeholder 2">
            <a:extLst>
              <a:ext uri="{FF2B5EF4-FFF2-40B4-BE49-F238E27FC236}">
                <a16:creationId xmlns:a16="http://schemas.microsoft.com/office/drawing/2014/main" id="{DC6FC167-161F-BEB5-2124-FFE0BB368A16}"/>
              </a:ext>
            </a:extLst>
          </p:cNvPr>
          <p:cNvSpPr>
            <a:spLocks noGrp="1"/>
          </p:cNvSpPr>
          <p:nvPr>
            <p:ph type="body" idx="1"/>
          </p:nvPr>
        </p:nvSpPr>
        <p:spPr/>
        <p:txBody>
          <a:bodyPr/>
          <a:lstStyle/>
          <a:p>
            <a:r>
              <a:rPr lang="en-US" sz="1100" b="1" dirty="0"/>
              <a:t>Alan - Speaker Notes:  </a:t>
            </a:r>
            <a:r>
              <a:rPr lang="en-US" sz="1200" b="1" kern="1200" dirty="0">
                <a:solidFill>
                  <a:schemeClr val="tx1"/>
                </a:solidFill>
                <a:effectLst/>
                <a:latin typeface="+mn-lt"/>
                <a:ea typeface="+mn-ea"/>
                <a:cs typeface="+mn-cs"/>
              </a:rPr>
              <a:t>The Shift to Cost-Based Reimbursement</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Cost-based reimbursement is no longer an emerging concept—it's a current reality.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pharmacy reimbursement landscape is undergoing a profound structural shift. The shift from discount-driven to cost-based methodologies is mandated by regulation and expanding beyond government payers.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nearly a decade now, Medicaid fee-for-service programs now require NADAC or state-specific cost files. Over 30 states mandate these in managed Medicaid contracts. State mandates are driving NADAC-indexed reimbursement in commercial markets, alongside voluntary adoption of cost-based frameworks. Regulatory oversight has intensified with MAC pricing requiring transparent source disclosure and mandatory refresh cadences.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what's happening structurally is this: payer markets are rapidly consolidating around acquisition-cost reimbursement frameworks. This is regulatory cascade, not temporary trend. Medicaid sets the standard through mandates, commercial markets follow to remain competitive and avoid litigation, and federal activity locks it in place nationally.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your organization, this creates several imperatives. First, cost data transparency is now a competitive necessity. If you can't document your acquisition costs credibly, you lose negotiating leverage.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your ability to document and defend acquisition costs directly impacts your margins. Vague or inconsistent cost reporting will be exploited by sophisticated PBM analytics.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participation in cost-based models demands operational rigor—cost file production, revenue and expense attribution, updated definitions, reconciliation— capabilities that some pharmacies may not currently possess</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discount model isn't disappearing overnight, but its days as the default framework are numbered.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move forward by examining the benchmarks that underpin cost-based models.</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B3C2AE9-1A00-9CC8-8E64-44A209DB911C}"/>
              </a:ext>
            </a:extLst>
          </p:cNvPr>
          <p:cNvSpPr>
            <a:spLocks noGrp="1"/>
          </p:cNvSpPr>
          <p:nvPr>
            <p:ph type="sldNum" sz="quarter" idx="5"/>
          </p:nvPr>
        </p:nvSpPr>
        <p:spPr/>
        <p:txBody>
          <a:bodyPr/>
          <a:lstStyle/>
          <a:p>
            <a:pPr marL="0" marR="0" lvl="0" indent="0" algn="r" defTabSz="925441" rtl="0" eaLnBrk="1" fontAlgn="auto" latinLnBrk="0" hangingPunct="1">
              <a:lnSpc>
                <a:spcPct val="100000"/>
              </a:lnSpc>
              <a:spcBef>
                <a:spcPts val="0"/>
              </a:spcBef>
              <a:spcAft>
                <a:spcPts val="0"/>
              </a:spcAft>
              <a:buClrTx/>
              <a:buSzTx/>
              <a:buFontTx/>
              <a:buNone/>
              <a:tabLst/>
              <a:defRPr/>
            </a:pPr>
            <a:fld id="{D298ABE7-2E59-B840-A11E-3AE96583F77F}" type="slidenum">
              <a:rPr kumimoji="0" lang="en-US" sz="1200" b="0" i="0" u="none" strike="noStrike" kern="1200" cap="none" spc="0" normalizeH="0" baseline="0" noProof="0">
                <a:ln>
                  <a:noFill/>
                </a:ln>
                <a:solidFill>
                  <a:prstClr val="black"/>
                </a:solidFill>
                <a:effectLst/>
                <a:uLnTx/>
                <a:uFillTx/>
                <a:latin typeface="Arial"/>
                <a:ea typeface="+mn-ea"/>
                <a:cs typeface="+mn-cs"/>
              </a:rPr>
              <a:pPr marL="0" marR="0" lvl="0" indent="0" algn="r" defTabSz="92544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2636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868B7-1E8B-E63B-2B67-0E8FB61FC9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77C183C-C80E-C053-59C7-755548E2580E}"/>
              </a:ext>
            </a:extLst>
          </p:cNvPr>
          <p:cNvSpPr>
            <a:spLocks noGrp="1" noRot="1" noChangeAspect="1"/>
          </p:cNvSpPr>
          <p:nvPr>
            <p:ph type="sldImg"/>
          </p:nvPr>
        </p:nvSpPr>
        <p:spPr>
          <a:xfrm>
            <a:off x="447675" y="401638"/>
            <a:ext cx="4302125" cy="2420937"/>
          </a:xfrm>
        </p:spPr>
        <p:txBody>
          <a:bodyPr/>
          <a:lstStyle/>
          <a:p>
            <a:endParaRPr lang="en-US"/>
          </a:p>
        </p:txBody>
      </p:sp>
      <p:sp>
        <p:nvSpPr>
          <p:cNvPr id="3" name="Marcador de notas 2">
            <a:extLst>
              <a:ext uri="{FF2B5EF4-FFF2-40B4-BE49-F238E27FC236}">
                <a16:creationId xmlns:a16="http://schemas.microsoft.com/office/drawing/2014/main" id="{FEB40A4E-8137-5EDE-9379-708895E12E89}"/>
              </a:ext>
            </a:extLst>
          </p:cNvPr>
          <p:cNvSpPr>
            <a:spLocks noGrp="1"/>
          </p:cNvSpPr>
          <p:nvPr>
            <p:ph type="body" idx="1"/>
          </p:nvPr>
        </p:nvSpPr>
        <p:spPr/>
        <p:txBody>
          <a:bodyPr/>
          <a:lstStyle/>
          <a:p>
            <a:r>
              <a:rPr lang="en-US" sz="1000" b="1" dirty="0"/>
              <a:t>Alan - SPEAKER NOTES: Public </a:t>
            </a:r>
            <a:r>
              <a:rPr lang="en-US" sz="1200" b="1" kern="1200" dirty="0">
                <a:solidFill>
                  <a:schemeClr val="tx1"/>
                </a:solidFill>
                <a:effectLst/>
                <a:latin typeface="+mn-lt"/>
                <a:ea typeface="+mn-ea"/>
                <a:cs typeface="+mn-cs"/>
              </a:rPr>
              <a:t>Cost Benchmarks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Here's the central challenge: No single published benchmark fully reflects your actual drug acquisition costs.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brand drugs, most benchmarks align reasonably well with actual acquisition costs. For generics, however, NADAC and PAC demonstrably outperform AWP.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NADAC is government-backed and retail-focused, updated monthly based on actual pharmacy invoice surveys.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PAC offers broader coverage across retail, mail-order, specialty, and biologics, with more frequent updates.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strategic approach isn't to adopt any single benchmark unilaterally. Instead, champion a hybrid framework that balances risk and strengthens your negotiating leverage.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claims performance management, select benchmarks that correlate closely with your actual costs and cover your full product range. Critically, avoid AWP-based discounts when guaranteeing performance to payers. AWP lacks alignment with actual acquisition costs and is subject to many factors outside of your control, especially for generics, and sets you up for failure.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selecting benchmarks, ask these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there regulatory requirements that constrain my choices?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channel am I operating in—retail, specialty, mail?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timely does the data need to be?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documentation will I need for audits?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Match benchmark methodology to your specific purpose.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Ultimately, a deliberate benchmark strategy—balancing timeliness, transparency, and compliance—positions you to manage risk and protect reimbursement integrity as the market evolves.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we will examine how these cost-based models function in practice and their margin implications.</a:t>
            </a:r>
          </a:p>
          <a:p>
            <a:r>
              <a:rPr lang="en-US" sz="1200" kern="1200" dirty="0">
                <a:solidFill>
                  <a:schemeClr val="tx1"/>
                </a:solidFill>
                <a:effectLst/>
                <a:latin typeface="+mn-lt"/>
                <a:ea typeface="+mn-ea"/>
                <a:cs typeface="+mn-cs"/>
              </a:rPr>
              <a:t>.</a:t>
            </a:r>
          </a:p>
        </p:txBody>
      </p:sp>
      <p:sp>
        <p:nvSpPr>
          <p:cNvPr id="4" name="Marcador de número de diapositiva 3">
            <a:extLst>
              <a:ext uri="{FF2B5EF4-FFF2-40B4-BE49-F238E27FC236}">
                <a16:creationId xmlns:a16="http://schemas.microsoft.com/office/drawing/2014/main" id="{199CF76C-80B1-89C1-B7F8-FD3C01CB1438}"/>
              </a:ext>
            </a:extLst>
          </p:cNvPr>
          <p:cNvSpPr>
            <a:spLocks noGrp="1"/>
          </p:cNvSpPr>
          <p:nvPr>
            <p:ph type="sldNum" sz="quarter" idx="5"/>
          </p:nvPr>
        </p:nvSpPr>
        <p:spPr/>
        <p:txBody>
          <a:bodyPr/>
          <a:lstStyle/>
          <a:p>
            <a:pPr defTabSz="925441">
              <a:defRPr/>
            </a:pPr>
            <a:fld id="{BF54F874-8904-1140-9345-65A2416DE114}" type="slidenum">
              <a:rPr lang="en-US">
                <a:solidFill>
                  <a:prstClr val="black"/>
                </a:solidFill>
                <a:latin typeface="Arial"/>
              </a:rPr>
              <a:pPr defTabSz="925441">
                <a:defRPr/>
              </a:pPr>
              <a:t>9</a:t>
            </a:fld>
            <a:endParaRPr lang="en-US">
              <a:solidFill>
                <a:prstClr val="black"/>
              </a:solidFill>
              <a:latin typeface="Arial"/>
            </a:endParaRPr>
          </a:p>
        </p:txBody>
      </p:sp>
    </p:spTree>
    <p:extLst>
      <p:ext uri="{BB962C8B-B14F-4D97-AF65-F5344CB8AC3E}">
        <p14:creationId xmlns:p14="http://schemas.microsoft.com/office/powerpoint/2010/main" val="146644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44A66D-F1B2-7C70-2EC9-EA7B5DE5FC9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600" b="1">
                <a:solidFill>
                  <a:schemeClr val="bg1"/>
                </a:solidFill>
              </a:rPr>
              <a:t>Title Layouts</a:t>
            </a:r>
          </a:p>
        </p:txBody>
      </p:sp>
    </p:spTree>
    <p:extLst>
      <p:ext uri="{BB962C8B-B14F-4D97-AF65-F5344CB8AC3E}">
        <p14:creationId xmlns:p14="http://schemas.microsoft.com/office/powerpoint/2010/main" val="173699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800090-2ABC-7B7F-59E2-23338E2DF5AE}"/>
              </a:ext>
            </a:extLst>
          </p:cNvPr>
          <p:cNvSpPr>
            <a:spLocks noGrp="1"/>
          </p:cNvSpPr>
          <p:nvPr>
            <p:ph type="pic" sz="quarter" idx="13"/>
          </p:nvPr>
        </p:nvSpPr>
        <p:spPr>
          <a:xfrm>
            <a:off x="8097838" y="1"/>
            <a:ext cx="4094161" cy="6869083"/>
          </a:xfrm>
          <a:solidFill>
            <a:srgbClr val="CCCDCE"/>
          </a:solidFill>
        </p:spPr>
        <p:txBody>
          <a:bodyPr/>
          <a:lstStyle/>
          <a:p>
            <a:r>
              <a:rPr lang="en-US"/>
              <a:t>Click icon to add picture</a:t>
            </a:r>
          </a:p>
        </p:txBody>
      </p:sp>
      <p:sp>
        <p:nvSpPr>
          <p:cNvPr id="2" name="Title 1">
            <a:extLst>
              <a:ext uri="{FF2B5EF4-FFF2-40B4-BE49-F238E27FC236}">
                <a16:creationId xmlns:a16="http://schemas.microsoft.com/office/drawing/2014/main" id="{D46BDD30-9B9E-F868-F6FD-89FE5E08A8F9}"/>
              </a:ext>
            </a:extLst>
          </p:cNvPr>
          <p:cNvSpPr>
            <a:spLocks noGrp="1"/>
          </p:cNvSpPr>
          <p:nvPr>
            <p:ph type="title" hasCustomPrompt="1"/>
          </p:nvPr>
        </p:nvSpPr>
        <p:spPr>
          <a:xfrm>
            <a:off x="433950" y="1848970"/>
            <a:ext cx="5662050" cy="1580029"/>
          </a:xfrm>
        </p:spPr>
        <p:txBody>
          <a:bodyPr anchor="b"/>
          <a:lstStyle>
            <a:lvl1pPr>
              <a:defRPr sz="4800"/>
            </a:lvl1pPr>
          </a:lstStyle>
          <a:p>
            <a:r>
              <a:rPr lang="en-US"/>
              <a:t>Section Header 3</a:t>
            </a:r>
          </a:p>
        </p:txBody>
      </p:sp>
      <p:sp>
        <p:nvSpPr>
          <p:cNvPr id="3" name="Text Placeholder 2">
            <a:extLst>
              <a:ext uri="{FF2B5EF4-FFF2-40B4-BE49-F238E27FC236}">
                <a16:creationId xmlns:a16="http://schemas.microsoft.com/office/drawing/2014/main" id="{1F83C0B1-5151-C04A-7015-68C023DF4DD8}"/>
              </a:ext>
            </a:extLst>
          </p:cNvPr>
          <p:cNvSpPr>
            <a:spLocks noGrp="1"/>
          </p:cNvSpPr>
          <p:nvPr>
            <p:ph type="body" idx="1" hasCustomPrompt="1"/>
          </p:nvPr>
        </p:nvSpPr>
        <p:spPr>
          <a:xfrm>
            <a:off x="433949" y="3679901"/>
            <a:ext cx="5664529" cy="1423335"/>
          </a:xfrm>
        </p:spPr>
        <p:txBody>
          <a:bodyPr>
            <a:normAutofit/>
          </a:bodyPr>
          <a:lstStyle>
            <a:lvl1pPr marL="0" indent="0">
              <a:buNone/>
              <a:defRPr sz="3600" b="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Optional Subtitle</a:t>
            </a:r>
          </a:p>
        </p:txBody>
      </p:sp>
      <p:sp>
        <p:nvSpPr>
          <p:cNvPr id="4" name="Date Placeholder 3">
            <a:extLst>
              <a:ext uri="{FF2B5EF4-FFF2-40B4-BE49-F238E27FC236}">
                <a16:creationId xmlns:a16="http://schemas.microsoft.com/office/drawing/2014/main" id="{36FA07A7-46E2-F35A-729D-8E26D1596FEE}"/>
              </a:ext>
            </a:extLst>
          </p:cNvPr>
          <p:cNvSpPr>
            <a:spLocks noGrp="1"/>
          </p:cNvSpPr>
          <p:nvPr>
            <p:ph type="dt" sz="half" idx="10"/>
          </p:nvPr>
        </p:nvSpPr>
        <p:spPr/>
        <p:txBody>
          <a:bodyPr/>
          <a:lstStyle/>
          <a:p>
            <a:fld id="{2E2D39A1-DD27-4B48-9DA3-82EFE515789E}" type="datetime1">
              <a:rPr lang="en-US" smtClean="0"/>
              <a:t>1/16/2026</a:t>
            </a:fld>
            <a:endParaRPr lang="en-US"/>
          </a:p>
        </p:txBody>
      </p:sp>
      <p:sp>
        <p:nvSpPr>
          <p:cNvPr id="5" name="Footer Placeholder 4">
            <a:extLst>
              <a:ext uri="{FF2B5EF4-FFF2-40B4-BE49-F238E27FC236}">
                <a16:creationId xmlns:a16="http://schemas.microsoft.com/office/drawing/2014/main" id="{A23CE2D1-E2F4-234D-198A-86430F276C79}"/>
              </a:ext>
            </a:extLst>
          </p:cNvPr>
          <p:cNvSpPr>
            <a:spLocks noGrp="1"/>
          </p:cNvSpPr>
          <p:nvPr>
            <p:ph type="ftr" sz="quarter" idx="11"/>
          </p:nvPr>
        </p:nvSpPr>
        <p:spPr>
          <a:xfrm>
            <a:off x="4120458" y="6946250"/>
            <a:ext cx="7023098" cy="173736"/>
          </a:xfrm>
        </p:spPr>
        <p:txBody>
          <a:bodyPr/>
          <a:lstStyle>
            <a:lvl1pPr>
              <a:defRPr>
                <a:noFill/>
              </a:defRPr>
            </a:lvl1pPr>
          </a:lstStyle>
          <a:p>
            <a:endParaRPr lang="en-US"/>
          </a:p>
        </p:txBody>
      </p:sp>
      <p:sp>
        <p:nvSpPr>
          <p:cNvPr id="6" name="Slide Number Placeholder 5">
            <a:extLst>
              <a:ext uri="{FF2B5EF4-FFF2-40B4-BE49-F238E27FC236}">
                <a16:creationId xmlns:a16="http://schemas.microsoft.com/office/drawing/2014/main" id="{B49CEA98-ACD2-3D55-A146-D63A22EBDD71}"/>
              </a:ext>
            </a:extLst>
          </p:cNvPr>
          <p:cNvSpPr>
            <a:spLocks noGrp="1"/>
          </p:cNvSpPr>
          <p:nvPr>
            <p:ph type="sldNum" sz="quarter" idx="12"/>
          </p:nvPr>
        </p:nvSpPr>
        <p:spPr>
          <a:xfrm>
            <a:off x="11171808" y="6946252"/>
            <a:ext cx="587376" cy="169277"/>
          </a:xfrm>
        </p:spPr>
        <p:txBody>
          <a:bodyPr/>
          <a:lstStyle>
            <a:lvl1pPr>
              <a:defRPr>
                <a:noFill/>
              </a:defRPr>
            </a:lvl1pPr>
          </a:lstStyle>
          <a:p>
            <a:fld id="{3612E008-61E4-4A99-8383-A3C8D6963C8E}" type="slidenum">
              <a:rPr lang="en-US" smtClean="0"/>
              <a:pPr/>
              <a:t>‹#›</a:t>
            </a:fld>
            <a:endParaRPr lang="en-US"/>
          </a:p>
        </p:txBody>
      </p:sp>
    </p:spTree>
    <p:extLst>
      <p:ext uri="{BB962C8B-B14F-4D97-AF65-F5344CB8AC3E}">
        <p14:creationId xmlns:p14="http://schemas.microsoft.com/office/powerpoint/2010/main" val="357515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AE97-A1D5-C716-44D9-A5C1FA8FDDB0}"/>
              </a:ext>
            </a:extLst>
          </p:cNvPr>
          <p:cNvSpPr>
            <a:spLocks noGrp="1"/>
          </p:cNvSpPr>
          <p:nvPr>
            <p:ph type="title" hasCustomPrompt="1"/>
          </p:nvPr>
        </p:nvSpPr>
        <p:spPr>
          <a:xfrm>
            <a:off x="431800" y="1691640"/>
            <a:ext cx="8333659" cy="1737360"/>
          </a:xfrm>
        </p:spPr>
        <p:txBody>
          <a:bodyPr anchor="b"/>
          <a:lstStyle>
            <a:lvl1pPr>
              <a:defRPr sz="4800"/>
            </a:lvl1pPr>
          </a:lstStyle>
          <a:p>
            <a:r>
              <a:rPr lang="en-US"/>
              <a:t>“Quote: Insert quote here”</a:t>
            </a:r>
          </a:p>
        </p:txBody>
      </p:sp>
      <p:sp>
        <p:nvSpPr>
          <p:cNvPr id="3" name="Date Placeholder 2">
            <a:extLst>
              <a:ext uri="{FF2B5EF4-FFF2-40B4-BE49-F238E27FC236}">
                <a16:creationId xmlns:a16="http://schemas.microsoft.com/office/drawing/2014/main" id="{447FBB18-0B85-6B80-F7BE-7CCD51930608}"/>
              </a:ext>
            </a:extLst>
          </p:cNvPr>
          <p:cNvSpPr>
            <a:spLocks noGrp="1"/>
          </p:cNvSpPr>
          <p:nvPr>
            <p:ph type="dt" sz="half" idx="10"/>
          </p:nvPr>
        </p:nvSpPr>
        <p:spPr/>
        <p:txBody>
          <a:bodyPr/>
          <a:lstStyle/>
          <a:p>
            <a:fld id="{3075E13D-E9AE-42DC-B7E8-23D305A8D9A8}" type="datetime1">
              <a:rPr lang="en-US" smtClean="0"/>
              <a:t>1/16/2026</a:t>
            </a:fld>
            <a:endParaRPr lang="en-US"/>
          </a:p>
        </p:txBody>
      </p:sp>
      <p:sp>
        <p:nvSpPr>
          <p:cNvPr id="4" name="Footer Placeholder 3">
            <a:extLst>
              <a:ext uri="{FF2B5EF4-FFF2-40B4-BE49-F238E27FC236}">
                <a16:creationId xmlns:a16="http://schemas.microsoft.com/office/drawing/2014/main" id="{94BDC94C-0D12-BCA2-CD57-3208C06288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7DEB28-B19D-F4C9-78D8-E51AFC8B817F}"/>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7" name="Text Placeholder 6">
            <a:extLst>
              <a:ext uri="{FF2B5EF4-FFF2-40B4-BE49-F238E27FC236}">
                <a16:creationId xmlns:a16="http://schemas.microsoft.com/office/drawing/2014/main" id="{9EF5BCF7-C5FE-C6A5-4F1F-5806BF5A901E}"/>
              </a:ext>
            </a:extLst>
          </p:cNvPr>
          <p:cNvSpPr>
            <a:spLocks noGrp="1"/>
          </p:cNvSpPr>
          <p:nvPr>
            <p:ph type="body" sz="quarter" idx="13" hasCustomPrompt="1"/>
          </p:nvPr>
        </p:nvSpPr>
        <p:spPr>
          <a:xfrm>
            <a:off x="609600" y="3490913"/>
            <a:ext cx="8155859" cy="534987"/>
          </a:xfrm>
        </p:spPr>
        <p:txBody>
          <a:bodyPr/>
          <a:lstStyle>
            <a:lvl1pPr marL="173038" indent="-173038">
              <a:buFont typeface="Arial" panose="020B0604020202020204" pitchFamily="34" charset="0"/>
              <a:buChar char="–"/>
              <a:defRPr/>
            </a:lvl1pPr>
            <a:lvl2pPr marL="173038" indent="-173038">
              <a:buFont typeface="Arial" panose="020B0604020202020204" pitchFamily="34" charset="0"/>
              <a:buChar char="–"/>
              <a:defRPr/>
            </a:lvl2pPr>
            <a:lvl3pPr marL="173038" indent="-173038">
              <a:buFont typeface="Arial" panose="020B0604020202020204" pitchFamily="34" charset="0"/>
              <a:buChar char="–"/>
              <a:defRPr/>
            </a:lvl3pPr>
            <a:lvl4pPr marL="173038" indent="-173038">
              <a:buFont typeface="Arial" panose="020B0604020202020204" pitchFamily="34" charset="0"/>
              <a:buChar char="–"/>
              <a:defRPr/>
            </a:lvl4pPr>
            <a:lvl5pPr marL="173038" indent="-173038">
              <a:buFont typeface="Arial" panose="020B0604020202020204" pitchFamily="34" charset="0"/>
              <a:buChar char="–"/>
              <a:defRPr/>
            </a:lvl5pPr>
          </a:lstStyle>
          <a:p>
            <a:pPr lvl="0"/>
            <a:r>
              <a:rPr lang="en-US"/>
              <a:t>Quote attribution</a:t>
            </a:r>
          </a:p>
        </p:txBody>
      </p:sp>
    </p:spTree>
    <p:extLst>
      <p:ext uri="{BB962C8B-B14F-4D97-AF65-F5344CB8AC3E}">
        <p14:creationId xmlns:p14="http://schemas.microsoft.com/office/powerpoint/2010/main" val="816885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 ~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44A66D-F1B2-7C70-2EC9-EA7B5DE5FC9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600" b="1">
                <a:solidFill>
                  <a:schemeClr val="bg1"/>
                </a:solidFill>
              </a:rPr>
              <a:t>Agenda</a:t>
            </a:r>
          </a:p>
        </p:txBody>
      </p:sp>
    </p:spTree>
    <p:extLst>
      <p:ext uri="{BB962C8B-B14F-4D97-AF65-F5344CB8AC3E}">
        <p14:creationId xmlns:p14="http://schemas.microsoft.com/office/powerpoint/2010/main" val="1022998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Agenda</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1AD17437-C385-489D-B073-D36B29EDCA70}"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8912" y="1844675"/>
            <a:ext cx="11312525"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2815" y="288810"/>
            <a:ext cx="11325796"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Tree>
    <p:extLst>
      <p:ext uri="{BB962C8B-B14F-4D97-AF65-F5344CB8AC3E}">
        <p14:creationId xmlns:p14="http://schemas.microsoft.com/office/powerpoint/2010/main" val="2985607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hoto">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hasCustomPrompt="1"/>
          </p:nvPr>
        </p:nvSpPr>
        <p:spPr>
          <a:xfrm>
            <a:off x="436833" y="1844675"/>
            <a:ext cx="1728216" cy="2033657"/>
          </a:xfrm>
          <a:noFill/>
        </p:spPr>
        <p:txBody>
          <a:bodyPr lIns="0" tIns="0" rIns="0" bIns="0"/>
          <a:lstStyle>
            <a:lvl1pPr>
              <a:defRPr sz="2800">
                <a:solidFill>
                  <a:schemeClr val="tx1"/>
                </a:solidFill>
              </a:defRPr>
            </a:lvl1pPr>
            <a:lvl2pPr marL="0" indent="0">
              <a:buFont typeface="Calibri" panose="020F0502020204030204" pitchFamily="34" charset="0"/>
              <a:buChar char="​"/>
              <a:defRPr b="1">
                <a:solidFill>
                  <a:schemeClr val="tx1"/>
                </a:solidFill>
              </a:defRPr>
            </a:lvl2pPr>
            <a:lvl3pPr marL="0" indent="0">
              <a:buFont typeface="Calibri" panose="020F050202020403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a:t>## (uses Tab to add text)</a:t>
            </a:r>
          </a:p>
          <a:p>
            <a:pPr lvl="1"/>
            <a:r>
              <a:rPr lang="en-US"/>
              <a:t>Second level</a:t>
            </a:r>
          </a:p>
          <a:p>
            <a:pPr lvl="2"/>
            <a:r>
              <a:rPr lang="en-US"/>
              <a:t>Third level</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Agenda Photo</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53E10618-65C6-4828-9227-FF6A12E60AA5}"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2815" y="288810"/>
            <a:ext cx="11325796"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hasCustomPrompt="1"/>
          </p:nvPr>
        </p:nvSpPr>
        <p:spPr>
          <a:xfrm>
            <a:off x="2356639" y="1844675"/>
            <a:ext cx="1728216" cy="2035175"/>
          </a:xfrm>
        </p:spPr>
        <p:txBody>
          <a:bodyPr/>
          <a:lstStyle>
            <a:lvl1pPr>
              <a:defRPr sz="2800"/>
            </a:lvl1pPr>
            <a:lvl2pPr marL="0" indent="0">
              <a:buFont typeface="Calibri" panose="020F0502020204030204" pitchFamily="34" charset="0"/>
              <a:buChar char="​"/>
              <a:defRPr b="1"/>
            </a:lvl2pPr>
            <a:lvl3pPr marL="0" indent="0">
              <a:buFont typeface="Calibri" panose="020F0502020204030204" pitchFamily="34" charset="0"/>
              <a:buChar char="​"/>
              <a:defRPr/>
            </a:lvl3pPr>
          </a:lstStyle>
          <a:p>
            <a:pPr lvl="0"/>
            <a:r>
              <a:rPr lang="en-US"/>
              <a:t>## (uses Tab to add text)</a:t>
            </a:r>
          </a:p>
          <a:p>
            <a:pPr lvl="1"/>
            <a:r>
              <a:rPr lang="en-US"/>
              <a:t>Second level</a:t>
            </a:r>
          </a:p>
          <a:p>
            <a:pPr lvl="2"/>
            <a:r>
              <a:rPr lang="en-US"/>
              <a:t>Third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hasCustomPrompt="1"/>
          </p:nvPr>
        </p:nvSpPr>
        <p:spPr>
          <a:xfrm>
            <a:off x="4272554" y="1844675"/>
            <a:ext cx="1728216" cy="2033657"/>
          </a:xfrm>
        </p:spPr>
        <p:txBody>
          <a:bodyPr/>
          <a:lstStyle>
            <a:lvl1pPr>
              <a:defRPr sz="2800"/>
            </a:lvl1pPr>
            <a:lvl2pPr marL="0" indent="0">
              <a:buFont typeface="Calibri" panose="020F0502020204030204" pitchFamily="34" charset="0"/>
              <a:buChar char="​"/>
              <a:defRPr b="1"/>
            </a:lvl2pPr>
            <a:lvl3pPr marL="0" indent="0">
              <a:buFont typeface="Calibri" panose="020F0502020204030204" pitchFamily="34" charset="0"/>
              <a:buChar char="​"/>
              <a:defRPr/>
            </a:lvl3pPr>
          </a:lstStyle>
          <a:p>
            <a:pPr lvl="0"/>
            <a:r>
              <a:rPr lang="en-US"/>
              <a:t>## (uses Tab to add text)</a:t>
            </a:r>
          </a:p>
          <a:p>
            <a:pPr lvl="1"/>
            <a:r>
              <a:rPr lang="en-US"/>
              <a:t>Second level</a:t>
            </a:r>
          </a:p>
          <a:p>
            <a:pPr lvl="2"/>
            <a:r>
              <a:rPr lang="en-US"/>
              <a:t>Third level</a:t>
            </a:r>
          </a:p>
          <a:p>
            <a:pPr lvl="3"/>
            <a:endParaRPr lang="en-US"/>
          </a:p>
        </p:txBody>
      </p:sp>
      <p:sp>
        <p:nvSpPr>
          <p:cNvPr id="17" name="Content Placeholder 16">
            <a:extLst>
              <a:ext uri="{FF2B5EF4-FFF2-40B4-BE49-F238E27FC236}">
                <a16:creationId xmlns:a16="http://schemas.microsoft.com/office/drawing/2014/main" id="{8091D36D-31E4-1761-D08E-8B86DA62A4EC}"/>
              </a:ext>
            </a:extLst>
          </p:cNvPr>
          <p:cNvSpPr>
            <a:spLocks noGrp="1"/>
          </p:cNvSpPr>
          <p:nvPr>
            <p:ph sz="quarter" idx="25" hasCustomPrompt="1"/>
          </p:nvPr>
        </p:nvSpPr>
        <p:spPr>
          <a:xfrm>
            <a:off x="436833" y="4056063"/>
            <a:ext cx="1728216" cy="2039112"/>
          </a:xfrm>
        </p:spPr>
        <p:txBody>
          <a:bodyPr/>
          <a:lstStyle>
            <a:lvl1pPr>
              <a:defRPr sz="2800"/>
            </a:lvl1pPr>
            <a:lvl2pPr marL="0" indent="0">
              <a:buFont typeface="Calibri" panose="020F0502020204030204" pitchFamily="34" charset="0"/>
              <a:buChar char="​"/>
              <a:defRPr b="1"/>
            </a:lvl2pPr>
            <a:lvl3pPr marL="0" indent="0">
              <a:buFont typeface="Calibri" panose="020F0502020204030204" pitchFamily="34" charset="0"/>
              <a:buChar char="​"/>
              <a:defRPr/>
            </a:lvl3pPr>
          </a:lstStyle>
          <a:p>
            <a:pPr lvl="0"/>
            <a:r>
              <a:rPr lang="en-US"/>
              <a:t>## (uses Tab to add text)</a:t>
            </a:r>
          </a:p>
          <a:p>
            <a:pPr lvl="1"/>
            <a:r>
              <a:rPr lang="en-US"/>
              <a:t>Second level</a:t>
            </a:r>
          </a:p>
          <a:p>
            <a:pPr lvl="2"/>
            <a:r>
              <a:rPr lang="en-US"/>
              <a:t>Third level</a:t>
            </a:r>
          </a:p>
          <a:p>
            <a:pPr lvl="3"/>
            <a:endParaRPr lang="en-US"/>
          </a:p>
        </p:txBody>
      </p:sp>
      <p:sp>
        <p:nvSpPr>
          <p:cNvPr id="20" name="Content Placeholder 19">
            <a:extLst>
              <a:ext uri="{FF2B5EF4-FFF2-40B4-BE49-F238E27FC236}">
                <a16:creationId xmlns:a16="http://schemas.microsoft.com/office/drawing/2014/main" id="{03BA4E21-EE85-3D0A-B246-56B8B6291E18}"/>
              </a:ext>
            </a:extLst>
          </p:cNvPr>
          <p:cNvSpPr>
            <a:spLocks noGrp="1"/>
          </p:cNvSpPr>
          <p:nvPr>
            <p:ph sz="quarter" idx="26" hasCustomPrompt="1"/>
          </p:nvPr>
        </p:nvSpPr>
        <p:spPr>
          <a:xfrm>
            <a:off x="2356639" y="4056062"/>
            <a:ext cx="1728216" cy="2039112"/>
          </a:xfrm>
        </p:spPr>
        <p:txBody>
          <a:bodyPr/>
          <a:lstStyle>
            <a:lvl1pPr>
              <a:defRPr sz="2800"/>
            </a:lvl1pPr>
            <a:lvl2pPr marL="0" indent="0">
              <a:buFont typeface="Calibri" panose="020F0502020204030204" pitchFamily="34" charset="0"/>
              <a:buChar char="​"/>
              <a:defRPr b="1"/>
            </a:lvl2pPr>
            <a:lvl3pPr marL="0" indent="0">
              <a:buFont typeface="Calibri" panose="020F0502020204030204" pitchFamily="34" charset="0"/>
              <a:buChar char="​"/>
              <a:defRPr/>
            </a:lvl3pPr>
          </a:lstStyle>
          <a:p>
            <a:pPr lvl="0"/>
            <a:r>
              <a:rPr lang="en-US"/>
              <a:t>## (uses Tab to add text)</a:t>
            </a:r>
          </a:p>
          <a:p>
            <a:pPr lvl="1"/>
            <a:r>
              <a:rPr lang="en-US"/>
              <a:t>Second level</a:t>
            </a:r>
          </a:p>
          <a:p>
            <a:pPr lvl="2"/>
            <a:r>
              <a:rPr lang="en-US"/>
              <a:t>Third level</a:t>
            </a:r>
          </a:p>
          <a:p>
            <a:pPr lvl="3"/>
            <a:endParaRPr lang="en-US"/>
          </a:p>
        </p:txBody>
      </p:sp>
      <p:sp>
        <p:nvSpPr>
          <p:cNvPr id="22" name="Content Placeholder 21">
            <a:extLst>
              <a:ext uri="{FF2B5EF4-FFF2-40B4-BE49-F238E27FC236}">
                <a16:creationId xmlns:a16="http://schemas.microsoft.com/office/drawing/2014/main" id="{3C3E193D-615A-6167-11D8-E8DEDD685D81}"/>
              </a:ext>
            </a:extLst>
          </p:cNvPr>
          <p:cNvSpPr>
            <a:spLocks noGrp="1"/>
          </p:cNvSpPr>
          <p:nvPr>
            <p:ph sz="quarter" idx="27" hasCustomPrompt="1"/>
          </p:nvPr>
        </p:nvSpPr>
        <p:spPr>
          <a:xfrm>
            <a:off x="4272554" y="4056063"/>
            <a:ext cx="1728216" cy="2039112"/>
          </a:xfrm>
        </p:spPr>
        <p:txBody>
          <a:bodyPr/>
          <a:lstStyle>
            <a:lvl1pPr>
              <a:defRPr sz="2800"/>
            </a:lvl1pPr>
            <a:lvl2pPr marL="0" indent="0">
              <a:buFont typeface="Calibri" panose="020F0502020204030204" pitchFamily="34" charset="0"/>
              <a:buChar char="​"/>
              <a:defRPr b="1"/>
            </a:lvl2pPr>
            <a:lvl3pPr marL="0" indent="0">
              <a:buFont typeface="Calibri" panose="020F0502020204030204" pitchFamily="34" charset="0"/>
              <a:buChar char="​"/>
              <a:defRPr/>
            </a:lvl3pPr>
          </a:lstStyle>
          <a:p>
            <a:pPr lvl="0"/>
            <a:r>
              <a:rPr lang="en-US"/>
              <a:t>## (uses Tab to add text)</a:t>
            </a:r>
          </a:p>
          <a:p>
            <a:pPr lvl="1"/>
            <a:r>
              <a:rPr lang="en-US"/>
              <a:t>Second level</a:t>
            </a:r>
          </a:p>
          <a:p>
            <a:pPr lvl="2"/>
            <a:r>
              <a:rPr lang="en-US"/>
              <a:t>Third level</a:t>
            </a:r>
          </a:p>
        </p:txBody>
      </p:sp>
      <p:sp>
        <p:nvSpPr>
          <p:cNvPr id="10" name="Picture Placeholder 9">
            <a:extLst>
              <a:ext uri="{FF2B5EF4-FFF2-40B4-BE49-F238E27FC236}">
                <a16:creationId xmlns:a16="http://schemas.microsoft.com/office/drawing/2014/main" id="{1EBA6BB8-AB9C-FA65-0DCA-8BEBA2E27645}"/>
              </a:ext>
            </a:extLst>
          </p:cNvPr>
          <p:cNvSpPr>
            <a:spLocks noGrp="1"/>
          </p:cNvSpPr>
          <p:nvPr>
            <p:ph type="pic" sz="quarter" idx="28"/>
          </p:nvPr>
        </p:nvSpPr>
        <p:spPr>
          <a:xfrm>
            <a:off x="6197393" y="1844675"/>
            <a:ext cx="5556457" cy="4251325"/>
          </a:xfrm>
          <a:solidFill>
            <a:srgbClr val="CCCDCE"/>
          </a:solidFill>
        </p:spPr>
        <p:txBody>
          <a:bodyPr/>
          <a:lstStyle/>
          <a:p>
            <a:r>
              <a:rPr lang="en-US"/>
              <a:t>Click icon to add picture</a:t>
            </a:r>
          </a:p>
        </p:txBody>
      </p:sp>
    </p:spTree>
    <p:extLst>
      <p:ext uri="{BB962C8B-B14F-4D97-AF65-F5344CB8AC3E}">
        <p14:creationId xmlns:p14="http://schemas.microsoft.com/office/powerpoint/2010/main" val="1505487788"/>
      </p:ext>
    </p:extLst>
  </p:cSld>
  <p:clrMapOvr>
    <a:masterClrMapping/>
  </p:clrMapOvr>
  <p:extLst>
    <p:ext uri="{DCECCB84-F9BA-43D5-87BE-67443E8EF086}">
      <p15:sldGuideLst xmlns:p15="http://schemas.microsoft.com/office/powerpoint/2012/main">
        <p15:guide id="3" pos="1482">
          <p15:clr>
            <a:srgbClr val="A4A3A4"/>
          </p15:clr>
        </p15:guide>
        <p15:guide id="4" pos="1366">
          <p15:clr>
            <a:srgbClr val="A4A3A4"/>
          </p15:clr>
        </p15:guide>
        <p15:guide id="5" pos="3782">
          <p15:clr>
            <a:srgbClr val="A4A3A4"/>
          </p15:clr>
        </p15:guide>
        <p15:guide id="6" pos="4987">
          <p15:clr>
            <a:srgbClr val="A4A3A4"/>
          </p15:clr>
        </p15:guide>
        <p15:guide id="9" orient="horz" pos="2444">
          <p15:clr>
            <a:srgbClr val="A4A3A4"/>
          </p15:clr>
        </p15:guide>
        <p15:guide id="10" orient="horz" pos="2555">
          <p15:clr>
            <a:srgbClr val="A4A3A4"/>
          </p15:clr>
        </p15:guide>
        <p15:guide id="11" pos="6312">
          <p15:clr>
            <a:srgbClr val="A4A3A4"/>
          </p15:clr>
        </p15:guide>
        <p15:guide id="12" pos="6198">
          <p15:clr>
            <a:srgbClr val="A4A3A4"/>
          </p15:clr>
        </p15:guide>
        <p15:guide id="13" pos="3901">
          <p15:clr>
            <a:srgbClr val="A4A3A4"/>
          </p15:clr>
        </p15:guide>
        <p15:guide id="14" pos="5099">
          <p15:clr>
            <a:srgbClr val="A4A3A4"/>
          </p15:clr>
        </p15:guide>
        <p15:guide id="17" pos="2573">
          <p15:clr>
            <a:srgbClr val="A4A3A4"/>
          </p15:clr>
        </p15:guide>
        <p15:guide id="18" pos="269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44A66D-F1B2-7C70-2EC9-EA7B5DE5FC9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600" b="1">
                <a:solidFill>
                  <a:schemeClr val="bg1"/>
                </a:solidFill>
              </a:rPr>
              <a:t>Content</a:t>
            </a:r>
          </a:p>
        </p:txBody>
      </p:sp>
    </p:spTree>
    <p:extLst>
      <p:ext uri="{BB962C8B-B14F-4D97-AF65-F5344CB8AC3E}">
        <p14:creationId xmlns:p14="http://schemas.microsoft.com/office/powerpoint/2010/main" val="1777866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1</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B5789523-62C8-4053-ABDC-9FEF3E473EC6}"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8912" y="1844675"/>
            <a:ext cx="11312525"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11311128" cy="400050"/>
          </a:xfrm>
        </p:spPr>
        <p:txBody>
          <a:bodyPr anchor="b">
            <a:noAutofit/>
          </a:bodyPr>
          <a:lstStyle>
            <a:lvl1pPr marL="0" indent="0">
              <a:buNone/>
              <a:defRPr sz="800"/>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Tree>
    <p:extLst>
      <p:ext uri="{BB962C8B-B14F-4D97-AF65-F5344CB8AC3E}">
        <p14:creationId xmlns:p14="http://schemas.microsoft.com/office/powerpoint/2010/main" val="3863867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 (filled background)">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1A83A455-FD84-FE07-6347-16CBDF2BD480}"/>
              </a:ext>
            </a:extLst>
          </p:cNvPr>
          <p:cNvSpPr/>
          <p:nvPr userDrawn="1"/>
        </p:nvSpPr>
        <p:spPr>
          <a:xfrm>
            <a:off x="438912" y="1844675"/>
            <a:ext cx="11312525" cy="4254500"/>
          </a:xfrm>
          <a:prstGeom prst="rect">
            <a:avLst/>
          </a:prstGeom>
          <a:solidFill>
            <a:srgbClr val="CC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1 (filled background)</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0E84CF09-C434-4B89-87B2-809B3D009308}"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613833" y="2025650"/>
            <a:ext cx="10955868" cy="389848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613833" y="5524085"/>
            <a:ext cx="10954512" cy="400050"/>
          </a:xfrm>
        </p:spPr>
        <p:txBody>
          <a:bodyPr anchor="b">
            <a:noAutofit/>
          </a:bodyPr>
          <a:lstStyle>
            <a:lvl1pPr marL="0" indent="0">
              <a:buNone/>
              <a:defRPr sz="800"/>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Tree>
    <p:extLst>
      <p:ext uri="{BB962C8B-B14F-4D97-AF65-F5344CB8AC3E}">
        <p14:creationId xmlns:p14="http://schemas.microsoft.com/office/powerpoint/2010/main" val="2747778086"/>
      </p:ext>
    </p:extLst>
  </p:cSld>
  <p:clrMapOvr>
    <a:masterClrMapping/>
  </p:clrMapOvr>
  <p:extLst>
    <p:ext uri="{DCECCB84-F9BA-43D5-87BE-67443E8EF086}">
      <p15:sldGuideLst xmlns:p15="http://schemas.microsoft.com/office/powerpoint/2012/main">
        <p15:guide id="1" pos="387">
          <p15:clr>
            <a:srgbClr val="A4A3A4"/>
          </p15:clr>
        </p15:guide>
        <p15:guide id="2" pos="7291">
          <p15:clr>
            <a:srgbClr val="A4A3A4"/>
          </p15:clr>
        </p15:guide>
        <p15:guide id="3" orient="horz" pos="1275">
          <p15:clr>
            <a:srgbClr val="A4A3A4"/>
          </p15:clr>
        </p15:guide>
        <p15:guide id="4" orient="horz" pos="3728">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2 (callout)</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F690F742-17A6-47CD-8008-6107E267F43F}"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6196519" y="2025650"/>
            <a:ext cx="5557331" cy="389848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31D6D9C0-C65D-7EBA-4C19-D894CE767E42}"/>
              </a:ext>
            </a:extLst>
          </p:cNvPr>
          <p:cNvSpPr>
            <a:spLocks noGrp="1"/>
          </p:cNvSpPr>
          <p:nvPr>
            <p:ph sz="quarter" idx="17"/>
          </p:nvPr>
        </p:nvSpPr>
        <p:spPr>
          <a:xfrm>
            <a:off x="440723" y="1844675"/>
            <a:ext cx="5559552" cy="4254500"/>
          </a:xfrm>
          <a:solidFill>
            <a:schemeClr val="tx1"/>
          </a:solidFill>
        </p:spPr>
        <p:txBody>
          <a:bodyPr lIns="182880" tIns="118872" rIns="182880" bIns="11887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609600" y="5524085"/>
            <a:ext cx="5111809" cy="400050"/>
          </a:xfrm>
        </p:spPr>
        <p:txBody>
          <a:bodyPr anchor="b">
            <a:noAutofit/>
          </a:bodyPr>
          <a:lstStyle>
            <a:lvl1pPr marL="0" indent="0">
              <a:buNone/>
              <a:defRPr sz="800">
                <a:solidFill>
                  <a:schemeClr val="bg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Tree>
    <p:extLst>
      <p:ext uri="{BB962C8B-B14F-4D97-AF65-F5344CB8AC3E}">
        <p14:creationId xmlns:p14="http://schemas.microsoft.com/office/powerpoint/2010/main" val="3377982803"/>
      </p:ext>
    </p:extLst>
  </p:cSld>
  <p:clrMapOvr>
    <a:masterClrMapping/>
  </p:clrMapOvr>
  <p:extLst>
    <p:ext uri="{DCECCB84-F9BA-43D5-87BE-67443E8EF086}">
      <p15:sldGuideLst xmlns:p15="http://schemas.microsoft.com/office/powerpoint/2012/main">
        <p15:guide id="1" pos="3782">
          <p15:clr>
            <a:srgbClr val="A4A3A4"/>
          </p15:clr>
        </p15:guide>
        <p15:guide id="2" pos="390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a:xfrm>
            <a:off x="440724" y="521208"/>
            <a:ext cx="11313126" cy="329184"/>
          </a:xfrm>
        </p:spPr>
        <p:txBody>
          <a:bodyPr/>
          <a:lstStyle>
            <a:lvl1pPr>
              <a:defRPr/>
            </a:lvl1pPr>
          </a:lstStyle>
          <a:p>
            <a:r>
              <a:rPr lang="en-US"/>
              <a:t>Content 2</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A5459A33-D1C4-478B-AF60-4A644E7543D9}"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40723" y="1844675"/>
            <a:ext cx="5559552"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11311128" cy="400050"/>
          </a:xfrm>
        </p:spPr>
        <p:txBody>
          <a:bodyPr anchor="b">
            <a:noAutofit/>
          </a:bodyPr>
          <a:lstStyle>
            <a:lvl1pPr marL="0" indent="0">
              <a:buNone/>
              <a:defRPr sz="800"/>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10" name="Content Placeholder 9">
            <a:extLst>
              <a:ext uri="{FF2B5EF4-FFF2-40B4-BE49-F238E27FC236}">
                <a16:creationId xmlns:a16="http://schemas.microsoft.com/office/drawing/2014/main" id="{25C59E37-B00E-9197-DBEC-C88D35237CFC}"/>
              </a:ext>
            </a:extLst>
          </p:cNvPr>
          <p:cNvSpPr>
            <a:spLocks noGrp="1"/>
          </p:cNvSpPr>
          <p:nvPr>
            <p:ph sz="quarter" idx="17"/>
          </p:nvPr>
        </p:nvSpPr>
        <p:spPr>
          <a:xfrm>
            <a:off x="6199060" y="1844675"/>
            <a:ext cx="5559552"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3233953"/>
      </p:ext>
    </p:extLst>
  </p:cSld>
  <p:clrMapOvr>
    <a:masterClrMapping/>
  </p:clrMapOvr>
  <p:extLst>
    <p:ext uri="{DCECCB84-F9BA-43D5-87BE-67443E8EF086}">
      <p15:sldGuideLst xmlns:p15="http://schemas.microsoft.com/office/powerpoint/2012/main">
        <p15:guide id="1" pos="3782">
          <p15:clr>
            <a:srgbClr val="A4A3A4"/>
          </p15:clr>
        </p15:guide>
        <p15:guide id="2" pos="390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8BFD-F669-979A-0616-72DC8F4BFDAA}"/>
              </a:ext>
            </a:extLst>
          </p:cNvPr>
          <p:cNvSpPr>
            <a:spLocks noGrp="1"/>
          </p:cNvSpPr>
          <p:nvPr>
            <p:ph type="ctrTitle" hasCustomPrompt="1"/>
          </p:nvPr>
        </p:nvSpPr>
        <p:spPr>
          <a:xfrm>
            <a:off x="434148" y="511175"/>
            <a:ext cx="6400800" cy="1333500"/>
          </a:xfrm>
        </p:spPr>
        <p:txBody>
          <a:bodyPr anchor="t"/>
          <a:lstStyle>
            <a:lvl1pPr algn="l">
              <a:defRPr sz="4800"/>
            </a:lvl1pPr>
          </a:lstStyle>
          <a:p>
            <a:r>
              <a:rPr lang="en-US"/>
              <a:t>Title 1: </a:t>
            </a:r>
            <a:br>
              <a:rPr lang="en-US"/>
            </a:br>
            <a:r>
              <a:rPr lang="en-US"/>
              <a:t>Cover graphic</a:t>
            </a:r>
          </a:p>
        </p:txBody>
      </p:sp>
      <p:sp>
        <p:nvSpPr>
          <p:cNvPr id="3" name="Subtitle 2">
            <a:extLst>
              <a:ext uri="{FF2B5EF4-FFF2-40B4-BE49-F238E27FC236}">
                <a16:creationId xmlns:a16="http://schemas.microsoft.com/office/drawing/2014/main" id="{BB31F2FF-0C75-BF44-86C2-C46CB6811B93}"/>
              </a:ext>
            </a:extLst>
          </p:cNvPr>
          <p:cNvSpPr>
            <a:spLocks noGrp="1"/>
          </p:cNvSpPr>
          <p:nvPr>
            <p:ph type="subTitle" idx="1" hasCustomPrompt="1"/>
          </p:nvPr>
        </p:nvSpPr>
        <p:spPr>
          <a:xfrm>
            <a:off x="434148" y="2505459"/>
            <a:ext cx="6402551" cy="923541"/>
          </a:xfrm>
        </p:spPr>
        <p:txBody>
          <a:bodyPr>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(delete this box if not using)</a:t>
            </a:r>
          </a:p>
        </p:txBody>
      </p:sp>
      <p:sp>
        <p:nvSpPr>
          <p:cNvPr id="4" name="Date Placeholder 3">
            <a:extLst>
              <a:ext uri="{FF2B5EF4-FFF2-40B4-BE49-F238E27FC236}">
                <a16:creationId xmlns:a16="http://schemas.microsoft.com/office/drawing/2014/main" id="{7FE453A4-6BC9-5426-0B4B-22325AC1476B}"/>
              </a:ext>
            </a:extLst>
          </p:cNvPr>
          <p:cNvSpPr>
            <a:spLocks noGrp="1"/>
          </p:cNvSpPr>
          <p:nvPr>
            <p:ph type="dt" sz="half" idx="10"/>
          </p:nvPr>
        </p:nvSpPr>
        <p:spPr/>
        <p:txBody>
          <a:bodyPr/>
          <a:lstStyle/>
          <a:p>
            <a:fld id="{340CBAD4-D10B-4013-ABBB-3A5FB7E4E494}" type="datetime1">
              <a:rPr lang="en-US" smtClean="0"/>
              <a:t>1/16/2026</a:t>
            </a:fld>
            <a:endParaRPr lang="en-US"/>
          </a:p>
        </p:txBody>
      </p:sp>
      <p:sp>
        <p:nvSpPr>
          <p:cNvPr id="5" name="Footer Placeholder 4">
            <a:extLst>
              <a:ext uri="{FF2B5EF4-FFF2-40B4-BE49-F238E27FC236}">
                <a16:creationId xmlns:a16="http://schemas.microsoft.com/office/drawing/2014/main" id="{1AD3FFD9-B15A-C50B-2FDD-BBEE7A7F81DD}"/>
              </a:ext>
            </a:extLst>
          </p:cNvPr>
          <p:cNvSpPr>
            <a:spLocks noGrp="1"/>
          </p:cNvSpPr>
          <p:nvPr>
            <p:ph type="ftr" sz="quarter" idx="11"/>
          </p:nvPr>
        </p:nvSpPr>
        <p:spPr>
          <a:xfrm>
            <a:off x="4120458" y="6940773"/>
            <a:ext cx="7023098" cy="173736"/>
          </a:xfrm>
        </p:spPr>
        <p:txBody>
          <a:bodyPr/>
          <a:lstStyle>
            <a:lvl1pPr>
              <a:defRPr>
                <a:noFill/>
              </a:defRPr>
            </a:lvl1pPr>
          </a:lstStyle>
          <a:p>
            <a:endParaRPr lang="en-US"/>
          </a:p>
        </p:txBody>
      </p:sp>
      <p:sp>
        <p:nvSpPr>
          <p:cNvPr id="6" name="Slide Number Placeholder 5">
            <a:extLst>
              <a:ext uri="{FF2B5EF4-FFF2-40B4-BE49-F238E27FC236}">
                <a16:creationId xmlns:a16="http://schemas.microsoft.com/office/drawing/2014/main" id="{47A3D77E-19E3-3E90-2BA0-FA1455DF8D8E}"/>
              </a:ext>
            </a:extLst>
          </p:cNvPr>
          <p:cNvSpPr>
            <a:spLocks noGrp="1"/>
          </p:cNvSpPr>
          <p:nvPr>
            <p:ph type="sldNum" sz="quarter" idx="12"/>
          </p:nvPr>
        </p:nvSpPr>
        <p:spPr>
          <a:xfrm>
            <a:off x="11171808" y="6940775"/>
            <a:ext cx="587376" cy="169277"/>
          </a:xfrm>
        </p:spPr>
        <p:txBody>
          <a:bodyPr/>
          <a:lstStyle>
            <a:lvl1pPr>
              <a:defRPr>
                <a:noFill/>
              </a:defRPr>
            </a:lvl1pPr>
          </a:lstStyle>
          <a:p>
            <a:fld id="{3612E008-61E4-4A99-8383-A3C8D6963C8E}" type="slidenum">
              <a:rPr lang="en-US" smtClean="0"/>
              <a:pPr/>
              <a:t>‹#›</a:t>
            </a:fld>
            <a:endParaRPr lang="en-US"/>
          </a:p>
        </p:txBody>
      </p:sp>
      <p:pic>
        <p:nvPicPr>
          <p:cNvPr id="7" name="Tagline logo">
            <a:extLst>
              <a:ext uri="{FF2B5EF4-FFF2-40B4-BE49-F238E27FC236}">
                <a16:creationId xmlns:a16="http://schemas.microsoft.com/office/drawing/2014/main" id="{FF8C193E-29C2-1E66-E9AE-72B277891F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5037" y="6260852"/>
            <a:ext cx="1492345" cy="393192"/>
          </a:xfrm>
          <a:prstGeom prst="rect">
            <a:avLst/>
          </a:prstGeom>
        </p:spPr>
      </p:pic>
      <p:sp>
        <p:nvSpPr>
          <p:cNvPr id="9" name="Text Placeholder 8">
            <a:extLst>
              <a:ext uri="{FF2B5EF4-FFF2-40B4-BE49-F238E27FC236}">
                <a16:creationId xmlns:a16="http://schemas.microsoft.com/office/drawing/2014/main" id="{B89A907C-2A7F-3E63-AB97-542B96D4682E}"/>
              </a:ext>
            </a:extLst>
          </p:cNvPr>
          <p:cNvSpPr>
            <a:spLocks noGrp="1"/>
          </p:cNvSpPr>
          <p:nvPr>
            <p:ph type="body" sz="quarter" idx="13" hasCustomPrompt="1"/>
          </p:nvPr>
        </p:nvSpPr>
        <p:spPr>
          <a:xfrm>
            <a:off x="434148" y="3903788"/>
            <a:ext cx="5486400" cy="528350"/>
          </a:xfrm>
        </p:spPr>
        <p:txBody>
          <a:bodyPr/>
          <a:lstStyle>
            <a:lvl1pPr>
              <a:defRPr sz="1600" b="1"/>
            </a:lvl1pPr>
            <a:lvl2pPr marL="0" indent="0">
              <a:buFont typeface="Calibri" panose="020F0502020204030204" pitchFamily="34" charset="0"/>
              <a:buChar char="​"/>
              <a:defRPr sz="1000" b="1" cap="all" baseline="0"/>
            </a:lvl2pPr>
          </a:lstStyle>
          <a:p>
            <a:pPr lvl="0"/>
            <a:r>
              <a:rPr lang="en-US"/>
              <a:t>[Add Presenter Name, use TAB to add date]</a:t>
            </a:r>
          </a:p>
          <a:p>
            <a:pPr lvl="1"/>
            <a:r>
              <a:rPr lang="en-US"/>
              <a:t>Second level</a:t>
            </a:r>
          </a:p>
        </p:txBody>
      </p:sp>
      <p:grpSp>
        <p:nvGrpSpPr>
          <p:cNvPr id="10" name="Group 9">
            <a:extLst>
              <a:ext uri="{FF2B5EF4-FFF2-40B4-BE49-F238E27FC236}">
                <a16:creationId xmlns:a16="http://schemas.microsoft.com/office/drawing/2014/main" id="{2700B3B2-DC83-237C-1161-B3E010A452F3}"/>
              </a:ext>
            </a:extLst>
          </p:cNvPr>
          <p:cNvGrpSpPr/>
          <p:nvPr userDrawn="1"/>
        </p:nvGrpSpPr>
        <p:grpSpPr>
          <a:xfrm>
            <a:off x="12389142" y="0"/>
            <a:ext cx="1525492" cy="6858000"/>
            <a:chOff x="12389142" y="0"/>
            <a:chExt cx="1525492" cy="6858000"/>
          </a:xfrm>
        </p:grpSpPr>
        <p:sp>
          <p:nvSpPr>
            <p:cNvPr id="11" name="Rectangle 10">
              <a:extLst>
                <a:ext uri="{FF2B5EF4-FFF2-40B4-BE49-F238E27FC236}">
                  <a16:creationId xmlns:a16="http://schemas.microsoft.com/office/drawing/2014/main" id="{FEDDDB80-2479-8837-3CA3-4B4D7A01E89D}"/>
                </a:ext>
              </a:extLst>
            </p:cNvPr>
            <p:cNvSpPr/>
            <p:nvPr userDrawn="1"/>
          </p:nvSpPr>
          <p:spPr>
            <a:xfrm>
              <a:off x="12389142" y="0"/>
              <a:ext cx="1525492" cy="6858000"/>
            </a:xfrm>
            <a:prstGeom prst="rect">
              <a:avLst/>
            </a:prstGeom>
            <a:solidFill>
              <a:srgbClr val="DBDBDB"/>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rIns="64008" rtlCol="0" anchor="t"/>
            <a:lstStyle/>
            <a:p>
              <a:pPr algn="l">
                <a:spcBef>
                  <a:spcPts val="900"/>
                </a:spcBef>
              </a:pPr>
              <a:r>
                <a:rPr lang="en-US" sz="1050" b="1">
                  <a:solidFill>
                    <a:srgbClr val="222B36"/>
                  </a:solidFill>
                </a:rPr>
                <a:t>Tips Sidebar</a:t>
              </a:r>
              <a:br>
                <a:rPr lang="en-US" sz="1050" b="1">
                  <a:solidFill>
                    <a:srgbClr val="222B36"/>
                  </a:solidFill>
                </a:rPr>
              </a:br>
              <a:endParaRPr lang="en-US" sz="1050" b="1">
                <a:solidFill>
                  <a:srgbClr val="222B36"/>
                </a:solidFill>
              </a:endParaRPr>
            </a:p>
            <a:p>
              <a:pPr algn="l">
                <a:spcBef>
                  <a:spcPts val="600"/>
                </a:spcBef>
              </a:pPr>
              <a:r>
                <a:rPr lang="en-US" sz="900" b="1">
                  <a:solidFill>
                    <a:srgbClr val="222B36"/>
                  </a:solidFill>
                </a:rPr>
                <a:t>ADD TEXT</a:t>
              </a:r>
            </a:p>
            <a:p>
              <a:pPr algn="l">
                <a:spcBef>
                  <a:spcPts val="300"/>
                </a:spcBef>
              </a:pPr>
              <a:r>
                <a:rPr lang="en-US" sz="900">
                  <a:solidFill>
                    <a:srgbClr val="222B36"/>
                  </a:solidFill>
                </a:rPr>
                <a:t>Placeholders have defined text levels. </a:t>
              </a:r>
            </a:p>
            <a:p>
              <a:pPr algn="l">
                <a:spcBef>
                  <a:spcPts val="600"/>
                </a:spcBef>
              </a:pPr>
              <a:r>
                <a:rPr lang="en-US" sz="900">
                  <a:solidFill>
                    <a:srgbClr val="222B36"/>
                  </a:solidFill>
                </a:rPr>
                <a:t>Use </a:t>
              </a:r>
              <a:r>
                <a:rPr lang="en-US" sz="900" b="1">
                  <a:solidFill>
                    <a:srgbClr val="222B36"/>
                  </a:solidFill>
                </a:rPr>
                <a:t>TAB</a:t>
              </a:r>
              <a:r>
                <a:rPr lang="en-US" sz="900">
                  <a:solidFill>
                    <a:srgbClr val="222B36"/>
                  </a:solidFill>
                </a:rPr>
                <a:t> to insert </a:t>
              </a:r>
              <a:r>
                <a:rPr lang="en-US" sz="900" i="1">
                  <a:solidFill>
                    <a:srgbClr val="222B36"/>
                  </a:solidFill>
                </a:rPr>
                <a:t>next</a:t>
              </a:r>
              <a:r>
                <a:rPr lang="en-US" sz="900">
                  <a:solidFill>
                    <a:srgbClr val="222B36"/>
                  </a:solidFill>
                </a:rPr>
                <a:t> text level.</a:t>
              </a:r>
            </a:p>
            <a:p>
              <a:pPr algn="l">
                <a:spcBef>
                  <a:spcPts val="600"/>
                </a:spcBef>
              </a:pPr>
              <a:r>
                <a:rPr lang="en-US" sz="900">
                  <a:solidFill>
                    <a:srgbClr val="222B36"/>
                  </a:solidFill>
                </a:rPr>
                <a:t>Use </a:t>
              </a:r>
              <a:r>
                <a:rPr lang="en-US" sz="900" b="1">
                  <a:solidFill>
                    <a:srgbClr val="222B36"/>
                  </a:solidFill>
                </a:rPr>
                <a:t>TAB+SHIFT </a:t>
              </a:r>
              <a:r>
                <a:rPr lang="en-US" sz="900">
                  <a:solidFill>
                    <a:srgbClr val="222B36"/>
                  </a:solidFill>
                </a:rPr>
                <a:t>to insert </a:t>
              </a:r>
              <a:r>
                <a:rPr lang="en-US" sz="900" i="1">
                  <a:solidFill>
                    <a:srgbClr val="222B36"/>
                  </a:solidFill>
                </a:rPr>
                <a:t>previous</a:t>
              </a:r>
              <a:r>
                <a:rPr lang="en-US" sz="900">
                  <a:solidFill>
                    <a:srgbClr val="222B36"/>
                  </a:solidFill>
                </a:rPr>
                <a:t> text level. </a:t>
              </a:r>
            </a:p>
            <a:p>
              <a:pPr marL="0" indent="0" algn="l">
                <a:spcBef>
                  <a:spcPts val="300"/>
                </a:spcBef>
                <a:spcAft>
                  <a:spcPts val="0"/>
                </a:spcAft>
                <a:buFont typeface="Wingdings" panose="05000000000000000000" pitchFamily="2" charset="2"/>
                <a:buNone/>
              </a:pPr>
              <a:r>
                <a:rPr lang="en-US" sz="900">
                  <a:solidFill>
                    <a:srgbClr val="222B36"/>
                  </a:solidFill>
                </a:rPr>
                <a:t>Level 1: No Bullet</a:t>
              </a:r>
            </a:p>
            <a:p>
              <a:pPr marL="114297" indent="-114297" algn="l">
                <a:spcBef>
                  <a:spcPts val="300"/>
                </a:spcBef>
                <a:spcAft>
                  <a:spcPts val="0"/>
                </a:spcAft>
                <a:buFont typeface="Wingdings" panose="05000000000000000000" pitchFamily="2" charset="2"/>
                <a:buChar char="§"/>
              </a:pPr>
              <a:r>
                <a:rPr lang="en-US" sz="900">
                  <a:solidFill>
                    <a:srgbClr val="222B36"/>
                  </a:solidFill>
                </a:rPr>
                <a:t>Level 2: Bullet 1</a:t>
              </a:r>
            </a:p>
            <a:p>
              <a:pPr marL="231775" indent="-107950" algn="l">
                <a:spcBef>
                  <a:spcPts val="300"/>
                </a:spcBef>
                <a:spcAft>
                  <a:spcPts val="0"/>
                </a:spcAft>
                <a:buFont typeface="Arial" panose="020B0604020202020204" pitchFamily="34" charset="0"/>
                <a:buChar char="–"/>
                <a:tabLst/>
              </a:pPr>
              <a:r>
                <a:rPr lang="en-US" sz="900">
                  <a:solidFill>
                    <a:srgbClr val="222B36"/>
                  </a:solidFill>
                </a:rPr>
                <a:t>Level 3: Bullet 2</a:t>
              </a:r>
            </a:p>
            <a:p>
              <a:pPr marL="347663" indent="-107950" algn="l">
                <a:spcBef>
                  <a:spcPts val="300"/>
                </a:spcBef>
                <a:spcAft>
                  <a:spcPts val="0"/>
                </a:spcAft>
                <a:buFont typeface="Arial" panose="020B0604020202020204" pitchFamily="34" charset="0"/>
                <a:buChar char="–"/>
                <a:tabLst/>
              </a:pPr>
              <a:r>
                <a:rPr lang="en-US" sz="900">
                  <a:solidFill>
                    <a:srgbClr val="222B36"/>
                  </a:solidFill>
                </a:rPr>
                <a:t>Level 4: Bullet 3</a:t>
              </a:r>
            </a:p>
            <a:p>
              <a:pPr marL="512763" indent="-171450" algn="l">
                <a:spcBef>
                  <a:spcPts val="300"/>
                </a:spcBef>
                <a:spcAft>
                  <a:spcPts val="0"/>
                </a:spcAft>
                <a:buFont typeface="Arial" panose="020B0604020202020204" pitchFamily="34" charset="0"/>
                <a:buChar char="–"/>
                <a:tabLst/>
              </a:pPr>
              <a:r>
                <a:rPr lang="en-US" sz="900">
                  <a:solidFill>
                    <a:srgbClr val="222B36"/>
                  </a:solidFill>
                </a:rPr>
                <a:t>Level 5: Bullet 4</a:t>
              </a:r>
            </a:p>
            <a:p>
              <a:pPr marL="0" indent="0" algn="l">
                <a:spcBef>
                  <a:spcPts val="0"/>
                </a:spcBef>
                <a:spcAft>
                  <a:spcPts val="300"/>
                </a:spcAft>
                <a:buFont typeface="Arial" panose="020B0604020202020204" pitchFamily="34" charset="0"/>
                <a:buNone/>
              </a:pPr>
              <a:br>
                <a:rPr lang="en-US" sz="900">
                  <a:solidFill>
                    <a:srgbClr val="222B36"/>
                  </a:solidFill>
                </a:rPr>
              </a:br>
              <a:r>
                <a:rPr lang="en-US" sz="900">
                  <a:solidFill>
                    <a:srgbClr val="222B36"/>
                  </a:solidFill>
                </a:rPr>
                <a:t>____________________</a:t>
              </a:r>
              <a:endParaRPr lang="en-US" sz="900" b="1">
                <a:solidFill>
                  <a:srgbClr val="222B36"/>
                </a:solidFill>
              </a:endParaRPr>
            </a:p>
            <a:p>
              <a:pPr algn="l">
                <a:spcBef>
                  <a:spcPts val="300"/>
                </a:spcBef>
              </a:pPr>
              <a:r>
                <a:rPr lang="en-US" sz="900" b="1">
                  <a:solidFill>
                    <a:srgbClr val="222B36"/>
                  </a:solidFill>
                </a:rPr>
                <a:t>USE BRAND COLORS</a:t>
              </a:r>
            </a:p>
          </p:txBody>
        </p:sp>
        <p:grpSp>
          <p:nvGrpSpPr>
            <p:cNvPr id="12" name="Group 11">
              <a:extLst>
                <a:ext uri="{FF2B5EF4-FFF2-40B4-BE49-F238E27FC236}">
                  <a16:creationId xmlns:a16="http://schemas.microsoft.com/office/drawing/2014/main" id="{98AE5DB9-2B86-AE05-41DF-67A23FFA2372}"/>
                </a:ext>
              </a:extLst>
            </p:cNvPr>
            <p:cNvGrpSpPr/>
            <p:nvPr userDrawn="1"/>
          </p:nvGrpSpPr>
          <p:grpSpPr>
            <a:xfrm>
              <a:off x="12574095" y="3506602"/>
              <a:ext cx="1083381" cy="1711820"/>
              <a:chOff x="12574095" y="3506602"/>
              <a:chExt cx="1083381" cy="1711820"/>
            </a:xfrm>
          </p:grpSpPr>
          <p:sp>
            <p:nvSpPr>
              <p:cNvPr id="33" name="Rectangle: Rounded Corners 32">
                <a:extLst>
                  <a:ext uri="{FF2B5EF4-FFF2-40B4-BE49-F238E27FC236}">
                    <a16:creationId xmlns:a16="http://schemas.microsoft.com/office/drawing/2014/main" id="{95133EE7-45A6-55AF-5A97-DAB7090C08E6}"/>
                  </a:ext>
                </a:extLst>
              </p:cNvPr>
              <p:cNvSpPr/>
              <p:nvPr userDrawn="1"/>
            </p:nvSpPr>
            <p:spPr>
              <a:xfrm>
                <a:off x="12574095" y="3506602"/>
                <a:ext cx="1083381" cy="1711820"/>
              </a:xfrm>
              <a:prstGeom prst="roundRect">
                <a:avLst>
                  <a:gd name="adj" fmla="val 193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5F3AEE54-92FA-ACAF-2BB1-000F964518B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593542" y="3551769"/>
                <a:ext cx="1044486" cy="1655340"/>
              </a:xfrm>
              <a:prstGeom prst="rect">
                <a:avLst/>
              </a:prstGeom>
            </p:spPr>
          </p:pic>
        </p:grpSp>
        <p:sp>
          <p:nvSpPr>
            <p:cNvPr id="13" name="Arrow: Use only for charts">
              <a:extLst>
                <a:ext uri="{FF2B5EF4-FFF2-40B4-BE49-F238E27FC236}">
                  <a16:creationId xmlns:a16="http://schemas.microsoft.com/office/drawing/2014/main" id="{D66CC75B-4C4D-1DA8-B601-A64ABB837D5C}"/>
                </a:ext>
              </a:extLst>
            </p:cNvPr>
            <p:cNvSpPr/>
            <p:nvPr userDrawn="1"/>
          </p:nvSpPr>
          <p:spPr>
            <a:xfrm>
              <a:off x="12482801" y="4770358"/>
              <a:ext cx="169484" cy="583974"/>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77266 w 166007"/>
                <a:gd name="connsiteY0" fmla="*/ 2868 h 579664"/>
                <a:gd name="connsiteX1" fmla="*/ 0 w 166007"/>
                <a:gd name="connsiteY1" fmla="*/ 0 h 579664"/>
                <a:gd name="connsiteX2" fmla="*/ 0 w 166007"/>
                <a:gd name="connsiteY2" fmla="*/ 579664 h 579664"/>
                <a:gd name="connsiteX3" fmla="*/ 166007 w 166007"/>
                <a:gd name="connsiteY3" fmla="*/ 579664 h 579664"/>
                <a:gd name="connsiteX0" fmla="*/ 77266 w 166007"/>
                <a:gd name="connsiteY0" fmla="*/ 388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77266" y="388"/>
                  </a:moveTo>
                  <a:lnTo>
                    <a:pt x="0" y="0"/>
                  </a:lnTo>
                  <a:lnTo>
                    <a:pt x="0" y="579664"/>
                  </a:lnTo>
                  <a:lnTo>
                    <a:pt x="166007" y="579664"/>
                  </a:lnTo>
                </a:path>
              </a:pathLst>
            </a:custGeom>
            <a:noFill/>
            <a:ln w="12700" cap="flat" cmpd="sng" algn="ctr">
              <a:solidFill>
                <a:srgbClr val="222B36"/>
              </a:solidFill>
              <a:prstDash val="solid"/>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Graphic 13" descr="Close with solid fill">
              <a:extLst>
                <a:ext uri="{FF2B5EF4-FFF2-40B4-BE49-F238E27FC236}">
                  <a16:creationId xmlns:a16="http://schemas.microsoft.com/office/drawing/2014/main" id="{2829544B-5B23-BE00-F702-56DB198ABE9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79618" y="5092019"/>
              <a:ext cx="100919" cy="100919"/>
            </a:xfrm>
            <a:prstGeom prst="rect">
              <a:avLst/>
            </a:prstGeom>
          </p:spPr>
        </p:pic>
        <p:pic>
          <p:nvPicPr>
            <p:cNvPr id="15" name="Graphic 14" descr="Close with solid fill">
              <a:extLst>
                <a:ext uri="{FF2B5EF4-FFF2-40B4-BE49-F238E27FC236}">
                  <a16:creationId xmlns:a16="http://schemas.microsoft.com/office/drawing/2014/main" id="{B1F85593-1077-CB8D-EE0F-76B17F057E7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88386" y="5092019"/>
              <a:ext cx="100919" cy="100919"/>
            </a:xfrm>
            <a:prstGeom prst="rect">
              <a:avLst/>
            </a:prstGeom>
          </p:spPr>
        </p:pic>
        <p:pic>
          <p:nvPicPr>
            <p:cNvPr id="16" name="Graphic 15" descr="Close with solid fill">
              <a:extLst>
                <a:ext uri="{FF2B5EF4-FFF2-40B4-BE49-F238E27FC236}">
                  <a16:creationId xmlns:a16="http://schemas.microsoft.com/office/drawing/2014/main" id="{94489EC7-6424-0B8E-7E95-D2D325E76CA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92393" y="5092018"/>
              <a:ext cx="100919" cy="100919"/>
            </a:xfrm>
            <a:prstGeom prst="rect">
              <a:avLst/>
            </a:prstGeom>
          </p:spPr>
        </p:pic>
        <p:pic>
          <p:nvPicPr>
            <p:cNvPr id="17" name="Graphic 16" descr="Close with solid fill">
              <a:extLst>
                <a:ext uri="{FF2B5EF4-FFF2-40B4-BE49-F238E27FC236}">
                  <a16:creationId xmlns:a16="http://schemas.microsoft.com/office/drawing/2014/main" id="{68F4859A-AB62-4D15-9CAF-FBBC8205E87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98781" y="5092017"/>
              <a:ext cx="100919" cy="100919"/>
            </a:xfrm>
            <a:prstGeom prst="rect">
              <a:avLst/>
            </a:prstGeom>
          </p:spPr>
        </p:pic>
        <p:pic>
          <p:nvPicPr>
            <p:cNvPr id="18" name="Graphic 17" descr="Close with solid fill">
              <a:extLst>
                <a:ext uri="{FF2B5EF4-FFF2-40B4-BE49-F238E27FC236}">
                  <a16:creationId xmlns:a16="http://schemas.microsoft.com/office/drawing/2014/main" id="{1722F668-E2B8-CADC-6362-484E32A7127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05169" y="5092016"/>
              <a:ext cx="100919" cy="100919"/>
            </a:xfrm>
            <a:prstGeom prst="rect">
              <a:avLst/>
            </a:prstGeom>
          </p:spPr>
        </p:pic>
        <p:pic>
          <p:nvPicPr>
            <p:cNvPr id="19" name="Graphic 18" descr="Close with solid fill">
              <a:extLst>
                <a:ext uri="{FF2B5EF4-FFF2-40B4-BE49-F238E27FC236}">
                  <a16:creationId xmlns:a16="http://schemas.microsoft.com/office/drawing/2014/main" id="{C8257DA1-2EFA-B165-EE65-0D7E1E3CDDD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11558" y="5092015"/>
              <a:ext cx="100919" cy="100919"/>
            </a:xfrm>
            <a:prstGeom prst="rect">
              <a:avLst/>
            </a:prstGeom>
          </p:spPr>
        </p:pic>
        <p:pic>
          <p:nvPicPr>
            <p:cNvPr id="20" name="Graphic 19" descr="Close with solid fill">
              <a:extLst>
                <a:ext uri="{FF2B5EF4-FFF2-40B4-BE49-F238E27FC236}">
                  <a16:creationId xmlns:a16="http://schemas.microsoft.com/office/drawing/2014/main" id="{2BF9B422-8DEA-9DBB-B956-6BCEF097669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17946" y="5092014"/>
              <a:ext cx="100919" cy="100919"/>
            </a:xfrm>
            <a:prstGeom prst="rect">
              <a:avLst/>
            </a:prstGeom>
          </p:spPr>
        </p:pic>
        <p:pic>
          <p:nvPicPr>
            <p:cNvPr id="21" name="Graphic 20" descr="Close with solid fill">
              <a:extLst>
                <a:ext uri="{FF2B5EF4-FFF2-40B4-BE49-F238E27FC236}">
                  <a16:creationId xmlns:a16="http://schemas.microsoft.com/office/drawing/2014/main" id="{37E3FC4D-88A8-B45D-48DD-A55D415766E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24334" y="5092013"/>
              <a:ext cx="100919" cy="100919"/>
            </a:xfrm>
            <a:prstGeom prst="rect">
              <a:avLst/>
            </a:prstGeom>
          </p:spPr>
        </p:pic>
        <p:pic>
          <p:nvPicPr>
            <p:cNvPr id="22" name="Graphic 21" descr="Close with solid fill">
              <a:extLst>
                <a:ext uri="{FF2B5EF4-FFF2-40B4-BE49-F238E27FC236}">
                  <a16:creationId xmlns:a16="http://schemas.microsoft.com/office/drawing/2014/main" id="{E42CAC1F-0069-87EA-C2D4-5C1E4812861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30722" y="5092012"/>
              <a:ext cx="100919" cy="100919"/>
            </a:xfrm>
            <a:prstGeom prst="rect">
              <a:avLst/>
            </a:prstGeom>
          </p:spPr>
        </p:pic>
        <p:pic>
          <p:nvPicPr>
            <p:cNvPr id="23" name="Graphic 22" descr="Close with solid fill">
              <a:extLst>
                <a:ext uri="{FF2B5EF4-FFF2-40B4-BE49-F238E27FC236}">
                  <a16:creationId xmlns:a16="http://schemas.microsoft.com/office/drawing/2014/main" id="{C5D1758A-217C-6BD1-C5C4-5846B03C940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37110" y="5092011"/>
              <a:ext cx="100919" cy="100919"/>
            </a:xfrm>
            <a:prstGeom prst="rect">
              <a:avLst/>
            </a:prstGeom>
          </p:spPr>
        </p:pic>
        <p:sp>
          <p:nvSpPr>
            <p:cNvPr id="24" name="Text: Use only for charts">
              <a:extLst>
                <a:ext uri="{FF2B5EF4-FFF2-40B4-BE49-F238E27FC236}">
                  <a16:creationId xmlns:a16="http://schemas.microsoft.com/office/drawing/2014/main" id="{55313B98-ABDF-87A5-C06D-A883485E6754}"/>
                </a:ext>
              </a:extLst>
            </p:cNvPr>
            <p:cNvSpPr txBox="1"/>
            <p:nvPr userDrawn="1"/>
          </p:nvSpPr>
          <p:spPr>
            <a:xfrm>
              <a:off x="12680142" y="5287604"/>
              <a:ext cx="1008611" cy="249299"/>
            </a:xfrm>
            <a:prstGeom prst="rect">
              <a:avLst/>
            </a:prstGeom>
            <a:noFill/>
          </p:spPr>
          <p:txBody>
            <a:bodyPr wrap="square" lIns="0" tIns="0" rIns="0" bIns="0" rtlCol="0">
              <a:spAutoFit/>
            </a:bodyPr>
            <a:lstStyle/>
            <a:p>
              <a:pPr>
                <a:lnSpc>
                  <a:spcPct val="90000"/>
                </a:lnSpc>
              </a:pPr>
              <a:r>
                <a:rPr lang="en-US" sz="900">
                  <a:solidFill>
                    <a:srgbClr val="222B36"/>
                  </a:solidFill>
                </a:rPr>
                <a:t>Use only for charts, graphs and tables. </a:t>
              </a:r>
            </a:p>
          </p:txBody>
        </p:sp>
        <p:sp>
          <p:nvSpPr>
            <p:cNvPr id="25" name="Box: Do not use tints ">
              <a:extLst>
                <a:ext uri="{FF2B5EF4-FFF2-40B4-BE49-F238E27FC236}">
                  <a16:creationId xmlns:a16="http://schemas.microsoft.com/office/drawing/2014/main" id="{C8558A77-17DB-80BB-BFF5-D53FE75B07B8}"/>
                </a:ext>
              </a:extLst>
            </p:cNvPr>
            <p:cNvSpPr/>
            <p:nvPr userDrawn="1"/>
          </p:nvSpPr>
          <p:spPr>
            <a:xfrm>
              <a:off x="12909186" y="3776973"/>
              <a:ext cx="753813"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rgbClr val="000000"/>
                  </a:solidFill>
                </a:rPr>
                <a:t>Do not use </a:t>
              </a:r>
              <a:br>
                <a:rPr lang="en-US" sz="900" b="1">
                  <a:solidFill>
                    <a:srgbClr val="000000"/>
                  </a:solidFill>
                </a:rPr>
              </a:br>
              <a:r>
                <a:rPr lang="en-US" sz="900" b="1">
                  <a:solidFill>
                    <a:srgbClr val="000000"/>
                  </a:solidFill>
                </a:rPr>
                <a:t>these colors!</a:t>
              </a:r>
            </a:p>
          </p:txBody>
        </p:sp>
        <p:sp>
          <p:nvSpPr>
            <p:cNvPr id="26" name="Box: Custom colors">
              <a:extLst>
                <a:ext uri="{FF2B5EF4-FFF2-40B4-BE49-F238E27FC236}">
                  <a16:creationId xmlns:a16="http://schemas.microsoft.com/office/drawing/2014/main" id="{A313DC57-920D-68EA-D90A-AE20E3A5EFE3}"/>
                </a:ext>
              </a:extLst>
            </p:cNvPr>
            <p:cNvSpPr/>
            <p:nvPr userDrawn="1"/>
          </p:nvSpPr>
          <p:spPr>
            <a:xfrm>
              <a:off x="12579511" y="4392785"/>
              <a:ext cx="901670" cy="602642"/>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27" name="Box: Accent colors">
              <a:extLst>
                <a:ext uri="{FF2B5EF4-FFF2-40B4-BE49-F238E27FC236}">
                  <a16:creationId xmlns:a16="http://schemas.microsoft.com/office/drawing/2014/main" id="{84F6DF4D-1C6A-9659-650A-031DC44319BB}"/>
                </a:ext>
              </a:extLst>
            </p:cNvPr>
            <p:cNvSpPr/>
            <p:nvPr userDrawn="1"/>
          </p:nvSpPr>
          <p:spPr>
            <a:xfrm>
              <a:off x="12999701" y="3620951"/>
              <a:ext cx="651412" cy="128191"/>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Box: Primary colors">
              <a:extLst>
                <a:ext uri="{FF2B5EF4-FFF2-40B4-BE49-F238E27FC236}">
                  <a16:creationId xmlns:a16="http://schemas.microsoft.com/office/drawing/2014/main" id="{AA947F75-B89F-EA51-1A38-EF41173AF43A}"/>
                </a:ext>
              </a:extLst>
            </p:cNvPr>
            <p:cNvSpPr/>
            <p:nvPr userDrawn="1"/>
          </p:nvSpPr>
          <p:spPr>
            <a:xfrm>
              <a:off x="12681404" y="3620951"/>
              <a:ext cx="210395" cy="128191"/>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29" name="Arrow: Accent">
              <a:extLst>
                <a:ext uri="{FF2B5EF4-FFF2-40B4-BE49-F238E27FC236}">
                  <a16:creationId xmlns:a16="http://schemas.microsoft.com/office/drawing/2014/main" id="{71E39E6E-42B0-CCDD-D2BE-54E079205C48}"/>
                </a:ext>
              </a:extLst>
            </p:cNvPr>
            <p:cNvSpPr/>
            <p:nvPr userDrawn="1"/>
          </p:nvSpPr>
          <p:spPr>
            <a:xfrm flipH="1">
              <a:off x="13381396" y="3325348"/>
              <a:ext cx="364196" cy="362509"/>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 name="connsiteX0" fmla="*/ 95250 w 95250"/>
                <a:gd name="connsiteY0" fmla="*/ 0 h 588287"/>
                <a:gd name="connsiteX1" fmla="*/ 0 w 95250"/>
                <a:gd name="connsiteY1" fmla="*/ 0 h 588287"/>
                <a:gd name="connsiteX2" fmla="*/ 0 w 95250"/>
                <a:gd name="connsiteY2" fmla="*/ 579664 h 588287"/>
                <a:gd name="connsiteX3" fmla="*/ 84387 w 95250"/>
                <a:gd name="connsiteY3" fmla="*/ 588287 h 588287"/>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1043 h 579664"/>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5353 h 579664"/>
                <a:gd name="connsiteX0" fmla="*/ 120751 w 120751"/>
                <a:gd name="connsiteY0" fmla="*/ 2976 h 579664"/>
                <a:gd name="connsiteX1" fmla="*/ 0 w 120751"/>
                <a:gd name="connsiteY1" fmla="*/ 0 h 579664"/>
                <a:gd name="connsiteX2" fmla="*/ 0 w 120751"/>
                <a:gd name="connsiteY2" fmla="*/ 579664 h 579664"/>
                <a:gd name="connsiteX3" fmla="*/ 76737 w 120751"/>
                <a:gd name="connsiteY3" fmla="*/ 575353 h 579664"/>
                <a:gd name="connsiteX0" fmla="*/ 120751 w 120751"/>
                <a:gd name="connsiteY0" fmla="*/ 2976 h 585801"/>
                <a:gd name="connsiteX1" fmla="*/ 0 w 120751"/>
                <a:gd name="connsiteY1" fmla="*/ 0 h 585801"/>
                <a:gd name="connsiteX2" fmla="*/ 0 w 120751"/>
                <a:gd name="connsiteY2" fmla="*/ 579664 h 585801"/>
                <a:gd name="connsiteX3" fmla="*/ 78505 w 120751"/>
                <a:gd name="connsiteY3" fmla="*/ 585801 h 585801"/>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1870 h 579664"/>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8836 h 579664"/>
                <a:gd name="connsiteX0" fmla="*/ 205540 w 205540"/>
                <a:gd name="connsiteY0" fmla="*/ 0 h 581765"/>
                <a:gd name="connsiteX1" fmla="*/ 0 w 205540"/>
                <a:gd name="connsiteY1" fmla="*/ 2101 h 581765"/>
                <a:gd name="connsiteX2" fmla="*/ 0 w 205540"/>
                <a:gd name="connsiteY2" fmla="*/ 581765 h 581765"/>
                <a:gd name="connsiteX3" fmla="*/ 78505 w 205540"/>
                <a:gd name="connsiteY3" fmla="*/ 580937 h 581765"/>
                <a:gd name="connsiteX0" fmla="*/ 110474 w 110474"/>
                <a:gd name="connsiteY0" fmla="*/ 2976 h 579664"/>
                <a:gd name="connsiteX1" fmla="*/ 0 w 110474"/>
                <a:gd name="connsiteY1" fmla="*/ 0 h 579664"/>
                <a:gd name="connsiteX2" fmla="*/ 0 w 110474"/>
                <a:gd name="connsiteY2" fmla="*/ 579664 h 579664"/>
                <a:gd name="connsiteX3" fmla="*/ 78505 w 110474"/>
                <a:gd name="connsiteY3" fmla="*/ 578836 h 579664"/>
                <a:gd name="connsiteX0" fmla="*/ 294726 w 294726"/>
                <a:gd name="connsiteY0" fmla="*/ 8847 h 579664"/>
                <a:gd name="connsiteX1" fmla="*/ 0 w 294726"/>
                <a:gd name="connsiteY1" fmla="*/ 0 h 579664"/>
                <a:gd name="connsiteX2" fmla="*/ 0 w 294726"/>
                <a:gd name="connsiteY2" fmla="*/ 579664 h 579664"/>
                <a:gd name="connsiteX3" fmla="*/ 78505 w 294726"/>
                <a:gd name="connsiteY3" fmla="*/ 578836 h 579664"/>
              </a:gdLst>
              <a:ahLst/>
              <a:cxnLst>
                <a:cxn ang="0">
                  <a:pos x="connsiteX0" y="connsiteY0"/>
                </a:cxn>
                <a:cxn ang="0">
                  <a:pos x="connsiteX1" y="connsiteY1"/>
                </a:cxn>
                <a:cxn ang="0">
                  <a:pos x="connsiteX2" y="connsiteY2"/>
                </a:cxn>
                <a:cxn ang="0">
                  <a:pos x="connsiteX3" y="connsiteY3"/>
                </a:cxn>
              </a:cxnLst>
              <a:rect l="l" t="t" r="r" b="b"/>
              <a:pathLst>
                <a:path w="294726" h="579664">
                  <a:moveTo>
                    <a:pt x="294726" y="8847"/>
                  </a:moveTo>
                  <a:lnTo>
                    <a:pt x="0" y="0"/>
                  </a:lnTo>
                  <a:lnTo>
                    <a:pt x="0" y="579664"/>
                  </a:lnTo>
                  <a:cubicBezTo>
                    <a:pt x="43430" y="579664"/>
                    <a:pt x="35075" y="578836"/>
                    <a:pt x="78505" y="578836"/>
                  </a:cubicBezTo>
                </a:path>
              </a:pathLst>
            </a:custGeom>
            <a:noFill/>
            <a:ln w="12700" cap="flat" cmpd="sng" algn="ctr">
              <a:solidFill>
                <a:srgbClr val="222B36"/>
              </a:solidFill>
              <a:prstDash val="solid"/>
              <a:miter lim="8000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ext: Accent brand colors">
              <a:extLst>
                <a:ext uri="{FF2B5EF4-FFF2-40B4-BE49-F238E27FC236}">
                  <a16:creationId xmlns:a16="http://schemas.microsoft.com/office/drawing/2014/main" id="{A01250BA-6B23-4408-8636-3C042FFDAF76}"/>
                </a:ext>
              </a:extLst>
            </p:cNvPr>
            <p:cNvSpPr txBox="1"/>
            <p:nvPr userDrawn="1"/>
          </p:nvSpPr>
          <p:spPr>
            <a:xfrm>
              <a:off x="12632556" y="3260569"/>
              <a:ext cx="954607" cy="124650"/>
            </a:xfrm>
            <a:prstGeom prst="rect">
              <a:avLst/>
            </a:prstGeom>
            <a:noFill/>
          </p:spPr>
          <p:txBody>
            <a:bodyPr wrap="square" lIns="0" tIns="0" rIns="0" bIns="0" rtlCol="0">
              <a:spAutoFit/>
            </a:bodyPr>
            <a:lstStyle/>
            <a:p>
              <a:pPr>
                <a:lnSpc>
                  <a:spcPct val="90000"/>
                </a:lnSpc>
              </a:pPr>
              <a:r>
                <a:rPr lang="en-US" sz="900">
                  <a:solidFill>
                    <a:srgbClr val="222B36"/>
                  </a:solidFill>
                </a:rPr>
                <a:t>Accent colors </a:t>
              </a:r>
            </a:p>
          </p:txBody>
        </p:sp>
        <p:sp>
          <p:nvSpPr>
            <p:cNvPr id="31" name="Arrow: Primary">
              <a:extLst>
                <a:ext uri="{FF2B5EF4-FFF2-40B4-BE49-F238E27FC236}">
                  <a16:creationId xmlns:a16="http://schemas.microsoft.com/office/drawing/2014/main" id="{F2D26534-70EE-07E2-6785-16521FB7501F}"/>
                </a:ext>
              </a:extLst>
            </p:cNvPr>
            <p:cNvSpPr/>
            <p:nvPr userDrawn="1"/>
          </p:nvSpPr>
          <p:spPr>
            <a:xfrm flipV="1">
              <a:off x="12463256" y="3161742"/>
              <a:ext cx="216885" cy="5284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 name="connsiteX0" fmla="*/ 95250 w 95250"/>
                <a:gd name="connsiteY0" fmla="*/ 0 h 588287"/>
                <a:gd name="connsiteX1" fmla="*/ 0 w 95250"/>
                <a:gd name="connsiteY1" fmla="*/ 0 h 588287"/>
                <a:gd name="connsiteX2" fmla="*/ 0 w 95250"/>
                <a:gd name="connsiteY2" fmla="*/ 579664 h 588287"/>
                <a:gd name="connsiteX3" fmla="*/ 84387 w 95250"/>
                <a:gd name="connsiteY3" fmla="*/ 588287 h 588287"/>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1043 h 579664"/>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5353 h 579664"/>
                <a:gd name="connsiteX0" fmla="*/ 120751 w 120751"/>
                <a:gd name="connsiteY0" fmla="*/ 2976 h 579664"/>
                <a:gd name="connsiteX1" fmla="*/ 0 w 120751"/>
                <a:gd name="connsiteY1" fmla="*/ 0 h 579664"/>
                <a:gd name="connsiteX2" fmla="*/ 0 w 120751"/>
                <a:gd name="connsiteY2" fmla="*/ 579664 h 579664"/>
                <a:gd name="connsiteX3" fmla="*/ 76737 w 120751"/>
                <a:gd name="connsiteY3" fmla="*/ 575353 h 579664"/>
                <a:gd name="connsiteX0" fmla="*/ 120751 w 120751"/>
                <a:gd name="connsiteY0" fmla="*/ 2976 h 585801"/>
                <a:gd name="connsiteX1" fmla="*/ 0 w 120751"/>
                <a:gd name="connsiteY1" fmla="*/ 0 h 585801"/>
                <a:gd name="connsiteX2" fmla="*/ 0 w 120751"/>
                <a:gd name="connsiteY2" fmla="*/ 579664 h 585801"/>
                <a:gd name="connsiteX3" fmla="*/ 78505 w 120751"/>
                <a:gd name="connsiteY3" fmla="*/ 585801 h 585801"/>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1870 h 579664"/>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8836 h 579664"/>
              </a:gdLst>
              <a:ahLst/>
              <a:cxnLst>
                <a:cxn ang="0">
                  <a:pos x="connsiteX0" y="connsiteY0"/>
                </a:cxn>
                <a:cxn ang="0">
                  <a:pos x="connsiteX1" y="connsiteY1"/>
                </a:cxn>
                <a:cxn ang="0">
                  <a:pos x="connsiteX2" y="connsiteY2"/>
                </a:cxn>
                <a:cxn ang="0">
                  <a:pos x="connsiteX3" y="connsiteY3"/>
                </a:cxn>
              </a:cxnLst>
              <a:rect l="l" t="t" r="r" b="b"/>
              <a:pathLst>
                <a:path w="120751" h="579664">
                  <a:moveTo>
                    <a:pt x="120751" y="2976"/>
                  </a:moveTo>
                  <a:lnTo>
                    <a:pt x="0" y="0"/>
                  </a:lnTo>
                  <a:lnTo>
                    <a:pt x="0" y="579664"/>
                  </a:lnTo>
                  <a:cubicBezTo>
                    <a:pt x="43430" y="579664"/>
                    <a:pt x="35075" y="578836"/>
                    <a:pt x="78505" y="578836"/>
                  </a:cubicBezTo>
                </a:path>
              </a:pathLst>
            </a:custGeom>
            <a:noFill/>
            <a:ln w="12700" cap="flat" cmpd="sng" algn="ctr">
              <a:solidFill>
                <a:srgbClr val="222B36"/>
              </a:solidFill>
              <a:prstDash val="solid"/>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Text: Primary brand colors">
              <a:extLst>
                <a:ext uri="{FF2B5EF4-FFF2-40B4-BE49-F238E27FC236}">
                  <a16:creationId xmlns:a16="http://schemas.microsoft.com/office/drawing/2014/main" id="{8E991069-AE10-7261-2661-36CBDDC245B7}"/>
                </a:ext>
              </a:extLst>
            </p:cNvPr>
            <p:cNvSpPr txBox="1"/>
            <p:nvPr userDrawn="1"/>
          </p:nvSpPr>
          <p:spPr>
            <a:xfrm>
              <a:off x="12632556" y="3095977"/>
              <a:ext cx="979377" cy="124650"/>
            </a:xfrm>
            <a:prstGeom prst="rect">
              <a:avLst/>
            </a:prstGeom>
            <a:noFill/>
          </p:spPr>
          <p:txBody>
            <a:bodyPr wrap="square" lIns="0" tIns="0" rIns="0" bIns="0" rtlCol="0">
              <a:spAutoFit/>
            </a:bodyPr>
            <a:lstStyle/>
            <a:p>
              <a:pPr>
                <a:lnSpc>
                  <a:spcPct val="90000"/>
                </a:lnSpc>
              </a:pPr>
              <a:r>
                <a:rPr lang="en-US" sz="900">
                  <a:solidFill>
                    <a:srgbClr val="222B36"/>
                  </a:solidFill>
                </a:rPr>
                <a:t>Primary colors </a:t>
              </a:r>
            </a:p>
          </p:txBody>
        </p:sp>
      </p:grpSp>
    </p:spTree>
    <p:extLst>
      <p:ext uri="{BB962C8B-B14F-4D97-AF65-F5344CB8AC3E}">
        <p14:creationId xmlns:p14="http://schemas.microsoft.com/office/powerpoint/2010/main" val="1913923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2 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a:xfrm>
            <a:off x="440724" y="521208"/>
            <a:ext cx="11313126" cy="329184"/>
          </a:xfrm>
        </p:spPr>
        <p:txBody>
          <a:bodyPr/>
          <a:lstStyle>
            <a:lvl1pPr>
              <a:defRPr/>
            </a:lvl1pPr>
          </a:lstStyle>
          <a:p>
            <a:r>
              <a:rPr lang="en-US"/>
              <a:t>Content 2 (2 rows)</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C7763DE6-7582-4AEE-B266-C14D8A42EBDF}"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40723" y="1844675"/>
            <a:ext cx="5559552" cy="2027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8" name="Content Placeholder 7">
            <a:extLst>
              <a:ext uri="{FF2B5EF4-FFF2-40B4-BE49-F238E27FC236}">
                <a16:creationId xmlns:a16="http://schemas.microsoft.com/office/drawing/2014/main" id="{A9092161-EBF8-FDB6-E5E6-1A57842BA1B3}"/>
              </a:ext>
            </a:extLst>
          </p:cNvPr>
          <p:cNvSpPr>
            <a:spLocks noGrp="1"/>
          </p:cNvSpPr>
          <p:nvPr>
            <p:ph sz="quarter" idx="17"/>
          </p:nvPr>
        </p:nvSpPr>
        <p:spPr>
          <a:xfrm>
            <a:off x="6199060" y="1844675"/>
            <a:ext cx="5559552" cy="2030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0E3BEE5-961A-2F23-5B69-74D590F62B2C}"/>
              </a:ext>
            </a:extLst>
          </p:cNvPr>
          <p:cNvSpPr>
            <a:spLocks noGrp="1"/>
          </p:cNvSpPr>
          <p:nvPr>
            <p:ph sz="quarter" idx="19"/>
          </p:nvPr>
        </p:nvSpPr>
        <p:spPr>
          <a:xfrm>
            <a:off x="6199060" y="4057717"/>
            <a:ext cx="5559552" cy="2030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9F617550-5D9F-D764-B012-53419FF5589B}"/>
              </a:ext>
            </a:extLst>
          </p:cNvPr>
          <p:cNvSpPr>
            <a:spLocks noGrp="1"/>
          </p:cNvSpPr>
          <p:nvPr>
            <p:ph sz="quarter" idx="20"/>
          </p:nvPr>
        </p:nvSpPr>
        <p:spPr>
          <a:xfrm>
            <a:off x="440723" y="4057651"/>
            <a:ext cx="5559552" cy="20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11311128" cy="400050"/>
          </a:xfrm>
        </p:spPr>
        <p:txBody>
          <a:bodyPr anchor="b">
            <a:noAutofit/>
          </a:bodyPr>
          <a:lstStyle>
            <a:lvl1pPr marL="0" indent="0">
              <a:buNone/>
              <a:defRPr sz="800"/>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Tree>
    <p:extLst>
      <p:ext uri="{BB962C8B-B14F-4D97-AF65-F5344CB8AC3E}">
        <p14:creationId xmlns:p14="http://schemas.microsoft.com/office/powerpoint/2010/main" val="884732159"/>
      </p:ext>
    </p:extLst>
  </p:cSld>
  <p:clrMapOvr>
    <a:masterClrMapping/>
  </p:clrMapOvr>
  <p:extLst>
    <p:ext uri="{DCECCB84-F9BA-43D5-87BE-67443E8EF086}">
      <p15:sldGuideLst xmlns:p15="http://schemas.microsoft.com/office/powerpoint/2012/main">
        <p15:guide id="1" pos="3782">
          <p15:clr>
            <a:srgbClr val="A4A3A4"/>
          </p15:clr>
        </p15:guide>
        <p15:guide id="2" pos="3901">
          <p15:clr>
            <a:srgbClr val="A4A3A4"/>
          </p15:clr>
        </p15:guide>
        <p15:guide id="5" orient="horz" pos="2442">
          <p15:clr>
            <a:srgbClr val="A4A3A4"/>
          </p15:clr>
        </p15:guide>
        <p15:guide id="6" orient="horz" pos="2555">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3</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7F3FC57D-3B27-4D31-871C-A16BB735364F}"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8912" y="1844674"/>
            <a:ext cx="3648456" cy="4251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4268298" y="1844675"/>
            <a:ext cx="3648456" cy="4251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8106974" y="1844675"/>
            <a:ext cx="3648456" cy="4251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11311128" cy="400050"/>
          </a:xfrm>
        </p:spPr>
        <p:txBody>
          <a:bodyPr anchor="b">
            <a:noAutofit/>
          </a:bodyPr>
          <a:lstStyle>
            <a:lvl1pPr marL="0" indent="0">
              <a:buNone/>
              <a:defRPr sz="800"/>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Tree>
    <p:extLst>
      <p:ext uri="{BB962C8B-B14F-4D97-AF65-F5344CB8AC3E}">
        <p14:creationId xmlns:p14="http://schemas.microsoft.com/office/powerpoint/2010/main" val="3775783092"/>
      </p:ext>
    </p:extLst>
  </p:cSld>
  <p:clrMapOvr>
    <a:masterClrMapping/>
  </p:clrMapOvr>
  <p:extLst>
    <p:ext uri="{DCECCB84-F9BA-43D5-87BE-67443E8EF086}">
      <p15:sldGuideLst xmlns:p15="http://schemas.microsoft.com/office/powerpoint/2012/main">
        <p15:guide id="3" pos="2690">
          <p15:clr>
            <a:srgbClr val="A4A3A4"/>
          </p15:clr>
        </p15:guide>
        <p15:guide id="4" pos="2572">
          <p15:clr>
            <a:srgbClr val="A4A3A4"/>
          </p15:clr>
        </p15:guide>
        <p15:guide id="5" pos="4987">
          <p15:clr>
            <a:srgbClr val="A4A3A4"/>
          </p15:clr>
        </p15:guide>
        <p15:guide id="6" pos="5102">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3 (callou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8912" y="1844674"/>
            <a:ext cx="3648456" cy="4251325"/>
          </a:xfrm>
          <a:solidFill>
            <a:schemeClr val="tx1"/>
          </a:solidFill>
        </p:spPr>
        <p:txBody>
          <a:bodyPr lIns="182880" tIns="118872" rIns="182880" bIns="11887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3 (callout)</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9F7CE4E3-0D87-4D60-9EEB-736E1BCAD864}"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4268298" y="1844675"/>
            <a:ext cx="3648456"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8106974" y="1844675"/>
            <a:ext cx="3648456"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609601" y="5521325"/>
            <a:ext cx="3290888" cy="400050"/>
          </a:xfrm>
        </p:spPr>
        <p:txBody>
          <a:bodyPr anchor="b">
            <a:noAutofit/>
          </a:bodyPr>
          <a:lstStyle>
            <a:lvl1pPr marL="0" indent="0">
              <a:buNone/>
              <a:defRPr sz="800">
                <a:solidFill>
                  <a:schemeClr val="bg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8" name="Content Placeholder 7">
            <a:extLst>
              <a:ext uri="{FF2B5EF4-FFF2-40B4-BE49-F238E27FC236}">
                <a16:creationId xmlns:a16="http://schemas.microsoft.com/office/drawing/2014/main" id="{E561E265-8FF3-45B3-52AB-AEBA1C91B83F}"/>
              </a:ext>
            </a:extLst>
          </p:cNvPr>
          <p:cNvSpPr>
            <a:spLocks noGrp="1"/>
          </p:cNvSpPr>
          <p:nvPr>
            <p:ph sz="quarter" idx="19"/>
          </p:nvPr>
        </p:nvSpPr>
        <p:spPr>
          <a:xfrm>
            <a:off x="4268298" y="4056063"/>
            <a:ext cx="3648075" cy="203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284EF2B-ECE0-AA6C-4560-25292DE232F7}"/>
              </a:ext>
            </a:extLst>
          </p:cNvPr>
          <p:cNvSpPr>
            <a:spLocks noGrp="1"/>
          </p:cNvSpPr>
          <p:nvPr>
            <p:ph sz="quarter" idx="20"/>
          </p:nvPr>
        </p:nvSpPr>
        <p:spPr>
          <a:xfrm>
            <a:off x="8106974" y="4055906"/>
            <a:ext cx="3648456"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2948330"/>
      </p:ext>
    </p:extLst>
  </p:cSld>
  <p:clrMapOvr>
    <a:masterClrMapping/>
  </p:clrMapOvr>
  <p:extLst>
    <p:ext uri="{DCECCB84-F9BA-43D5-87BE-67443E8EF086}">
      <p15:sldGuideLst xmlns:p15="http://schemas.microsoft.com/office/powerpoint/2012/main">
        <p15:guide id="3" pos="2690">
          <p15:clr>
            <a:srgbClr val="A4A3A4"/>
          </p15:clr>
        </p15:guide>
        <p15:guide id="4" pos="2573">
          <p15:clr>
            <a:srgbClr val="A4A3A4"/>
          </p15:clr>
        </p15:guide>
        <p15:guide id="5" pos="4987">
          <p15:clr>
            <a:srgbClr val="A4A3A4"/>
          </p15:clr>
        </p15:guide>
        <p15:guide id="6" pos="5102">
          <p15:clr>
            <a:srgbClr val="A4A3A4"/>
          </p15:clr>
        </p15:guide>
        <p15:guide id="9" orient="horz" pos="2444">
          <p15:clr>
            <a:srgbClr val="A4A3A4"/>
          </p15:clr>
        </p15:guide>
        <p15:guide id="10" orient="horz" pos="2555">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3 (2 rows)">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8912" y="1844675"/>
            <a:ext cx="3648456" cy="2035176"/>
          </a:xfrm>
          <a:noFill/>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3 (2 rows)</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39B1A99A-5C8A-43F3-91D0-9C7A3DF10D90}"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4268298" y="1844675"/>
            <a:ext cx="3648456"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8106973" y="1844675"/>
            <a:ext cx="3648456"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561E265-8FF3-45B3-52AB-AEBA1C91B83F}"/>
              </a:ext>
            </a:extLst>
          </p:cNvPr>
          <p:cNvSpPr>
            <a:spLocks noGrp="1"/>
          </p:cNvSpPr>
          <p:nvPr>
            <p:ph sz="quarter" idx="19"/>
          </p:nvPr>
        </p:nvSpPr>
        <p:spPr>
          <a:xfrm>
            <a:off x="4268298" y="4056063"/>
            <a:ext cx="3648456" cy="203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284EF2B-ECE0-AA6C-4560-25292DE232F7}"/>
              </a:ext>
            </a:extLst>
          </p:cNvPr>
          <p:cNvSpPr>
            <a:spLocks noGrp="1"/>
          </p:cNvSpPr>
          <p:nvPr>
            <p:ph sz="quarter" idx="20"/>
          </p:nvPr>
        </p:nvSpPr>
        <p:spPr>
          <a:xfrm>
            <a:off x="8107363" y="4055906"/>
            <a:ext cx="3648456"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F58EC53B-033E-C542-9908-B32DC4B55FCB}"/>
              </a:ext>
            </a:extLst>
          </p:cNvPr>
          <p:cNvSpPr>
            <a:spLocks noGrp="1"/>
          </p:cNvSpPr>
          <p:nvPr>
            <p:ph sz="quarter" idx="21"/>
          </p:nvPr>
        </p:nvSpPr>
        <p:spPr>
          <a:xfrm>
            <a:off x="438912" y="4056063"/>
            <a:ext cx="3648456" cy="203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11311128" cy="400050"/>
          </a:xfrm>
        </p:spPr>
        <p:txBody>
          <a:bodyPr anchor="b">
            <a:noAutofit/>
          </a:bodyPr>
          <a:lstStyle>
            <a:lvl1pPr marL="0" indent="0">
              <a:buNone/>
              <a:defRPr sz="800">
                <a:solidFill>
                  <a:schemeClr val="tx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Tree>
    <p:extLst>
      <p:ext uri="{BB962C8B-B14F-4D97-AF65-F5344CB8AC3E}">
        <p14:creationId xmlns:p14="http://schemas.microsoft.com/office/powerpoint/2010/main" val="933228314"/>
      </p:ext>
    </p:extLst>
  </p:cSld>
  <p:clrMapOvr>
    <a:masterClrMapping/>
  </p:clrMapOvr>
  <p:extLst>
    <p:ext uri="{DCECCB84-F9BA-43D5-87BE-67443E8EF086}">
      <p15:sldGuideLst xmlns:p15="http://schemas.microsoft.com/office/powerpoint/2012/main">
        <p15:guide id="3" pos="2690">
          <p15:clr>
            <a:srgbClr val="A4A3A4"/>
          </p15:clr>
        </p15:guide>
        <p15:guide id="4" pos="2573">
          <p15:clr>
            <a:srgbClr val="A4A3A4"/>
          </p15:clr>
        </p15:guide>
        <p15:guide id="5" pos="4988">
          <p15:clr>
            <a:srgbClr val="A4A3A4"/>
          </p15:clr>
        </p15:guide>
        <p15:guide id="6" pos="5102">
          <p15:clr>
            <a:srgbClr val="A4A3A4"/>
          </p15:clr>
        </p15:guide>
        <p15:guide id="9" orient="horz" pos="2444">
          <p15:clr>
            <a:srgbClr val="A4A3A4"/>
          </p15:clr>
        </p15:guide>
        <p15:guide id="10" orient="horz" pos="2555">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8912" y="1844674"/>
            <a:ext cx="2679192" cy="4251325"/>
          </a:xfrm>
          <a:noFill/>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4</a:t>
            </a:r>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3321334" y="1843386"/>
            <a:ext cx="2679192" cy="4255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6198809" y="1843383"/>
            <a:ext cx="2679192" cy="4255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11311128" cy="400050"/>
          </a:xfrm>
        </p:spPr>
        <p:txBody>
          <a:bodyPr anchor="b">
            <a:noAutofit/>
          </a:bodyPr>
          <a:lstStyle>
            <a:lvl1pPr marL="0" indent="0">
              <a:buNone/>
              <a:defRPr sz="800">
                <a:solidFill>
                  <a:schemeClr val="tx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12" name="Content Placeholder 11">
            <a:extLst>
              <a:ext uri="{FF2B5EF4-FFF2-40B4-BE49-F238E27FC236}">
                <a16:creationId xmlns:a16="http://schemas.microsoft.com/office/drawing/2014/main" id="{26BE9F1C-A813-3A5A-6976-67352A31CBCF}"/>
              </a:ext>
            </a:extLst>
          </p:cNvPr>
          <p:cNvSpPr>
            <a:spLocks noGrp="1"/>
          </p:cNvSpPr>
          <p:nvPr>
            <p:ph sz="quarter" idx="22"/>
          </p:nvPr>
        </p:nvSpPr>
        <p:spPr>
          <a:xfrm>
            <a:off x="9078743" y="1844675"/>
            <a:ext cx="2679192"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a:extLst>
              <a:ext uri="{FF2B5EF4-FFF2-40B4-BE49-F238E27FC236}">
                <a16:creationId xmlns:a16="http://schemas.microsoft.com/office/drawing/2014/main" id="{12F160DE-34B5-FBD3-01F6-114042CE798C}"/>
              </a:ext>
            </a:extLst>
          </p:cNvPr>
          <p:cNvSpPr>
            <a:spLocks noGrp="1"/>
          </p:cNvSpPr>
          <p:nvPr>
            <p:ph type="ftr" sz="quarter" idx="11"/>
          </p:nvPr>
        </p:nvSpPr>
        <p:spPr>
          <a:xfrm>
            <a:off x="4120458" y="6484765"/>
            <a:ext cx="7023098" cy="173736"/>
          </a:xfrm>
        </p:spPr>
        <p:txBody>
          <a:bodyPr/>
          <a:lstStyle/>
          <a:p>
            <a:endParaRPr lang="en-US"/>
          </a:p>
        </p:txBody>
      </p:sp>
      <p:sp>
        <p:nvSpPr>
          <p:cNvPr id="6" name="Slide Number Placeholder 4">
            <a:extLst>
              <a:ext uri="{FF2B5EF4-FFF2-40B4-BE49-F238E27FC236}">
                <a16:creationId xmlns:a16="http://schemas.microsoft.com/office/drawing/2014/main" id="{B21DC713-B4D6-8808-2F49-EC5508FE6F17}"/>
              </a:ext>
            </a:extLst>
          </p:cNvPr>
          <p:cNvSpPr>
            <a:spLocks noGrp="1"/>
          </p:cNvSpPr>
          <p:nvPr>
            <p:ph type="sldNum" sz="quarter" idx="12"/>
          </p:nvPr>
        </p:nvSpPr>
        <p:spPr>
          <a:xfrm>
            <a:off x="11171808" y="6484767"/>
            <a:ext cx="587376" cy="169277"/>
          </a:xfrm>
        </p:spPr>
        <p:txBody>
          <a:bodyPr/>
          <a:lstStyle/>
          <a:p>
            <a:fld id="{3612E008-61E4-4A99-8383-A3C8D6963C8E}" type="slidenum">
              <a:rPr lang="en-US" smtClean="0"/>
              <a:t>‹#›</a:t>
            </a:fld>
            <a:endParaRPr lang="en-US"/>
          </a:p>
        </p:txBody>
      </p:sp>
    </p:spTree>
    <p:extLst>
      <p:ext uri="{BB962C8B-B14F-4D97-AF65-F5344CB8AC3E}">
        <p14:creationId xmlns:p14="http://schemas.microsoft.com/office/powerpoint/2010/main" val="1785056700"/>
      </p:ext>
    </p:extLst>
  </p:cSld>
  <p:clrMapOvr>
    <a:masterClrMapping/>
  </p:clrMapOvr>
  <p:extLst>
    <p:ext uri="{DCECCB84-F9BA-43D5-87BE-67443E8EF086}">
      <p15:sldGuideLst xmlns:p15="http://schemas.microsoft.com/office/powerpoint/2012/main">
        <p15:guide id="3" pos="2085">
          <p15:clr>
            <a:srgbClr val="A4A3A4"/>
          </p15:clr>
        </p15:guide>
        <p15:guide id="4" pos="1971">
          <p15:clr>
            <a:srgbClr val="A4A3A4"/>
          </p15:clr>
        </p15:guide>
        <p15:guide id="5" pos="3782">
          <p15:clr>
            <a:srgbClr val="A4A3A4"/>
          </p15:clr>
        </p15:guide>
        <p15:guide id="6" pos="3901">
          <p15:clr>
            <a:srgbClr val="A4A3A4"/>
          </p15:clr>
        </p15:guide>
        <p15:guide id="9" orient="horz" pos="2444">
          <p15:clr>
            <a:srgbClr val="A4A3A4"/>
          </p15:clr>
        </p15:guide>
        <p15:guide id="10" orient="horz" pos="2555">
          <p15:clr>
            <a:srgbClr val="A4A3A4"/>
          </p15:clr>
        </p15:guide>
        <p15:guide id="11" pos="5712">
          <p15:clr>
            <a:srgbClr val="A4A3A4"/>
          </p15:clr>
        </p15:guide>
        <p15:guide id="12" pos="5596">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4 (callou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8912" y="1844674"/>
            <a:ext cx="2679192" cy="4251325"/>
          </a:xfrm>
          <a:solidFill>
            <a:schemeClr val="tx1"/>
          </a:solidFill>
        </p:spPr>
        <p:txBody>
          <a:bodyPr lIns="182880" tIns="118872" rIns="182880" bIns="11887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4 (callout)</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DB5636FA-C9DF-4FF0-8421-D5543CFBFE6D}"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3322676" y="1844675"/>
            <a:ext cx="2679192"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6198809" y="1844675"/>
            <a:ext cx="2679192" cy="203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561E265-8FF3-45B3-52AB-AEBA1C91B83F}"/>
              </a:ext>
            </a:extLst>
          </p:cNvPr>
          <p:cNvSpPr>
            <a:spLocks noGrp="1"/>
          </p:cNvSpPr>
          <p:nvPr>
            <p:ph sz="quarter" idx="19"/>
          </p:nvPr>
        </p:nvSpPr>
        <p:spPr>
          <a:xfrm>
            <a:off x="3321334" y="4056063"/>
            <a:ext cx="2679192" cy="203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284EF2B-ECE0-AA6C-4560-25292DE232F7}"/>
              </a:ext>
            </a:extLst>
          </p:cNvPr>
          <p:cNvSpPr>
            <a:spLocks noGrp="1"/>
          </p:cNvSpPr>
          <p:nvPr>
            <p:ph sz="quarter" idx="20"/>
          </p:nvPr>
        </p:nvSpPr>
        <p:spPr>
          <a:xfrm>
            <a:off x="6198809" y="4055906"/>
            <a:ext cx="2679192"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26BE9F1C-A813-3A5A-6976-67352A31CBCF}"/>
              </a:ext>
            </a:extLst>
          </p:cNvPr>
          <p:cNvSpPr>
            <a:spLocks noGrp="1"/>
          </p:cNvSpPr>
          <p:nvPr>
            <p:ph sz="quarter" idx="22"/>
          </p:nvPr>
        </p:nvSpPr>
        <p:spPr>
          <a:xfrm>
            <a:off x="9076286" y="1844675"/>
            <a:ext cx="2679192" cy="203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8DFBDA7C-96C1-152A-90BC-AC860ACCE5B6}"/>
              </a:ext>
            </a:extLst>
          </p:cNvPr>
          <p:cNvSpPr>
            <a:spLocks noGrp="1"/>
          </p:cNvSpPr>
          <p:nvPr>
            <p:ph sz="quarter" idx="23"/>
          </p:nvPr>
        </p:nvSpPr>
        <p:spPr>
          <a:xfrm>
            <a:off x="9076286" y="4056063"/>
            <a:ext cx="2679192"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609600" y="5521325"/>
            <a:ext cx="2363755" cy="400050"/>
          </a:xfrm>
        </p:spPr>
        <p:txBody>
          <a:bodyPr anchor="b">
            <a:noAutofit/>
          </a:bodyPr>
          <a:lstStyle>
            <a:lvl1pPr marL="0" indent="0">
              <a:buNone/>
              <a:defRPr sz="800">
                <a:solidFill>
                  <a:schemeClr val="bg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Tree>
    <p:extLst>
      <p:ext uri="{BB962C8B-B14F-4D97-AF65-F5344CB8AC3E}">
        <p14:creationId xmlns:p14="http://schemas.microsoft.com/office/powerpoint/2010/main" val="3353329097"/>
      </p:ext>
    </p:extLst>
  </p:cSld>
  <p:clrMapOvr>
    <a:masterClrMapping/>
  </p:clrMapOvr>
  <p:extLst>
    <p:ext uri="{DCECCB84-F9BA-43D5-87BE-67443E8EF086}">
      <p15:sldGuideLst xmlns:p15="http://schemas.microsoft.com/office/powerpoint/2012/main">
        <p15:guide id="3" pos="2085">
          <p15:clr>
            <a:srgbClr val="A4A3A4"/>
          </p15:clr>
        </p15:guide>
        <p15:guide id="4" pos="1971">
          <p15:clr>
            <a:srgbClr val="A4A3A4"/>
          </p15:clr>
        </p15:guide>
        <p15:guide id="5" pos="3782">
          <p15:clr>
            <a:srgbClr val="A4A3A4"/>
          </p15:clr>
        </p15:guide>
        <p15:guide id="6" pos="3901">
          <p15:clr>
            <a:srgbClr val="A4A3A4"/>
          </p15:clr>
        </p15:guide>
        <p15:guide id="9" orient="horz" pos="2444">
          <p15:clr>
            <a:srgbClr val="A4A3A4"/>
          </p15:clr>
        </p15:guide>
        <p15:guide id="10" orient="horz" pos="2555">
          <p15:clr>
            <a:srgbClr val="A4A3A4"/>
          </p15:clr>
        </p15:guide>
        <p15:guide id="11" pos="5711">
          <p15:clr>
            <a:srgbClr val="A4A3A4"/>
          </p15:clr>
        </p15:guide>
        <p15:guide id="12" pos="559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4 (2 rows)">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40723" y="1844675"/>
            <a:ext cx="2679192" cy="2035176"/>
          </a:xfrm>
          <a:noFill/>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4 (2 rows)</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ECEB6D2C-8692-46FC-BB41-4CEAECE8F6A3}"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3322676" y="1844675"/>
            <a:ext cx="2679192"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6198809" y="1844675"/>
            <a:ext cx="2679192" cy="203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561E265-8FF3-45B3-52AB-AEBA1C91B83F}"/>
              </a:ext>
            </a:extLst>
          </p:cNvPr>
          <p:cNvSpPr>
            <a:spLocks noGrp="1"/>
          </p:cNvSpPr>
          <p:nvPr>
            <p:ph sz="quarter" idx="19"/>
          </p:nvPr>
        </p:nvSpPr>
        <p:spPr>
          <a:xfrm>
            <a:off x="3318404" y="4056063"/>
            <a:ext cx="2679192" cy="203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284EF2B-ECE0-AA6C-4560-25292DE232F7}"/>
              </a:ext>
            </a:extLst>
          </p:cNvPr>
          <p:cNvSpPr>
            <a:spLocks noGrp="1"/>
          </p:cNvSpPr>
          <p:nvPr>
            <p:ph sz="quarter" idx="20"/>
          </p:nvPr>
        </p:nvSpPr>
        <p:spPr>
          <a:xfrm>
            <a:off x="6198809" y="4055906"/>
            <a:ext cx="2679192"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F58EC53B-033E-C542-9908-B32DC4B55FCB}"/>
              </a:ext>
            </a:extLst>
          </p:cNvPr>
          <p:cNvSpPr>
            <a:spLocks noGrp="1"/>
          </p:cNvSpPr>
          <p:nvPr>
            <p:ph sz="quarter" idx="21"/>
          </p:nvPr>
        </p:nvSpPr>
        <p:spPr>
          <a:xfrm>
            <a:off x="440723" y="4056063"/>
            <a:ext cx="2679192" cy="203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11311128" cy="400050"/>
          </a:xfrm>
        </p:spPr>
        <p:txBody>
          <a:bodyPr anchor="b">
            <a:noAutofit/>
          </a:bodyPr>
          <a:lstStyle>
            <a:lvl1pPr marL="0" indent="0">
              <a:buNone/>
              <a:defRPr sz="800">
                <a:solidFill>
                  <a:schemeClr val="tx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12" name="Content Placeholder 11">
            <a:extLst>
              <a:ext uri="{FF2B5EF4-FFF2-40B4-BE49-F238E27FC236}">
                <a16:creationId xmlns:a16="http://schemas.microsoft.com/office/drawing/2014/main" id="{26BE9F1C-A813-3A5A-6976-67352A31CBCF}"/>
              </a:ext>
            </a:extLst>
          </p:cNvPr>
          <p:cNvSpPr>
            <a:spLocks noGrp="1"/>
          </p:cNvSpPr>
          <p:nvPr>
            <p:ph sz="quarter" idx="22"/>
          </p:nvPr>
        </p:nvSpPr>
        <p:spPr>
          <a:xfrm>
            <a:off x="9076286" y="1844675"/>
            <a:ext cx="2679192" cy="203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8DFBDA7C-96C1-152A-90BC-AC860ACCE5B6}"/>
              </a:ext>
            </a:extLst>
          </p:cNvPr>
          <p:cNvSpPr>
            <a:spLocks noGrp="1"/>
          </p:cNvSpPr>
          <p:nvPr>
            <p:ph sz="quarter" idx="23"/>
          </p:nvPr>
        </p:nvSpPr>
        <p:spPr>
          <a:xfrm>
            <a:off x="9076286" y="4056063"/>
            <a:ext cx="2679192"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9811271"/>
      </p:ext>
    </p:extLst>
  </p:cSld>
  <p:clrMapOvr>
    <a:masterClrMapping/>
  </p:clrMapOvr>
  <p:extLst>
    <p:ext uri="{DCECCB84-F9BA-43D5-87BE-67443E8EF086}">
      <p15:sldGuideLst xmlns:p15="http://schemas.microsoft.com/office/powerpoint/2012/main">
        <p15:guide id="3" pos="2085">
          <p15:clr>
            <a:srgbClr val="A4A3A4"/>
          </p15:clr>
        </p15:guide>
        <p15:guide id="4" pos="1971">
          <p15:clr>
            <a:srgbClr val="A4A3A4"/>
          </p15:clr>
        </p15:guide>
        <p15:guide id="5" pos="3782">
          <p15:clr>
            <a:srgbClr val="A4A3A4"/>
          </p15:clr>
        </p15:guide>
        <p15:guide id="6" pos="3901">
          <p15:clr>
            <a:srgbClr val="A4A3A4"/>
          </p15:clr>
        </p15:guide>
        <p15:guide id="9" orient="horz" pos="2444">
          <p15:clr>
            <a:srgbClr val="A4A3A4"/>
          </p15:clr>
        </p15:guide>
        <p15:guide id="10" orient="horz" pos="2555">
          <p15:clr>
            <a:srgbClr val="A4A3A4"/>
          </p15:clr>
        </p15:guide>
        <p15:guide id="11" pos="5712">
          <p15:clr>
            <a:srgbClr val="A4A3A4"/>
          </p15:clr>
        </p15:guide>
        <p15:guide id="12" pos="559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4 (flow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4 (flowed)</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FAE7496C-309D-4C85-96A1-F7C800FC7CB3}"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8911" y="1844674"/>
            <a:ext cx="11313125" cy="4254501"/>
          </a:xfrm>
        </p:spPr>
        <p:txBody>
          <a:bodyPr numCol="4" spcCol="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11311128" cy="400050"/>
          </a:xfrm>
        </p:spPr>
        <p:txBody>
          <a:bodyPr anchor="b">
            <a:noAutofit/>
          </a:bodyPr>
          <a:lstStyle>
            <a:lvl1pPr marL="0" indent="0">
              <a:buNone/>
              <a:defRPr sz="800"/>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Tree>
    <p:extLst>
      <p:ext uri="{BB962C8B-B14F-4D97-AF65-F5344CB8AC3E}">
        <p14:creationId xmlns:p14="http://schemas.microsoft.com/office/powerpoint/2010/main" val="128589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6833" y="1844675"/>
            <a:ext cx="2110389" cy="4254503"/>
          </a:xfrm>
          <a:noFill/>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5</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1F6D4C78-7221-41CB-BF99-F2C98C8C7549}"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2737584" y="1844675"/>
            <a:ext cx="2110389"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5038335" y="1844675"/>
            <a:ext cx="2110389"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11311128" cy="400050"/>
          </a:xfrm>
        </p:spPr>
        <p:txBody>
          <a:bodyPr anchor="b">
            <a:noAutofit/>
          </a:bodyPr>
          <a:lstStyle>
            <a:lvl1pPr marL="0" indent="0">
              <a:buNone/>
              <a:defRPr sz="800">
                <a:solidFill>
                  <a:schemeClr val="tx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12" name="Content Placeholder 11">
            <a:extLst>
              <a:ext uri="{FF2B5EF4-FFF2-40B4-BE49-F238E27FC236}">
                <a16:creationId xmlns:a16="http://schemas.microsoft.com/office/drawing/2014/main" id="{26BE9F1C-A813-3A5A-6976-67352A31CBCF}"/>
              </a:ext>
            </a:extLst>
          </p:cNvPr>
          <p:cNvSpPr>
            <a:spLocks noGrp="1"/>
          </p:cNvSpPr>
          <p:nvPr>
            <p:ph sz="quarter" idx="22"/>
          </p:nvPr>
        </p:nvSpPr>
        <p:spPr>
          <a:xfrm>
            <a:off x="7339086" y="1844675"/>
            <a:ext cx="2112264"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9DEF2B70-D214-B3E9-1EBC-FB0FF0917D62}"/>
              </a:ext>
            </a:extLst>
          </p:cNvPr>
          <p:cNvSpPr>
            <a:spLocks noGrp="1"/>
          </p:cNvSpPr>
          <p:nvPr>
            <p:ph sz="quarter" idx="23"/>
          </p:nvPr>
        </p:nvSpPr>
        <p:spPr>
          <a:xfrm>
            <a:off x="9641711" y="1844675"/>
            <a:ext cx="2112264"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9070893"/>
      </p:ext>
    </p:extLst>
  </p:cSld>
  <p:clrMapOvr>
    <a:masterClrMapping/>
  </p:clrMapOvr>
  <p:extLst>
    <p:ext uri="{DCECCB84-F9BA-43D5-87BE-67443E8EF086}">
      <p15:sldGuideLst xmlns:p15="http://schemas.microsoft.com/office/powerpoint/2012/main">
        <p15:guide id="3" pos="1723">
          <p15:clr>
            <a:srgbClr val="A4A3A4"/>
          </p15:clr>
        </p15:guide>
        <p15:guide id="4" pos="1605">
          <p15:clr>
            <a:srgbClr val="A4A3A4"/>
          </p15:clr>
        </p15:guide>
        <p15:guide id="5" pos="3056">
          <p15:clr>
            <a:srgbClr val="A4A3A4"/>
          </p15:clr>
        </p15:guide>
        <p15:guide id="6" pos="4502">
          <p15:clr>
            <a:srgbClr val="A4A3A4"/>
          </p15:clr>
        </p15:guide>
        <p15:guide id="9" orient="horz" pos="2444">
          <p15:clr>
            <a:srgbClr val="A4A3A4"/>
          </p15:clr>
        </p15:guide>
        <p15:guide id="10" orient="horz" pos="2555">
          <p15:clr>
            <a:srgbClr val="A4A3A4"/>
          </p15:clr>
        </p15:guide>
        <p15:guide id="13" pos="3171">
          <p15:clr>
            <a:srgbClr val="A4A3A4"/>
          </p15:clr>
        </p15:guide>
        <p15:guide id="14" pos="4621">
          <p15:clr>
            <a:srgbClr val="A4A3A4"/>
          </p15:clr>
        </p15:guide>
        <p15:guide id="15" pos="5957">
          <p15:clr>
            <a:srgbClr val="A4A3A4"/>
          </p15:clr>
        </p15:guide>
        <p15:guide id="16" pos="6072">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5 (2 rows)">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6833" y="1844675"/>
            <a:ext cx="2110389" cy="2035175"/>
          </a:xfrm>
          <a:noFill/>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5 (2 rows)</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C1725857-08D4-4734-ADB4-EB6D5268A043}"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2737584" y="1844675"/>
            <a:ext cx="2110389"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5038335" y="1844675"/>
            <a:ext cx="2110389"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11311128" cy="400050"/>
          </a:xfrm>
        </p:spPr>
        <p:txBody>
          <a:bodyPr anchor="b">
            <a:noAutofit/>
          </a:bodyPr>
          <a:lstStyle>
            <a:lvl1pPr marL="0" indent="0">
              <a:buNone/>
              <a:defRPr sz="800">
                <a:solidFill>
                  <a:schemeClr val="tx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12" name="Content Placeholder 11">
            <a:extLst>
              <a:ext uri="{FF2B5EF4-FFF2-40B4-BE49-F238E27FC236}">
                <a16:creationId xmlns:a16="http://schemas.microsoft.com/office/drawing/2014/main" id="{26BE9F1C-A813-3A5A-6976-67352A31CBCF}"/>
              </a:ext>
            </a:extLst>
          </p:cNvPr>
          <p:cNvSpPr>
            <a:spLocks noGrp="1"/>
          </p:cNvSpPr>
          <p:nvPr>
            <p:ph sz="quarter" idx="22"/>
          </p:nvPr>
        </p:nvSpPr>
        <p:spPr>
          <a:xfrm>
            <a:off x="7339086" y="1844675"/>
            <a:ext cx="2112264"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9DEF2B70-D214-B3E9-1EBC-FB0FF0917D62}"/>
              </a:ext>
            </a:extLst>
          </p:cNvPr>
          <p:cNvSpPr>
            <a:spLocks noGrp="1"/>
          </p:cNvSpPr>
          <p:nvPr>
            <p:ph sz="quarter" idx="23"/>
          </p:nvPr>
        </p:nvSpPr>
        <p:spPr>
          <a:xfrm>
            <a:off x="9641711" y="1844675"/>
            <a:ext cx="2112264"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6">
            <a:extLst>
              <a:ext uri="{FF2B5EF4-FFF2-40B4-BE49-F238E27FC236}">
                <a16:creationId xmlns:a16="http://schemas.microsoft.com/office/drawing/2014/main" id="{82EE0EE1-21D4-3D07-0507-A5CED739E8F1}"/>
              </a:ext>
            </a:extLst>
          </p:cNvPr>
          <p:cNvSpPr>
            <a:spLocks noGrp="1"/>
          </p:cNvSpPr>
          <p:nvPr>
            <p:ph sz="quarter" idx="25"/>
          </p:nvPr>
        </p:nvSpPr>
        <p:spPr>
          <a:xfrm>
            <a:off x="436833" y="4056063"/>
            <a:ext cx="2110388"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9">
            <a:extLst>
              <a:ext uri="{FF2B5EF4-FFF2-40B4-BE49-F238E27FC236}">
                <a16:creationId xmlns:a16="http://schemas.microsoft.com/office/drawing/2014/main" id="{7EDF141D-E5CD-7CF9-2B29-93365CCA688B}"/>
              </a:ext>
            </a:extLst>
          </p:cNvPr>
          <p:cNvSpPr>
            <a:spLocks noGrp="1"/>
          </p:cNvSpPr>
          <p:nvPr>
            <p:ph sz="quarter" idx="26"/>
          </p:nvPr>
        </p:nvSpPr>
        <p:spPr>
          <a:xfrm>
            <a:off x="2737584" y="4056062"/>
            <a:ext cx="2112264"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1">
            <a:extLst>
              <a:ext uri="{FF2B5EF4-FFF2-40B4-BE49-F238E27FC236}">
                <a16:creationId xmlns:a16="http://schemas.microsoft.com/office/drawing/2014/main" id="{F915B9B4-79FA-214E-DCFD-4E1353A13A3C}"/>
              </a:ext>
            </a:extLst>
          </p:cNvPr>
          <p:cNvSpPr>
            <a:spLocks noGrp="1"/>
          </p:cNvSpPr>
          <p:nvPr>
            <p:ph sz="quarter" idx="27"/>
          </p:nvPr>
        </p:nvSpPr>
        <p:spPr>
          <a:xfrm>
            <a:off x="5038335" y="4056063"/>
            <a:ext cx="2112264"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3">
            <a:extLst>
              <a:ext uri="{FF2B5EF4-FFF2-40B4-BE49-F238E27FC236}">
                <a16:creationId xmlns:a16="http://schemas.microsoft.com/office/drawing/2014/main" id="{01B02926-896C-DC88-6D39-D63E9D9ABD65}"/>
              </a:ext>
            </a:extLst>
          </p:cNvPr>
          <p:cNvSpPr>
            <a:spLocks noGrp="1"/>
          </p:cNvSpPr>
          <p:nvPr>
            <p:ph sz="quarter" idx="28"/>
          </p:nvPr>
        </p:nvSpPr>
        <p:spPr>
          <a:xfrm>
            <a:off x="7339086" y="4056062"/>
            <a:ext cx="2112264"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5">
            <a:extLst>
              <a:ext uri="{FF2B5EF4-FFF2-40B4-BE49-F238E27FC236}">
                <a16:creationId xmlns:a16="http://schemas.microsoft.com/office/drawing/2014/main" id="{BD1BBE5A-6557-62DF-76DF-161BE5D62C2D}"/>
              </a:ext>
            </a:extLst>
          </p:cNvPr>
          <p:cNvSpPr>
            <a:spLocks noGrp="1"/>
          </p:cNvSpPr>
          <p:nvPr>
            <p:ph sz="quarter" idx="29"/>
          </p:nvPr>
        </p:nvSpPr>
        <p:spPr>
          <a:xfrm>
            <a:off x="9641711" y="4056063"/>
            <a:ext cx="2112264"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6660831"/>
      </p:ext>
    </p:extLst>
  </p:cSld>
  <p:clrMapOvr>
    <a:masterClrMapping/>
  </p:clrMapOvr>
  <p:extLst>
    <p:ext uri="{DCECCB84-F9BA-43D5-87BE-67443E8EF086}">
      <p15:sldGuideLst xmlns:p15="http://schemas.microsoft.com/office/powerpoint/2012/main">
        <p15:guide id="3" pos="1723">
          <p15:clr>
            <a:srgbClr val="A4A3A4"/>
          </p15:clr>
        </p15:guide>
        <p15:guide id="4" pos="1605">
          <p15:clr>
            <a:srgbClr val="A4A3A4"/>
          </p15:clr>
        </p15:guide>
        <p15:guide id="5" pos="3056">
          <p15:clr>
            <a:srgbClr val="A4A3A4"/>
          </p15:clr>
        </p15:guide>
        <p15:guide id="6" pos="4502">
          <p15:clr>
            <a:srgbClr val="A4A3A4"/>
          </p15:clr>
        </p15:guide>
        <p15:guide id="9" orient="horz" pos="2444">
          <p15:clr>
            <a:srgbClr val="A4A3A4"/>
          </p15:clr>
        </p15:guide>
        <p15:guide id="10" orient="horz" pos="2555">
          <p15:clr>
            <a:srgbClr val="A4A3A4"/>
          </p15:clr>
        </p15:guide>
        <p15:guide id="13" pos="3171">
          <p15:clr>
            <a:srgbClr val="A4A3A4"/>
          </p15:clr>
        </p15:guide>
        <p15:guide id="14" pos="4621">
          <p15:clr>
            <a:srgbClr val="A4A3A4"/>
          </p15:clr>
        </p15:guide>
        <p15:guide id="15" pos="5956">
          <p15:clr>
            <a:srgbClr val="A4A3A4"/>
          </p15:clr>
        </p15:guide>
        <p15:guide id="16" pos="6072">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8BFD-F669-979A-0616-72DC8F4BFDAA}"/>
              </a:ext>
            </a:extLst>
          </p:cNvPr>
          <p:cNvSpPr>
            <a:spLocks noGrp="1"/>
          </p:cNvSpPr>
          <p:nvPr>
            <p:ph type="ctrTitle" hasCustomPrompt="1"/>
          </p:nvPr>
        </p:nvSpPr>
        <p:spPr>
          <a:xfrm>
            <a:off x="434148" y="511175"/>
            <a:ext cx="11145078" cy="1333500"/>
          </a:xfrm>
        </p:spPr>
        <p:txBody>
          <a:bodyPr anchor="t"/>
          <a:lstStyle>
            <a:lvl1pPr algn="l">
              <a:defRPr sz="4800"/>
            </a:lvl1pPr>
          </a:lstStyle>
          <a:p>
            <a:r>
              <a:rPr lang="en-US"/>
              <a:t>Title 2: Blank</a:t>
            </a:r>
          </a:p>
        </p:txBody>
      </p:sp>
      <p:sp>
        <p:nvSpPr>
          <p:cNvPr id="3" name="Subtitle 2">
            <a:extLst>
              <a:ext uri="{FF2B5EF4-FFF2-40B4-BE49-F238E27FC236}">
                <a16:creationId xmlns:a16="http://schemas.microsoft.com/office/drawing/2014/main" id="{BB31F2FF-0C75-BF44-86C2-C46CB6811B93}"/>
              </a:ext>
            </a:extLst>
          </p:cNvPr>
          <p:cNvSpPr>
            <a:spLocks noGrp="1"/>
          </p:cNvSpPr>
          <p:nvPr>
            <p:ph type="subTitle" idx="1" hasCustomPrompt="1"/>
          </p:nvPr>
        </p:nvSpPr>
        <p:spPr>
          <a:xfrm>
            <a:off x="434149" y="2505459"/>
            <a:ext cx="11145078" cy="923541"/>
          </a:xfrm>
        </p:spPr>
        <p:txBody>
          <a:bodyPr>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(delete this box if not using)</a:t>
            </a:r>
          </a:p>
        </p:txBody>
      </p:sp>
      <p:sp>
        <p:nvSpPr>
          <p:cNvPr id="4" name="Date Placeholder 3">
            <a:extLst>
              <a:ext uri="{FF2B5EF4-FFF2-40B4-BE49-F238E27FC236}">
                <a16:creationId xmlns:a16="http://schemas.microsoft.com/office/drawing/2014/main" id="{7FE453A4-6BC9-5426-0B4B-22325AC1476B}"/>
              </a:ext>
            </a:extLst>
          </p:cNvPr>
          <p:cNvSpPr>
            <a:spLocks noGrp="1"/>
          </p:cNvSpPr>
          <p:nvPr>
            <p:ph type="dt" sz="half" idx="10"/>
          </p:nvPr>
        </p:nvSpPr>
        <p:spPr/>
        <p:txBody>
          <a:bodyPr/>
          <a:lstStyle/>
          <a:p>
            <a:fld id="{C7379455-DF39-4537-8C58-F171262CC6E0}" type="datetime1">
              <a:rPr lang="en-US" smtClean="0"/>
              <a:t>1/16/2026</a:t>
            </a:fld>
            <a:endParaRPr lang="en-US"/>
          </a:p>
        </p:txBody>
      </p:sp>
      <p:sp>
        <p:nvSpPr>
          <p:cNvPr id="5" name="Footer Placeholder 4">
            <a:extLst>
              <a:ext uri="{FF2B5EF4-FFF2-40B4-BE49-F238E27FC236}">
                <a16:creationId xmlns:a16="http://schemas.microsoft.com/office/drawing/2014/main" id="{1AD3FFD9-B15A-C50B-2FDD-BBEE7A7F81DD}"/>
              </a:ext>
            </a:extLst>
          </p:cNvPr>
          <p:cNvSpPr>
            <a:spLocks noGrp="1"/>
          </p:cNvSpPr>
          <p:nvPr>
            <p:ph type="ftr" sz="quarter" idx="11"/>
          </p:nvPr>
        </p:nvSpPr>
        <p:spPr>
          <a:xfrm>
            <a:off x="4120458" y="6940773"/>
            <a:ext cx="7023098" cy="173736"/>
          </a:xfrm>
        </p:spPr>
        <p:txBody>
          <a:bodyPr/>
          <a:lstStyle>
            <a:lvl1pPr>
              <a:defRPr>
                <a:noFill/>
              </a:defRPr>
            </a:lvl1pPr>
          </a:lstStyle>
          <a:p>
            <a:endParaRPr lang="en-US"/>
          </a:p>
        </p:txBody>
      </p:sp>
      <p:sp>
        <p:nvSpPr>
          <p:cNvPr id="6" name="Slide Number Placeholder 5">
            <a:extLst>
              <a:ext uri="{FF2B5EF4-FFF2-40B4-BE49-F238E27FC236}">
                <a16:creationId xmlns:a16="http://schemas.microsoft.com/office/drawing/2014/main" id="{47A3D77E-19E3-3E90-2BA0-FA1455DF8D8E}"/>
              </a:ext>
            </a:extLst>
          </p:cNvPr>
          <p:cNvSpPr>
            <a:spLocks noGrp="1"/>
          </p:cNvSpPr>
          <p:nvPr>
            <p:ph type="sldNum" sz="quarter" idx="12"/>
          </p:nvPr>
        </p:nvSpPr>
        <p:spPr>
          <a:xfrm>
            <a:off x="11171808" y="6940775"/>
            <a:ext cx="587376" cy="169277"/>
          </a:xfrm>
        </p:spPr>
        <p:txBody>
          <a:bodyPr/>
          <a:lstStyle>
            <a:lvl1pPr>
              <a:defRPr>
                <a:noFill/>
              </a:defRPr>
            </a:lvl1pPr>
          </a:lstStyle>
          <a:p>
            <a:fld id="{3612E008-61E4-4A99-8383-A3C8D6963C8E}" type="slidenum">
              <a:rPr lang="en-US" smtClean="0"/>
              <a:pPr/>
              <a:t>‹#›</a:t>
            </a:fld>
            <a:endParaRPr lang="en-US"/>
          </a:p>
        </p:txBody>
      </p:sp>
      <p:pic>
        <p:nvPicPr>
          <p:cNvPr id="7" name="Tagline logo">
            <a:extLst>
              <a:ext uri="{FF2B5EF4-FFF2-40B4-BE49-F238E27FC236}">
                <a16:creationId xmlns:a16="http://schemas.microsoft.com/office/drawing/2014/main" id="{FF8C193E-29C2-1E66-E9AE-72B277891F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5037" y="6260852"/>
            <a:ext cx="1492345" cy="393192"/>
          </a:xfrm>
          <a:prstGeom prst="rect">
            <a:avLst/>
          </a:prstGeom>
        </p:spPr>
      </p:pic>
      <p:sp>
        <p:nvSpPr>
          <p:cNvPr id="9" name="Text Placeholder 8">
            <a:extLst>
              <a:ext uri="{FF2B5EF4-FFF2-40B4-BE49-F238E27FC236}">
                <a16:creationId xmlns:a16="http://schemas.microsoft.com/office/drawing/2014/main" id="{B89A907C-2A7F-3E63-AB97-542B96D4682E}"/>
              </a:ext>
            </a:extLst>
          </p:cNvPr>
          <p:cNvSpPr>
            <a:spLocks noGrp="1"/>
          </p:cNvSpPr>
          <p:nvPr>
            <p:ph type="body" sz="quarter" idx="13" hasCustomPrompt="1"/>
          </p:nvPr>
        </p:nvSpPr>
        <p:spPr>
          <a:xfrm>
            <a:off x="434148" y="3903788"/>
            <a:ext cx="5486400" cy="528350"/>
          </a:xfrm>
        </p:spPr>
        <p:txBody>
          <a:bodyPr/>
          <a:lstStyle>
            <a:lvl1pPr>
              <a:defRPr sz="1600" b="1"/>
            </a:lvl1pPr>
            <a:lvl2pPr marL="0" indent="0">
              <a:buFont typeface="Calibri" panose="020F0502020204030204" pitchFamily="34" charset="0"/>
              <a:buChar char="​"/>
              <a:defRPr sz="1000" b="1" cap="all" baseline="0"/>
            </a:lvl2pPr>
          </a:lstStyle>
          <a:p>
            <a:pPr lvl="0"/>
            <a:r>
              <a:rPr lang="en-US"/>
              <a:t>[Add Presenter Name, use TAB to add date]</a:t>
            </a:r>
          </a:p>
          <a:p>
            <a:pPr lvl="1"/>
            <a:r>
              <a:rPr lang="en-US"/>
              <a:t>Second level</a:t>
            </a:r>
          </a:p>
        </p:txBody>
      </p:sp>
      <p:grpSp>
        <p:nvGrpSpPr>
          <p:cNvPr id="8" name="Group 7">
            <a:extLst>
              <a:ext uri="{FF2B5EF4-FFF2-40B4-BE49-F238E27FC236}">
                <a16:creationId xmlns:a16="http://schemas.microsoft.com/office/drawing/2014/main" id="{EF284DBB-8967-4E82-BBB9-1C20A7498BC4}"/>
              </a:ext>
            </a:extLst>
          </p:cNvPr>
          <p:cNvGrpSpPr/>
          <p:nvPr userDrawn="1"/>
        </p:nvGrpSpPr>
        <p:grpSpPr>
          <a:xfrm>
            <a:off x="12389142" y="0"/>
            <a:ext cx="1525492" cy="6858000"/>
            <a:chOff x="12389142" y="0"/>
            <a:chExt cx="1525492" cy="6858000"/>
          </a:xfrm>
        </p:grpSpPr>
        <p:sp>
          <p:nvSpPr>
            <p:cNvPr id="10" name="Rectangle 9">
              <a:extLst>
                <a:ext uri="{FF2B5EF4-FFF2-40B4-BE49-F238E27FC236}">
                  <a16:creationId xmlns:a16="http://schemas.microsoft.com/office/drawing/2014/main" id="{D3C90B5B-151F-721B-29EA-3D6B0FB6D448}"/>
                </a:ext>
              </a:extLst>
            </p:cNvPr>
            <p:cNvSpPr/>
            <p:nvPr userDrawn="1"/>
          </p:nvSpPr>
          <p:spPr>
            <a:xfrm>
              <a:off x="12389142" y="0"/>
              <a:ext cx="1525492" cy="6858000"/>
            </a:xfrm>
            <a:prstGeom prst="rect">
              <a:avLst/>
            </a:prstGeom>
            <a:solidFill>
              <a:srgbClr val="DBDBDB"/>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rIns="64008" rtlCol="0" anchor="t"/>
            <a:lstStyle/>
            <a:p>
              <a:pPr algn="l">
                <a:spcBef>
                  <a:spcPts val="900"/>
                </a:spcBef>
              </a:pPr>
              <a:r>
                <a:rPr lang="en-US" sz="1050" b="1">
                  <a:solidFill>
                    <a:srgbClr val="222B36"/>
                  </a:solidFill>
                </a:rPr>
                <a:t>Tips Sidebar</a:t>
              </a:r>
              <a:br>
                <a:rPr lang="en-US" sz="1050" b="1">
                  <a:solidFill>
                    <a:srgbClr val="222B36"/>
                  </a:solidFill>
                </a:rPr>
              </a:br>
              <a:endParaRPr lang="en-US" sz="1050" b="1">
                <a:solidFill>
                  <a:srgbClr val="222B36"/>
                </a:solidFill>
              </a:endParaRPr>
            </a:p>
            <a:p>
              <a:pPr algn="l">
                <a:spcBef>
                  <a:spcPts val="600"/>
                </a:spcBef>
              </a:pPr>
              <a:r>
                <a:rPr lang="en-US" sz="900" b="1">
                  <a:solidFill>
                    <a:srgbClr val="222B36"/>
                  </a:solidFill>
                </a:rPr>
                <a:t>ADD TEXT</a:t>
              </a:r>
            </a:p>
            <a:p>
              <a:pPr algn="l">
                <a:spcBef>
                  <a:spcPts val="300"/>
                </a:spcBef>
              </a:pPr>
              <a:r>
                <a:rPr lang="en-US" sz="900">
                  <a:solidFill>
                    <a:srgbClr val="222B36"/>
                  </a:solidFill>
                </a:rPr>
                <a:t>Placeholders have defined text levels. </a:t>
              </a:r>
            </a:p>
            <a:p>
              <a:pPr algn="l">
                <a:spcBef>
                  <a:spcPts val="600"/>
                </a:spcBef>
              </a:pPr>
              <a:r>
                <a:rPr lang="en-US" sz="900">
                  <a:solidFill>
                    <a:srgbClr val="222B36"/>
                  </a:solidFill>
                </a:rPr>
                <a:t>Use </a:t>
              </a:r>
              <a:r>
                <a:rPr lang="en-US" sz="900" b="1">
                  <a:solidFill>
                    <a:srgbClr val="222B36"/>
                  </a:solidFill>
                </a:rPr>
                <a:t>TAB</a:t>
              </a:r>
              <a:r>
                <a:rPr lang="en-US" sz="900">
                  <a:solidFill>
                    <a:srgbClr val="222B36"/>
                  </a:solidFill>
                </a:rPr>
                <a:t> to insert </a:t>
              </a:r>
              <a:r>
                <a:rPr lang="en-US" sz="900" i="1">
                  <a:solidFill>
                    <a:srgbClr val="222B36"/>
                  </a:solidFill>
                </a:rPr>
                <a:t>next</a:t>
              </a:r>
              <a:r>
                <a:rPr lang="en-US" sz="900">
                  <a:solidFill>
                    <a:srgbClr val="222B36"/>
                  </a:solidFill>
                </a:rPr>
                <a:t> text level.</a:t>
              </a:r>
            </a:p>
            <a:p>
              <a:pPr algn="l">
                <a:spcBef>
                  <a:spcPts val="600"/>
                </a:spcBef>
              </a:pPr>
              <a:r>
                <a:rPr lang="en-US" sz="900">
                  <a:solidFill>
                    <a:srgbClr val="222B36"/>
                  </a:solidFill>
                </a:rPr>
                <a:t>Use </a:t>
              </a:r>
              <a:r>
                <a:rPr lang="en-US" sz="900" b="1">
                  <a:solidFill>
                    <a:srgbClr val="222B36"/>
                  </a:solidFill>
                </a:rPr>
                <a:t>TAB+SHIFT </a:t>
              </a:r>
              <a:r>
                <a:rPr lang="en-US" sz="900">
                  <a:solidFill>
                    <a:srgbClr val="222B36"/>
                  </a:solidFill>
                </a:rPr>
                <a:t>to insert </a:t>
              </a:r>
              <a:r>
                <a:rPr lang="en-US" sz="900" i="1">
                  <a:solidFill>
                    <a:srgbClr val="222B36"/>
                  </a:solidFill>
                </a:rPr>
                <a:t>previous</a:t>
              </a:r>
              <a:r>
                <a:rPr lang="en-US" sz="900">
                  <a:solidFill>
                    <a:srgbClr val="222B36"/>
                  </a:solidFill>
                </a:rPr>
                <a:t> text level. </a:t>
              </a:r>
            </a:p>
            <a:p>
              <a:pPr marL="0" indent="0" algn="l">
                <a:spcBef>
                  <a:spcPts val="300"/>
                </a:spcBef>
                <a:spcAft>
                  <a:spcPts val="0"/>
                </a:spcAft>
                <a:buFont typeface="Wingdings" panose="05000000000000000000" pitchFamily="2" charset="2"/>
                <a:buNone/>
              </a:pPr>
              <a:r>
                <a:rPr lang="en-US" sz="900">
                  <a:solidFill>
                    <a:srgbClr val="222B36"/>
                  </a:solidFill>
                </a:rPr>
                <a:t>Level 1: No Bullet</a:t>
              </a:r>
            </a:p>
            <a:p>
              <a:pPr marL="114297" indent="-114297" algn="l">
                <a:spcBef>
                  <a:spcPts val="300"/>
                </a:spcBef>
                <a:spcAft>
                  <a:spcPts val="0"/>
                </a:spcAft>
                <a:buFont typeface="Wingdings" panose="05000000000000000000" pitchFamily="2" charset="2"/>
                <a:buChar char="§"/>
              </a:pPr>
              <a:r>
                <a:rPr lang="en-US" sz="900">
                  <a:solidFill>
                    <a:srgbClr val="222B36"/>
                  </a:solidFill>
                </a:rPr>
                <a:t>Level 2: Bullet 1</a:t>
              </a:r>
            </a:p>
            <a:p>
              <a:pPr marL="231775" indent="-107950" algn="l">
                <a:spcBef>
                  <a:spcPts val="300"/>
                </a:spcBef>
                <a:spcAft>
                  <a:spcPts val="0"/>
                </a:spcAft>
                <a:buFont typeface="Arial" panose="020B0604020202020204" pitchFamily="34" charset="0"/>
                <a:buChar char="–"/>
                <a:tabLst/>
              </a:pPr>
              <a:r>
                <a:rPr lang="en-US" sz="900">
                  <a:solidFill>
                    <a:srgbClr val="222B36"/>
                  </a:solidFill>
                </a:rPr>
                <a:t>Level 3: Bullet 2</a:t>
              </a:r>
            </a:p>
            <a:p>
              <a:pPr marL="347663" indent="-107950" algn="l">
                <a:spcBef>
                  <a:spcPts val="300"/>
                </a:spcBef>
                <a:spcAft>
                  <a:spcPts val="0"/>
                </a:spcAft>
                <a:buFont typeface="Arial" panose="020B0604020202020204" pitchFamily="34" charset="0"/>
                <a:buChar char="–"/>
                <a:tabLst/>
              </a:pPr>
              <a:r>
                <a:rPr lang="en-US" sz="900">
                  <a:solidFill>
                    <a:srgbClr val="222B36"/>
                  </a:solidFill>
                </a:rPr>
                <a:t>Level 4: Bullet 3</a:t>
              </a:r>
            </a:p>
            <a:p>
              <a:pPr marL="512763" indent="-171450" algn="l">
                <a:spcBef>
                  <a:spcPts val="300"/>
                </a:spcBef>
                <a:spcAft>
                  <a:spcPts val="0"/>
                </a:spcAft>
                <a:buFont typeface="Arial" panose="020B0604020202020204" pitchFamily="34" charset="0"/>
                <a:buChar char="–"/>
                <a:tabLst/>
              </a:pPr>
              <a:r>
                <a:rPr lang="en-US" sz="900">
                  <a:solidFill>
                    <a:srgbClr val="222B36"/>
                  </a:solidFill>
                </a:rPr>
                <a:t>Level 5: Bullet 4</a:t>
              </a:r>
            </a:p>
            <a:p>
              <a:pPr marL="0" indent="0" algn="l">
                <a:spcBef>
                  <a:spcPts val="0"/>
                </a:spcBef>
                <a:spcAft>
                  <a:spcPts val="300"/>
                </a:spcAft>
                <a:buFont typeface="Arial" panose="020B0604020202020204" pitchFamily="34" charset="0"/>
                <a:buNone/>
              </a:pPr>
              <a:br>
                <a:rPr lang="en-US" sz="900">
                  <a:solidFill>
                    <a:srgbClr val="222B36"/>
                  </a:solidFill>
                </a:rPr>
              </a:br>
              <a:r>
                <a:rPr lang="en-US" sz="900">
                  <a:solidFill>
                    <a:srgbClr val="222B36"/>
                  </a:solidFill>
                </a:rPr>
                <a:t>____________________</a:t>
              </a:r>
              <a:endParaRPr lang="en-US" sz="900" b="1">
                <a:solidFill>
                  <a:srgbClr val="222B36"/>
                </a:solidFill>
              </a:endParaRPr>
            </a:p>
            <a:p>
              <a:pPr algn="l">
                <a:spcBef>
                  <a:spcPts val="300"/>
                </a:spcBef>
              </a:pPr>
              <a:r>
                <a:rPr lang="en-US" sz="900" b="1">
                  <a:solidFill>
                    <a:srgbClr val="222B36"/>
                  </a:solidFill>
                </a:rPr>
                <a:t>USE BRAND COLORS</a:t>
              </a:r>
            </a:p>
          </p:txBody>
        </p:sp>
        <p:grpSp>
          <p:nvGrpSpPr>
            <p:cNvPr id="11" name="Group 10">
              <a:extLst>
                <a:ext uri="{FF2B5EF4-FFF2-40B4-BE49-F238E27FC236}">
                  <a16:creationId xmlns:a16="http://schemas.microsoft.com/office/drawing/2014/main" id="{DE207015-9757-9CA4-64C8-7E2DBE31F861}"/>
                </a:ext>
              </a:extLst>
            </p:cNvPr>
            <p:cNvGrpSpPr/>
            <p:nvPr userDrawn="1"/>
          </p:nvGrpSpPr>
          <p:grpSpPr>
            <a:xfrm>
              <a:off x="12574095" y="3506602"/>
              <a:ext cx="1083381" cy="1711820"/>
              <a:chOff x="12574095" y="3506602"/>
              <a:chExt cx="1083381" cy="1711820"/>
            </a:xfrm>
          </p:grpSpPr>
          <p:sp>
            <p:nvSpPr>
              <p:cNvPr id="32" name="Rectangle: Rounded Corners 31">
                <a:extLst>
                  <a:ext uri="{FF2B5EF4-FFF2-40B4-BE49-F238E27FC236}">
                    <a16:creationId xmlns:a16="http://schemas.microsoft.com/office/drawing/2014/main" id="{27DCFBF5-5E13-FEC7-EC09-5842A24EFC06}"/>
                  </a:ext>
                </a:extLst>
              </p:cNvPr>
              <p:cNvSpPr/>
              <p:nvPr userDrawn="1"/>
            </p:nvSpPr>
            <p:spPr>
              <a:xfrm>
                <a:off x="12574095" y="3506602"/>
                <a:ext cx="1083381" cy="1711820"/>
              </a:xfrm>
              <a:prstGeom prst="roundRect">
                <a:avLst>
                  <a:gd name="adj" fmla="val 193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8F96262D-2740-C909-156D-7F5DED2E41C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593542" y="3551769"/>
                <a:ext cx="1044486" cy="1655340"/>
              </a:xfrm>
              <a:prstGeom prst="rect">
                <a:avLst/>
              </a:prstGeom>
            </p:spPr>
          </p:pic>
        </p:grpSp>
        <p:sp>
          <p:nvSpPr>
            <p:cNvPr id="12" name="Arrow: Use only for charts">
              <a:extLst>
                <a:ext uri="{FF2B5EF4-FFF2-40B4-BE49-F238E27FC236}">
                  <a16:creationId xmlns:a16="http://schemas.microsoft.com/office/drawing/2014/main" id="{02DDB936-E933-4BB6-6CAD-F812CAC77BE4}"/>
                </a:ext>
              </a:extLst>
            </p:cNvPr>
            <p:cNvSpPr/>
            <p:nvPr userDrawn="1"/>
          </p:nvSpPr>
          <p:spPr>
            <a:xfrm>
              <a:off x="12482801" y="4770358"/>
              <a:ext cx="169484" cy="583974"/>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77266 w 166007"/>
                <a:gd name="connsiteY0" fmla="*/ 2868 h 579664"/>
                <a:gd name="connsiteX1" fmla="*/ 0 w 166007"/>
                <a:gd name="connsiteY1" fmla="*/ 0 h 579664"/>
                <a:gd name="connsiteX2" fmla="*/ 0 w 166007"/>
                <a:gd name="connsiteY2" fmla="*/ 579664 h 579664"/>
                <a:gd name="connsiteX3" fmla="*/ 166007 w 166007"/>
                <a:gd name="connsiteY3" fmla="*/ 579664 h 579664"/>
                <a:gd name="connsiteX0" fmla="*/ 77266 w 166007"/>
                <a:gd name="connsiteY0" fmla="*/ 388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77266" y="388"/>
                  </a:moveTo>
                  <a:lnTo>
                    <a:pt x="0" y="0"/>
                  </a:lnTo>
                  <a:lnTo>
                    <a:pt x="0" y="579664"/>
                  </a:lnTo>
                  <a:lnTo>
                    <a:pt x="166007" y="579664"/>
                  </a:lnTo>
                </a:path>
              </a:pathLst>
            </a:custGeom>
            <a:noFill/>
            <a:ln w="12700" cap="flat" cmpd="sng" algn="ctr">
              <a:solidFill>
                <a:srgbClr val="222B36"/>
              </a:solidFill>
              <a:prstDash val="solid"/>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Graphic 12" descr="Close with solid fill">
              <a:extLst>
                <a:ext uri="{FF2B5EF4-FFF2-40B4-BE49-F238E27FC236}">
                  <a16:creationId xmlns:a16="http://schemas.microsoft.com/office/drawing/2014/main" id="{6DBA52C3-73ED-DDC3-C151-324E4864F528}"/>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79618" y="5092019"/>
              <a:ext cx="100919" cy="100919"/>
            </a:xfrm>
            <a:prstGeom prst="rect">
              <a:avLst/>
            </a:prstGeom>
          </p:spPr>
        </p:pic>
        <p:pic>
          <p:nvPicPr>
            <p:cNvPr id="14" name="Graphic 13" descr="Close with solid fill">
              <a:extLst>
                <a:ext uri="{FF2B5EF4-FFF2-40B4-BE49-F238E27FC236}">
                  <a16:creationId xmlns:a16="http://schemas.microsoft.com/office/drawing/2014/main" id="{5E177188-B86E-786A-8FF2-5538D9915DF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88386" y="5092019"/>
              <a:ext cx="100919" cy="100919"/>
            </a:xfrm>
            <a:prstGeom prst="rect">
              <a:avLst/>
            </a:prstGeom>
          </p:spPr>
        </p:pic>
        <p:pic>
          <p:nvPicPr>
            <p:cNvPr id="15" name="Graphic 14" descr="Close with solid fill">
              <a:extLst>
                <a:ext uri="{FF2B5EF4-FFF2-40B4-BE49-F238E27FC236}">
                  <a16:creationId xmlns:a16="http://schemas.microsoft.com/office/drawing/2014/main" id="{868B1321-94B2-8F27-028F-C7853F94EB9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92393" y="5092018"/>
              <a:ext cx="100919" cy="100919"/>
            </a:xfrm>
            <a:prstGeom prst="rect">
              <a:avLst/>
            </a:prstGeom>
          </p:spPr>
        </p:pic>
        <p:pic>
          <p:nvPicPr>
            <p:cNvPr id="16" name="Graphic 15" descr="Close with solid fill">
              <a:extLst>
                <a:ext uri="{FF2B5EF4-FFF2-40B4-BE49-F238E27FC236}">
                  <a16:creationId xmlns:a16="http://schemas.microsoft.com/office/drawing/2014/main" id="{B536DAC3-805A-7E06-0FC9-F207BF6D4B7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98781" y="5092017"/>
              <a:ext cx="100919" cy="100919"/>
            </a:xfrm>
            <a:prstGeom prst="rect">
              <a:avLst/>
            </a:prstGeom>
          </p:spPr>
        </p:pic>
        <p:pic>
          <p:nvPicPr>
            <p:cNvPr id="17" name="Graphic 16" descr="Close with solid fill">
              <a:extLst>
                <a:ext uri="{FF2B5EF4-FFF2-40B4-BE49-F238E27FC236}">
                  <a16:creationId xmlns:a16="http://schemas.microsoft.com/office/drawing/2014/main" id="{41879BDB-B119-C936-5F76-BA3CA94A6FC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05169" y="5092016"/>
              <a:ext cx="100919" cy="100919"/>
            </a:xfrm>
            <a:prstGeom prst="rect">
              <a:avLst/>
            </a:prstGeom>
          </p:spPr>
        </p:pic>
        <p:pic>
          <p:nvPicPr>
            <p:cNvPr id="18" name="Graphic 17" descr="Close with solid fill">
              <a:extLst>
                <a:ext uri="{FF2B5EF4-FFF2-40B4-BE49-F238E27FC236}">
                  <a16:creationId xmlns:a16="http://schemas.microsoft.com/office/drawing/2014/main" id="{BEC1D5DD-358D-613B-86C4-DCC56744C338}"/>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11558" y="5092015"/>
              <a:ext cx="100919" cy="100919"/>
            </a:xfrm>
            <a:prstGeom prst="rect">
              <a:avLst/>
            </a:prstGeom>
          </p:spPr>
        </p:pic>
        <p:pic>
          <p:nvPicPr>
            <p:cNvPr id="19" name="Graphic 18" descr="Close with solid fill">
              <a:extLst>
                <a:ext uri="{FF2B5EF4-FFF2-40B4-BE49-F238E27FC236}">
                  <a16:creationId xmlns:a16="http://schemas.microsoft.com/office/drawing/2014/main" id="{63AFA48C-40A1-568B-5CE8-E570745F30C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17946" y="5092014"/>
              <a:ext cx="100919" cy="100919"/>
            </a:xfrm>
            <a:prstGeom prst="rect">
              <a:avLst/>
            </a:prstGeom>
          </p:spPr>
        </p:pic>
        <p:pic>
          <p:nvPicPr>
            <p:cNvPr id="20" name="Graphic 19" descr="Close with solid fill">
              <a:extLst>
                <a:ext uri="{FF2B5EF4-FFF2-40B4-BE49-F238E27FC236}">
                  <a16:creationId xmlns:a16="http://schemas.microsoft.com/office/drawing/2014/main" id="{7D754B71-D847-EBC8-DAD4-2E399EDBCE1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24334" y="5092013"/>
              <a:ext cx="100919" cy="100919"/>
            </a:xfrm>
            <a:prstGeom prst="rect">
              <a:avLst/>
            </a:prstGeom>
          </p:spPr>
        </p:pic>
        <p:pic>
          <p:nvPicPr>
            <p:cNvPr id="21" name="Graphic 20" descr="Close with solid fill">
              <a:extLst>
                <a:ext uri="{FF2B5EF4-FFF2-40B4-BE49-F238E27FC236}">
                  <a16:creationId xmlns:a16="http://schemas.microsoft.com/office/drawing/2014/main" id="{F2AEC053-D09E-E746-8441-3BB02FC54A7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30722" y="5092012"/>
              <a:ext cx="100919" cy="100919"/>
            </a:xfrm>
            <a:prstGeom prst="rect">
              <a:avLst/>
            </a:prstGeom>
          </p:spPr>
        </p:pic>
        <p:pic>
          <p:nvPicPr>
            <p:cNvPr id="22" name="Graphic 21" descr="Close with solid fill">
              <a:extLst>
                <a:ext uri="{FF2B5EF4-FFF2-40B4-BE49-F238E27FC236}">
                  <a16:creationId xmlns:a16="http://schemas.microsoft.com/office/drawing/2014/main" id="{F04D6346-857D-5F27-93D8-53E6D386586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37110" y="5092011"/>
              <a:ext cx="100919" cy="100919"/>
            </a:xfrm>
            <a:prstGeom prst="rect">
              <a:avLst/>
            </a:prstGeom>
          </p:spPr>
        </p:pic>
        <p:sp>
          <p:nvSpPr>
            <p:cNvPr id="23" name="Text: Use only for charts">
              <a:extLst>
                <a:ext uri="{FF2B5EF4-FFF2-40B4-BE49-F238E27FC236}">
                  <a16:creationId xmlns:a16="http://schemas.microsoft.com/office/drawing/2014/main" id="{A5D1BDC1-BF08-E4FD-EB8B-8B09FFEEA222}"/>
                </a:ext>
              </a:extLst>
            </p:cNvPr>
            <p:cNvSpPr txBox="1"/>
            <p:nvPr userDrawn="1"/>
          </p:nvSpPr>
          <p:spPr>
            <a:xfrm>
              <a:off x="12680142" y="5287604"/>
              <a:ext cx="1008611" cy="249299"/>
            </a:xfrm>
            <a:prstGeom prst="rect">
              <a:avLst/>
            </a:prstGeom>
            <a:noFill/>
          </p:spPr>
          <p:txBody>
            <a:bodyPr wrap="square" lIns="0" tIns="0" rIns="0" bIns="0" rtlCol="0">
              <a:spAutoFit/>
            </a:bodyPr>
            <a:lstStyle/>
            <a:p>
              <a:pPr>
                <a:lnSpc>
                  <a:spcPct val="90000"/>
                </a:lnSpc>
              </a:pPr>
              <a:r>
                <a:rPr lang="en-US" sz="900">
                  <a:solidFill>
                    <a:srgbClr val="222B36"/>
                  </a:solidFill>
                </a:rPr>
                <a:t>Use only for charts, graphs and tables. </a:t>
              </a:r>
            </a:p>
          </p:txBody>
        </p:sp>
        <p:sp>
          <p:nvSpPr>
            <p:cNvPr id="24" name="Box: Do not use tints ">
              <a:extLst>
                <a:ext uri="{FF2B5EF4-FFF2-40B4-BE49-F238E27FC236}">
                  <a16:creationId xmlns:a16="http://schemas.microsoft.com/office/drawing/2014/main" id="{952B09E3-2272-9B90-7053-82452F3E9670}"/>
                </a:ext>
              </a:extLst>
            </p:cNvPr>
            <p:cNvSpPr/>
            <p:nvPr userDrawn="1"/>
          </p:nvSpPr>
          <p:spPr>
            <a:xfrm>
              <a:off x="12909186" y="3776973"/>
              <a:ext cx="753813"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rgbClr val="000000"/>
                  </a:solidFill>
                </a:rPr>
                <a:t>Do not use </a:t>
              </a:r>
              <a:br>
                <a:rPr lang="en-US" sz="900" b="1">
                  <a:solidFill>
                    <a:srgbClr val="000000"/>
                  </a:solidFill>
                </a:rPr>
              </a:br>
              <a:r>
                <a:rPr lang="en-US" sz="900" b="1">
                  <a:solidFill>
                    <a:srgbClr val="000000"/>
                  </a:solidFill>
                </a:rPr>
                <a:t>these colors!</a:t>
              </a:r>
            </a:p>
          </p:txBody>
        </p:sp>
        <p:sp>
          <p:nvSpPr>
            <p:cNvPr id="25" name="Box: Custom colors">
              <a:extLst>
                <a:ext uri="{FF2B5EF4-FFF2-40B4-BE49-F238E27FC236}">
                  <a16:creationId xmlns:a16="http://schemas.microsoft.com/office/drawing/2014/main" id="{F1D1EB61-AB61-E277-2CD9-BDBF4200A4B6}"/>
                </a:ext>
              </a:extLst>
            </p:cNvPr>
            <p:cNvSpPr/>
            <p:nvPr userDrawn="1"/>
          </p:nvSpPr>
          <p:spPr>
            <a:xfrm>
              <a:off x="12579511" y="4392785"/>
              <a:ext cx="901670" cy="602642"/>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26" name="Box: Accent colors">
              <a:extLst>
                <a:ext uri="{FF2B5EF4-FFF2-40B4-BE49-F238E27FC236}">
                  <a16:creationId xmlns:a16="http://schemas.microsoft.com/office/drawing/2014/main" id="{6B60CDFA-76A1-B08A-B407-65B43AE30565}"/>
                </a:ext>
              </a:extLst>
            </p:cNvPr>
            <p:cNvSpPr/>
            <p:nvPr userDrawn="1"/>
          </p:nvSpPr>
          <p:spPr>
            <a:xfrm>
              <a:off x="12999701" y="3620951"/>
              <a:ext cx="651412" cy="128191"/>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Box: Primary colors">
              <a:extLst>
                <a:ext uri="{FF2B5EF4-FFF2-40B4-BE49-F238E27FC236}">
                  <a16:creationId xmlns:a16="http://schemas.microsoft.com/office/drawing/2014/main" id="{347CC002-90B0-13E2-17EB-57F60BBFB1C8}"/>
                </a:ext>
              </a:extLst>
            </p:cNvPr>
            <p:cNvSpPr/>
            <p:nvPr userDrawn="1"/>
          </p:nvSpPr>
          <p:spPr>
            <a:xfrm>
              <a:off x="12681404" y="3620951"/>
              <a:ext cx="210395" cy="128191"/>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28" name="Arrow: Accent">
              <a:extLst>
                <a:ext uri="{FF2B5EF4-FFF2-40B4-BE49-F238E27FC236}">
                  <a16:creationId xmlns:a16="http://schemas.microsoft.com/office/drawing/2014/main" id="{483F45D3-3301-345A-FAA8-679E722DFE11}"/>
                </a:ext>
              </a:extLst>
            </p:cNvPr>
            <p:cNvSpPr/>
            <p:nvPr userDrawn="1"/>
          </p:nvSpPr>
          <p:spPr>
            <a:xfrm flipH="1">
              <a:off x="13381396" y="3325348"/>
              <a:ext cx="364196" cy="362509"/>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 name="connsiteX0" fmla="*/ 95250 w 95250"/>
                <a:gd name="connsiteY0" fmla="*/ 0 h 588287"/>
                <a:gd name="connsiteX1" fmla="*/ 0 w 95250"/>
                <a:gd name="connsiteY1" fmla="*/ 0 h 588287"/>
                <a:gd name="connsiteX2" fmla="*/ 0 w 95250"/>
                <a:gd name="connsiteY2" fmla="*/ 579664 h 588287"/>
                <a:gd name="connsiteX3" fmla="*/ 84387 w 95250"/>
                <a:gd name="connsiteY3" fmla="*/ 588287 h 588287"/>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1043 h 579664"/>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5353 h 579664"/>
                <a:gd name="connsiteX0" fmla="*/ 120751 w 120751"/>
                <a:gd name="connsiteY0" fmla="*/ 2976 h 579664"/>
                <a:gd name="connsiteX1" fmla="*/ 0 w 120751"/>
                <a:gd name="connsiteY1" fmla="*/ 0 h 579664"/>
                <a:gd name="connsiteX2" fmla="*/ 0 w 120751"/>
                <a:gd name="connsiteY2" fmla="*/ 579664 h 579664"/>
                <a:gd name="connsiteX3" fmla="*/ 76737 w 120751"/>
                <a:gd name="connsiteY3" fmla="*/ 575353 h 579664"/>
                <a:gd name="connsiteX0" fmla="*/ 120751 w 120751"/>
                <a:gd name="connsiteY0" fmla="*/ 2976 h 585801"/>
                <a:gd name="connsiteX1" fmla="*/ 0 w 120751"/>
                <a:gd name="connsiteY1" fmla="*/ 0 h 585801"/>
                <a:gd name="connsiteX2" fmla="*/ 0 w 120751"/>
                <a:gd name="connsiteY2" fmla="*/ 579664 h 585801"/>
                <a:gd name="connsiteX3" fmla="*/ 78505 w 120751"/>
                <a:gd name="connsiteY3" fmla="*/ 585801 h 585801"/>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1870 h 579664"/>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8836 h 579664"/>
                <a:gd name="connsiteX0" fmla="*/ 205540 w 205540"/>
                <a:gd name="connsiteY0" fmla="*/ 0 h 581765"/>
                <a:gd name="connsiteX1" fmla="*/ 0 w 205540"/>
                <a:gd name="connsiteY1" fmla="*/ 2101 h 581765"/>
                <a:gd name="connsiteX2" fmla="*/ 0 w 205540"/>
                <a:gd name="connsiteY2" fmla="*/ 581765 h 581765"/>
                <a:gd name="connsiteX3" fmla="*/ 78505 w 205540"/>
                <a:gd name="connsiteY3" fmla="*/ 580937 h 581765"/>
                <a:gd name="connsiteX0" fmla="*/ 110474 w 110474"/>
                <a:gd name="connsiteY0" fmla="*/ 2976 h 579664"/>
                <a:gd name="connsiteX1" fmla="*/ 0 w 110474"/>
                <a:gd name="connsiteY1" fmla="*/ 0 h 579664"/>
                <a:gd name="connsiteX2" fmla="*/ 0 w 110474"/>
                <a:gd name="connsiteY2" fmla="*/ 579664 h 579664"/>
                <a:gd name="connsiteX3" fmla="*/ 78505 w 110474"/>
                <a:gd name="connsiteY3" fmla="*/ 578836 h 579664"/>
                <a:gd name="connsiteX0" fmla="*/ 294726 w 294726"/>
                <a:gd name="connsiteY0" fmla="*/ 8847 h 579664"/>
                <a:gd name="connsiteX1" fmla="*/ 0 w 294726"/>
                <a:gd name="connsiteY1" fmla="*/ 0 h 579664"/>
                <a:gd name="connsiteX2" fmla="*/ 0 w 294726"/>
                <a:gd name="connsiteY2" fmla="*/ 579664 h 579664"/>
                <a:gd name="connsiteX3" fmla="*/ 78505 w 294726"/>
                <a:gd name="connsiteY3" fmla="*/ 578836 h 579664"/>
              </a:gdLst>
              <a:ahLst/>
              <a:cxnLst>
                <a:cxn ang="0">
                  <a:pos x="connsiteX0" y="connsiteY0"/>
                </a:cxn>
                <a:cxn ang="0">
                  <a:pos x="connsiteX1" y="connsiteY1"/>
                </a:cxn>
                <a:cxn ang="0">
                  <a:pos x="connsiteX2" y="connsiteY2"/>
                </a:cxn>
                <a:cxn ang="0">
                  <a:pos x="connsiteX3" y="connsiteY3"/>
                </a:cxn>
              </a:cxnLst>
              <a:rect l="l" t="t" r="r" b="b"/>
              <a:pathLst>
                <a:path w="294726" h="579664">
                  <a:moveTo>
                    <a:pt x="294726" y="8847"/>
                  </a:moveTo>
                  <a:lnTo>
                    <a:pt x="0" y="0"/>
                  </a:lnTo>
                  <a:lnTo>
                    <a:pt x="0" y="579664"/>
                  </a:lnTo>
                  <a:cubicBezTo>
                    <a:pt x="43430" y="579664"/>
                    <a:pt x="35075" y="578836"/>
                    <a:pt x="78505" y="578836"/>
                  </a:cubicBezTo>
                </a:path>
              </a:pathLst>
            </a:custGeom>
            <a:noFill/>
            <a:ln w="12700" cap="flat" cmpd="sng" algn="ctr">
              <a:solidFill>
                <a:srgbClr val="222B36"/>
              </a:solidFill>
              <a:prstDash val="solid"/>
              <a:miter lim="8000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 Accent brand colors">
              <a:extLst>
                <a:ext uri="{FF2B5EF4-FFF2-40B4-BE49-F238E27FC236}">
                  <a16:creationId xmlns:a16="http://schemas.microsoft.com/office/drawing/2014/main" id="{86803518-EC9B-4A21-5332-8D629828F00C}"/>
                </a:ext>
              </a:extLst>
            </p:cNvPr>
            <p:cNvSpPr txBox="1"/>
            <p:nvPr userDrawn="1"/>
          </p:nvSpPr>
          <p:spPr>
            <a:xfrm>
              <a:off x="12632556" y="3260569"/>
              <a:ext cx="954607" cy="124650"/>
            </a:xfrm>
            <a:prstGeom prst="rect">
              <a:avLst/>
            </a:prstGeom>
            <a:noFill/>
          </p:spPr>
          <p:txBody>
            <a:bodyPr wrap="square" lIns="0" tIns="0" rIns="0" bIns="0" rtlCol="0">
              <a:spAutoFit/>
            </a:bodyPr>
            <a:lstStyle/>
            <a:p>
              <a:pPr>
                <a:lnSpc>
                  <a:spcPct val="90000"/>
                </a:lnSpc>
              </a:pPr>
              <a:r>
                <a:rPr lang="en-US" sz="900">
                  <a:solidFill>
                    <a:srgbClr val="222B36"/>
                  </a:solidFill>
                </a:rPr>
                <a:t>Accent colors </a:t>
              </a:r>
            </a:p>
          </p:txBody>
        </p:sp>
        <p:sp>
          <p:nvSpPr>
            <p:cNvPr id="30" name="Arrow: Primary">
              <a:extLst>
                <a:ext uri="{FF2B5EF4-FFF2-40B4-BE49-F238E27FC236}">
                  <a16:creationId xmlns:a16="http://schemas.microsoft.com/office/drawing/2014/main" id="{9AB21157-41A5-0890-F486-0552DBAA036A}"/>
                </a:ext>
              </a:extLst>
            </p:cNvPr>
            <p:cNvSpPr/>
            <p:nvPr userDrawn="1"/>
          </p:nvSpPr>
          <p:spPr>
            <a:xfrm flipV="1">
              <a:off x="12463256" y="3161742"/>
              <a:ext cx="216885" cy="5284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 name="connsiteX0" fmla="*/ 95250 w 95250"/>
                <a:gd name="connsiteY0" fmla="*/ 0 h 588287"/>
                <a:gd name="connsiteX1" fmla="*/ 0 w 95250"/>
                <a:gd name="connsiteY1" fmla="*/ 0 h 588287"/>
                <a:gd name="connsiteX2" fmla="*/ 0 w 95250"/>
                <a:gd name="connsiteY2" fmla="*/ 579664 h 588287"/>
                <a:gd name="connsiteX3" fmla="*/ 84387 w 95250"/>
                <a:gd name="connsiteY3" fmla="*/ 588287 h 588287"/>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1043 h 579664"/>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5353 h 579664"/>
                <a:gd name="connsiteX0" fmla="*/ 120751 w 120751"/>
                <a:gd name="connsiteY0" fmla="*/ 2976 h 579664"/>
                <a:gd name="connsiteX1" fmla="*/ 0 w 120751"/>
                <a:gd name="connsiteY1" fmla="*/ 0 h 579664"/>
                <a:gd name="connsiteX2" fmla="*/ 0 w 120751"/>
                <a:gd name="connsiteY2" fmla="*/ 579664 h 579664"/>
                <a:gd name="connsiteX3" fmla="*/ 76737 w 120751"/>
                <a:gd name="connsiteY3" fmla="*/ 575353 h 579664"/>
                <a:gd name="connsiteX0" fmla="*/ 120751 w 120751"/>
                <a:gd name="connsiteY0" fmla="*/ 2976 h 585801"/>
                <a:gd name="connsiteX1" fmla="*/ 0 w 120751"/>
                <a:gd name="connsiteY1" fmla="*/ 0 h 585801"/>
                <a:gd name="connsiteX2" fmla="*/ 0 w 120751"/>
                <a:gd name="connsiteY2" fmla="*/ 579664 h 585801"/>
                <a:gd name="connsiteX3" fmla="*/ 78505 w 120751"/>
                <a:gd name="connsiteY3" fmla="*/ 585801 h 585801"/>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1870 h 579664"/>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8836 h 579664"/>
              </a:gdLst>
              <a:ahLst/>
              <a:cxnLst>
                <a:cxn ang="0">
                  <a:pos x="connsiteX0" y="connsiteY0"/>
                </a:cxn>
                <a:cxn ang="0">
                  <a:pos x="connsiteX1" y="connsiteY1"/>
                </a:cxn>
                <a:cxn ang="0">
                  <a:pos x="connsiteX2" y="connsiteY2"/>
                </a:cxn>
                <a:cxn ang="0">
                  <a:pos x="connsiteX3" y="connsiteY3"/>
                </a:cxn>
              </a:cxnLst>
              <a:rect l="l" t="t" r="r" b="b"/>
              <a:pathLst>
                <a:path w="120751" h="579664">
                  <a:moveTo>
                    <a:pt x="120751" y="2976"/>
                  </a:moveTo>
                  <a:lnTo>
                    <a:pt x="0" y="0"/>
                  </a:lnTo>
                  <a:lnTo>
                    <a:pt x="0" y="579664"/>
                  </a:lnTo>
                  <a:cubicBezTo>
                    <a:pt x="43430" y="579664"/>
                    <a:pt x="35075" y="578836"/>
                    <a:pt x="78505" y="578836"/>
                  </a:cubicBezTo>
                </a:path>
              </a:pathLst>
            </a:custGeom>
            <a:noFill/>
            <a:ln w="12700" cap="flat" cmpd="sng" algn="ctr">
              <a:solidFill>
                <a:srgbClr val="222B36"/>
              </a:solidFill>
              <a:prstDash val="solid"/>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Text: Primary brand colors">
              <a:extLst>
                <a:ext uri="{FF2B5EF4-FFF2-40B4-BE49-F238E27FC236}">
                  <a16:creationId xmlns:a16="http://schemas.microsoft.com/office/drawing/2014/main" id="{F78BAB19-91B2-B528-AF3B-32F2A60D4781}"/>
                </a:ext>
              </a:extLst>
            </p:cNvPr>
            <p:cNvSpPr txBox="1"/>
            <p:nvPr userDrawn="1"/>
          </p:nvSpPr>
          <p:spPr>
            <a:xfrm>
              <a:off x="12632556" y="3095977"/>
              <a:ext cx="979377" cy="124650"/>
            </a:xfrm>
            <a:prstGeom prst="rect">
              <a:avLst/>
            </a:prstGeom>
            <a:noFill/>
          </p:spPr>
          <p:txBody>
            <a:bodyPr wrap="square" lIns="0" tIns="0" rIns="0" bIns="0" rtlCol="0">
              <a:spAutoFit/>
            </a:bodyPr>
            <a:lstStyle/>
            <a:p>
              <a:pPr>
                <a:lnSpc>
                  <a:spcPct val="90000"/>
                </a:lnSpc>
              </a:pPr>
              <a:r>
                <a:rPr lang="en-US" sz="900">
                  <a:solidFill>
                    <a:srgbClr val="222B36"/>
                  </a:solidFill>
                </a:rPr>
                <a:t>Primary colors </a:t>
              </a:r>
            </a:p>
          </p:txBody>
        </p:sp>
      </p:grpSp>
    </p:spTree>
    <p:extLst>
      <p:ext uri="{BB962C8B-B14F-4D97-AF65-F5344CB8AC3E}">
        <p14:creationId xmlns:p14="http://schemas.microsoft.com/office/powerpoint/2010/main" val="3439246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5 (callou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6833" y="1844675"/>
            <a:ext cx="2110389" cy="4254503"/>
          </a:xfrm>
          <a:solidFill>
            <a:schemeClr val="tx1"/>
          </a:solidFill>
        </p:spPr>
        <p:txBody>
          <a:bodyPr lIns="182880" tIns="118872" rIns="182880" bIns="11887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5 (callout)</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CDFAC2BD-205E-4A4E-8D7B-A3B7C445E6DE}"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2737584" y="1844675"/>
            <a:ext cx="2110389"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5038335" y="1844675"/>
            <a:ext cx="2110389"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26BE9F1C-A813-3A5A-6976-67352A31CBCF}"/>
              </a:ext>
            </a:extLst>
          </p:cNvPr>
          <p:cNvSpPr>
            <a:spLocks noGrp="1"/>
          </p:cNvSpPr>
          <p:nvPr>
            <p:ph sz="quarter" idx="22"/>
          </p:nvPr>
        </p:nvSpPr>
        <p:spPr>
          <a:xfrm>
            <a:off x="7339086" y="1844675"/>
            <a:ext cx="2112264"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9DEF2B70-D214-B3E9-1EBC-FB0FF0917D62}"/>
              </a:ext>
            </a:extLst>
          </p:cNvPr>
          <p:cNvSpPr>
            <a:spLocks noGrp="1"/>
          </p:cNvSpPr>
          <p:nvPr>
            <p:ph sz="quarter" idx="23"/>
          </p:nvPr>
        </p:nvSpPr>
        <p:spPr>
          <a:xfrm>
            <a:off x="9641711" y="1844675"/>
            <a:ext cx="2112264"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609600" y="5523076"/>
            <a:ext cx="1774677" cy="400050"/>
          </a:xfrm>
        </p:spPr>
        <p:txBody>
          <a:bodyPr anchor="b">
            <a:noAutofit/>
          </a:bodyPr>
          <a:lstStyle>
            <a:lvl1pPr marL="0" indent="0">
              <a:buNone/>
              <a:defRPr sz="800">
                <a:solidFill>
                  <a:schemeClr val="bg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Tree>
    <p:extLst>
      <p:ext uri="{BB962C8B-B14F-4D97-AF65-F5344CB8AC3E}">
        <p14:creationId xmlns:p14="http://schemas.microsoft.com/office/powerpoint/2010/main" val="2684714371"/>
      </p:ext>
    </p:extLst>
  </p:cSld>
  <p:clrMapOvr>
    <a:masterClrMapping/>
  </p:clrMapOvr>
  <p:extLst>
    <p:ext uri="{DCECCB84-F9BA-43D5-87BE-67443E8EF086}">
      <p15:sldGuideLst xmlns:p15="http://schemas.microsoft.com/office/powerpoint/2012/main">
        <p15:guide id="3" pos="1723">
          <p15:clr>
            <a:srgbClr val="A4A3A4"/>
          </p15:clr>
        </p15:guide>
        <p15:guide id="4" pos="1605">
          <p15:clr>
            <a:srgbClr val="A4A3A4"/>
          </p15:clr>
        </p15:guide>
        <p15:guide id="5" pos="3056">
          <p15:clr>
            <a:srgbClr val="A4A3A4"/>
          </p15:clr>
        </p15:guide>
        <p15:guide id="6" pos="4502">
          <p15:clr>
            <a:srgbClr val="A4A3A4"/>
          </p15:clr>
        </p15:guide>
        <p15:guide id="9" orient="horz" pos="2444">
          <p15:clr>
            <a:srgbClr val="A4A3A4"/>
          </p15:clr>
        </p15:guide>
        <p15:guide id="10" orient="horz" pos="2555">
          <p15:clr>
            <a:srgbClr val="A4A3A4"/>
          </p15:clr>
        </p15:guide>
        <p15:guide id="13" pos="3171">
          <p15:clr>
            <a:srgbClr val="A4A3A4"/>
          </p15:clr>
        </p15:guide>
        <p15:guide id="14" pos="4621">
          <p15:clr>
            <a:srgbClr val="A4A3A4"/>
          </p15:clr>
        </p15:guide>
        <p15:guide id="15" pos="5956">
          <p15:clr>
            <a:srgbClr val="A4A3A4"/>
          </p15:clr>
        </p15:guide>
        <p15:guide id="16" pos="6072">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6833" y="1844675"/>
            <a:ext cx="1728216" cy="4254503"/>
          </a:xfrm>
          <a:noFill/>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6</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F1D42824-EDA5-41E5-B8DF-99DCC194F2AC}"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2354442" y="1844675"/>
            <a:ext cx="1728216"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4272554" y="1844675"/>
            <a:ext cx="1728216"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11311128" cy="400050"/>
          </a:xfrm>
        </p:spPr>
        <p:txBody>
          <a:bodyPr anchor="b">
            <a:noAutofit/>
          </a:bodyPr>
          <a:lstStyle>
            <a:lvl1pPr marL="0" indent="0">
              <a:buNone/>
              <a:defRPr sz="800">
                <a:solidFill>
                  <a:schemeClr val="tx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12" name="Content Placeholder 11">
            <a:extLst>
              <a:ext uri="{FF2B5EF4-FFF2-40B4-BE49-F238E27FC236}">
                <a16:creationId xmlns:a16="http://schemas.microsoft.com/office/drawing/2014/main" id="{26BE9F1C-A813-3A5A-6976-67352A31CBCF}"/>
              </a:ext>
            </a:extLst>
          </p:cNvPr>
          <p:cNvSpPr>
            <a:spLocks noGrp="1"/>
          </p:cNvSpPr>
          <p:nvPr>
            <p:ph sz="quarter" idx="22"/>
          </p:nvPr>
        </p:nvSpPr>
        <p:spPr>
          <a:xfrm>
            <a:off x="6189657" y="1844675"/>
            <a:ext cx="1728216"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9DEF2B70-D214-B3E9-1EBC-FB0FF0917D62}"/>
              </a:ext>
            </a:extLst>
          </p:cNvPr>
          <p:cNvSpPr>
            <a:spLocks noGrp="1"/>
          </p:cNvSpPr>
          <p:nvPr>
            <p:ph sz="quarter" idx="23"/>
          </p:nvPr>
        </p:nvSpPr>
        <p:spPr>
          <a:xfrm>
            <a:off x="8107265" y="1844675"/>
            <a:ext cx="1728216"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221E657-4FEC-52D4-13EC-C2DA74F234FE}"/>
              </a:ext>
            </a:extLst>
          </p:cNvPr>
          <p:cNvSpPr>
            <a:spLocks noGrp="1"/>
          </p:cNvSpPr>
          <p:nvPr>
            <p:ph sz="quarter" idx="24"/>
          </p:nvPr>
        </p:nvSpPr>
        <p:spPr>
          <a:xfrm>
            <a:off x="10024875" y="1844675"/>
            <a:ext cx="1728216" cy="4251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977570"/>
      </p:ext>
    </p:extLst>
  </p:cSld>
  <p:clrMapOvr>
    <a:masterClrMapping/>
  </p:clrMapOvr>
  <p:extLst>
    <p:ext uri="{DCECCB84-F9BA-43D5-87BE-67443E8EF086}">
      <p15:sldGuideLst xmlns:p15="http://schemas.microsoft.com/office/powerpoint/2012/main">
        <p15:guide id="3" pos="1482">
          <p15:clr>
            <a:srgbClr val="A4A3A4"/>
          </p15:clr>
        </p15:guide>
        <p15:guide id="4" pos="1365">
          <p15:clr>
            <a:srgbClr val="A4A3A4"/>
          </p15:clr>
        </p15:guide>
        <p15:guide id="5" pos="3782">
          <p15:clr>
            <a:srgbClr val="A4A3A4"/>
          </p15:clr>
        </p15:guide>
        <p15:guide id="6" pos="4988">
          <p15:clr>
            <a:srgbClr val="A4A3A4"/>
          </p15:clr>
        </p15:guide>
        <p15:guide id="9" orient="horz" pos="2444">
          <p15:clr>
            <a:srgbClr val="A4A3A4"/>
          </p15:clr>
        </p15:guide>
        <p15:guide id="10" orient="horz" pos="2555">
          <p15:clr>
            <a:srgbClr val="A4A3A4"/>
          </p15:clr>
        </p15:guide>
        <p15:guide id="11" pos="6312">
          <p15:clr>
            <a:srgbClr val="A4A3A4"/>
          </p15:clr>
        </p15:guide>
        <p15:guide id="12" pos="6199">
          <p15:clr>
            <a:srgbClr val="A4A3A4"/>
          </p15:clr>
        </p15:guide>
        <p15:guide id="13" pos="3901">
          <p15:clr>
            <a:srgbClr val="A4A3A4"/>
          </p15:clr>
        </p15:guide>
        <p15:guide id="14" pos="5102">
          <p15:clr>
            <a:srgbClr val="A4A3A4"/>
          </p15:clr>
        </p15:guide>
        <p15:guide id="17" pos="2572">
          <p15:clr>
            <a:srgbClr val="A4A3A4"/>
          </p15:clr>
        </p15:guide>
        <p15:guide id="18" pos="2690">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6 (2 rows)">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6833" y="1844675"/>
            <a:ext cx="1728216" cy="2033657"/>
          </a:xfrm>
          <a:noFill/>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6 (2 rows)</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9950F7AA-F4DF-4F5B-9FF2-D27864DD08EF}"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2354442" y="1844675"/>
            <a:ext cx="1728216" cy="2033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4272049" y="1844675"/>
            <a:ext cx="1728216"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11311128" cy="400050"/>
          </a:xfrm>
        </p:spPr>
        <p:txBody>
          <a:bodyPr anchor="b">
            <a:noAutofit/>
          </a:bodyPr>
          <a:lstStyle>
            <a:lvl1pPr marL="0" indent="0">
              <a:buNone/>
              <a:defRPr sz="800">
                <a:solidFill>
                  <a:schemeClr val="tx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12" name="Content Placeholder 11">
            <a:extLst>
              <a:ext uri="{FF2B5EF4-FFF2-40B4-BE49-F238E27FC236}">
                <a16:creationId xmlns:a16="http://schemas.microsoft.com/office/drawing/2014/main" id="{26BE9F1C-A813-3A5A-6976-67352A31CBCF}"/>
              </a:ext>
            </a:extLst>
          </p:cNvPr>
          <p:cNvSpPr>
            <a:spLocks noGrp="1"/>
          </p:cNvSpPr>
          <p:nvPr>
            <p:ph sz="quarter" idx="22"/>
          </p:nvPr>
        </p:nvSpPr>
        <p:spPr>
          <a:xfrm>
            <a:off x="6189657" y="1844675"/>
            <a:ext cx="1728216"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9DEF2B70-D214-B3E9-1EBC-FB0FF0917D62}"/>
              </a:ext>
            </a:extLst>
          </p:cNvPr>
          <p:cNvSpPr>
            <a:spLocks noGrp="1"/>
          </p:cNvSpPr>
          <p:nvPr>
            <p:ph sz="quarter" idx="23"/>
          </p:nvPr>
        </p:nvSpPr>
        <p:spPr>
          <a:xfrm>
            <a:off x="8107265" y="1844675"/>
            <a:ext cx="1728216"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221E657-4FEC-52D4-13EC-C2DA74F234FE}"/>
              </a:ext>
            </a:extLst>
          </p:cNvPr>
          <p:cNvSpPr>
            <a:spLocks noGrp="1"/>
          </p:cNvSpPr>
          <p:nvPr>
            <p:ph sz="quarter" idx="24"/>
          </p:nvPr>
        </p:nvSpPr>
        <p:spPr>
          <a:xfrm>
            <a:off x="10024875" y="1844675"/>
            <a:ext cx="1728216"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8091D36D-31E4-1761-D08E-8B86DA62A4EC}"/>
              </a:ext>
            </a:extLst>
          </p:cNvPr>
          <p:cNvSpPr>
            <a:spLocks noGrp="1"/>
          </p:cNvSpPr>
          <p:nvPr>
            <p:ph sz="quarter" idx="25"/>
          </p:nvPr>
        </p:nvSpPr>
        <p:spPr>
          <a:xfrm>
            <a:off x="436833" y="4056063"/>
            <a:ext cx="1728216"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03BA4E21-EE85-3D0A-B246-56B8B6291E18}"/>
              </a:ext>
            </a:extLst>
          </p:cNvPr>
          <p:cNvSpPr>
            <a:spLocks noGrp="1"/>
          </p:cNvSpPr>
          <p:nvPr>
            <p:ph sz="quarter" idx="26"/>
          </p:nvPr>
        </p:nvSpPr>
        <p:spPr>
          <a:xfrm>
            <a:off x="2354442" y="4056062"/>
            <a:ext cx="1728216"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3C3E193D-615A-6167-11D8-E8DEDD685D81}"/>
              </a:ext>
            </a:extLst>
          </p:cNvPr>
          <p:cNvSpPr>
            <a:spLocks noGrp="1"/>
          </p:cNvSpPr>
          <p:nvPr>
            <p:ph sz="quarter" idx="27"/>
          </p:nvPr>
        </p:nvSpPr>
        <p:spPr>
          <a:xfrm>
            <a:off x="4272049" y="4056063"/>
            <a:ext cx="1728216"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A406B6FC-8EFF-1A68-5829-0AA51F24F2A4}"/>
              </a:ext>
            </a:extLst>
          </p:cNvPr>
          <p:cNvSpPr>
            <a:spLocks noGrp="1"/>
          </p:cNvSpPr>
          <p:nvPr>
            <p:ph sz="quarter" idx="28"/>
          </p:nvPr>
        </p:nvSpPr>
        <p:spPr>
          <a:xfrm>
            <a:off x="6189657" y="4056062"/>
            <a:ext cx="1728216"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9A95B9C7-9D65-C66C-4D7B-97B5536D3E16}"/>
              </a:ext>
            </a:extLst>
          </p:cNvPr>
          <p:cNvSpPr>
            <a:spLocks noGrp="1"/>
          </p:cNvSpPr>
          <p:nvPr>
            <p:ph sz="quarter" idx="29"/>
          </p:nvPr>
        </p:nvSpPr>
        <p:spPr>
          <a:xfrm>
            <a:off x="8107265" y="4056063"/>
            <a:ext cx="1728216"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364B8AFF-5FD9-FA19-E367-16E9B1B9D6F4}"/>
              </a:ext>
            </a:extLst>
          </p:cNvPr>
          <p:cNvSpPr>
            <a:spLocks noGrp="1"/>
          </p:cNvSpPr>
          <p:nvPr>
            <p:ph sz="quarter" idx="30"/>
          </p:nvPr>
        </p:nvSpPr>
        <p:spPr>
          <a:xfrm>
            <a:off x="10024875" y="4056062"/>
            <a:ext cx="1728216" cy="203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9965665"/>
      </p:ext>
    </p:extLst>
  </p:cSld>
  <p:clrMapOvr>
    <a:masterClrMapping/>
  </p:clrMapOvr>
  <p:extLst>
    <p:ext uri="{DCECCB84-F9BA-43D5-87BE-67443E8EF086}">
      <p15:sldGuideLst xmlns:p15="http://schemas.microsoft.com/office/powerpoint/2012/main">
        <p15:guide id="3" pos="1482">
          <p15:clr>
            <a:srgbClr val="A4A3A4"/>
          </p15:clr>
        </p15:guide>
        <p15:guide id="4" pos="1365">
          <p15:clr>
            <a:srgbClr val="A4A3A4"/>
          </p15:clr>
        </p15:guide>
        <p15:guide id="5" pos="3782">
          <p15:clr>
            <a:srgbClr val="A4A3A4"/>
          </p15:clr>
        </p15:guide>
        <p15:guide id="6" pos="4988">
          <p15:clr>
            <a:srgbClr val="A4A3A4"/>
          </p15:clr>
        </p15:guide>
        <p15:guide id="9" orient="horz" pos="2444">
          <p15:clr>
            <a:srgbClr val="A4A3A4"/>
          </p15:clr>
        </p15:guide>
        <p15:guide id="10" orient="horz" pos="2555">
          <p15:clr>
            <a:srgbClr val="A4A3A4"/>
          </p15:clr>
        </p15:guide>
        <p15:guide id="11" pos="6312">
          <p15:clr>
            <a:srgbClr val="A4A3A4"/>
          </p15:clr>
        </p15:guide>
        <p15:guide id="12" pos="6199">
          <p15:clr>
            <a:srgbClr val="A4A3A4"/>
          </p15:clr>
        </p15:guide>
        <p15:guide id="13" pos="3901">
          <p15:clr>
            <a:srgbClr val="A4A3A4"/>
          </p15:clr>
        </p15:guide>
        <p15:guide id="14" pos="5102">
          <p15:clr>
            <a:srgbClr val="A4A3A4"/>
          </p15:clr>
        </p15:guide>
        <p15:guide id="17" pos="2572">
          <p15:clr>
            <a:srgbClr val="A4A3A4"/>
          </p15:clr>
        </p15:guide>
        <p15:guide id="18" pos="269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6 (callout 1)">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6833" y="1844675"/>
            <a:ext cx="1728216" cy="4254503"/>
          </a:xfrm>
          <a:solidFill>
            <a:schemeClr val="tx1"/>
          </a:solidFill>
        </p:spPr>
        <p:txBody>
          <a:bodyPr lIns="182880" tIns="118872" rIns="182880" bIns="11887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6 (callout)</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180AF999-EA91-405B-87ED-33B5D4843A34}"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2354442" y="1844675"/>
            <a:ext cx="1728216"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4272049" y="1844675"/>
            <a:ext cx="1728216"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26BE9F1C-A813-3A5A-6976-67352A31CBCF}"/>
              </a:ext>
            </a:extLst>
          </p:cNvPr>
          <p:cNvSpPr>
            <a:spLocks noGrp="1"/>
          </p:cNvSpPr>
          <p:nvPr>
            <p:ph sz="quarter" idx="22"/>
          </p:nvPr>
        </p:nvSpPr>
        <p:spPr>
          <a:xfrm>
            <a:off x="6189657" y="1844675"/>
            <a:ext cx="1728216"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9DEF2B70-D214-B3E9-1EBC-FB0FF0917D62}"/>
              </a:ext>
            </a:extLst>
          </p:cNvPr>
          <p:cNvSpPr>
            <a:spLocks noGrp="1"/>
          </p:cNvSpPr>
          <p:nvPr>
            <p:ph sz="quarter" idx="23"/>
          </p:nvPr>
        </p:nvSpPr>
        <p:spPr>
          <a:xfrm>
            <a:off x="8107265" y="1844675"/>
            <a:ext cx="1728216"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221E657-4FEC-52D4-13EC-C2DA74F234FE}"/>
              </a:ext>
            </a:extLst>
          </p:cNvPr>
          <p:cNvSpPr>
            <a:spLocks noGrp="1"/>
          </p:cNvSpPr>
          <p:nvPr>
            <p:ph sz="quarter" idx="24"/>
          </p:nvPr>
        </p:nvSpPr>
        <p:spPr>
          <a:xfrm>
            <a:off x="10024875" y="1844675"/>
            <a:ext cx="1728216" cy="4251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609600" y="5521325"/>
            <a:ext cx="1385843" cy="400050"/>
          </a:xfrm>
        </p:spPr>
        <p:txBody>
          <a:bodyPr anchor="b">
            <a:noAutofit/>
          </a:bodyPr>
          <a:lstStyle>
            <a:lvl1pPr marL="0" indent="0">
              <a:buNone/>
              <a:defRPr sz="800">
                <a:solidFill>
                  <a:schemeClr val="bg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Tree>
    <p:extLst>
      <p:ext uri="{BB962C8B-B14F-4D97-AF65-F5344CB8AC3E}">
        <p14:creationId xmlns:p14="http://schemas.microsoft.com/office/powerpoint/2010/main" val="2056811167"/>
      </p:ext>
    </p:extLst>
  </p:cSld>
  <p:clrMapOvr>
    <a:masterClrMapping/>
  </p:clrMapOvr>
  <p:extLst>
    <p:ext uri="{DCECCB84-F9BA-43D5-87BE-67443E8EF086}">
      <p15:sldGuideLst xmlns:p15="http://schemas.microsoft.com/office/powerpoint/2012/main">
        <p15:guide id="3" pos="1482" userDrawn="1">
          <p15:clr>
            <a:srgbClr val="A4A3A4"/>
          </p15:clr>
        </p15:guide>
        <p15:guide id="4" pos="1365" userDrawn="1">
          <p15:clr>
            <a:srgbClr val="A4A3A4"/>
          </p15:clr>
        </p15:guide>
        <p15:guide id="5" pos="3782" userDrawn="1">
          <p15:clr>
            <a:srgbClr val="A4A3A4"/>
          </p15:clr>
        </p15:guide>
        <p15:guide id="6" pos="4988" userDrawn="1">
          <p15:clr>
            <a:srgbClr val="A4A3A4"/>
          </p15:clr>
        </p15:guide>
        <p15:guide id="9" orient="horz" pos="2444" userDrawn="1">
          <p15:clr>
            <a:srgbClr val="A4A3A4"/>
          </p15:clr>
        </p15:guide>
        <p15:guide id="10" orient="horz" pos="2555" userDrawn="1">
          <p15:clr>
            <a:srgbClr val="A4A3A4"/>
          </p15:clr>
        </p15:guide>
        <p15:guide id="11" pos="6312" userDrawn="1">
          <p15:clr>
            <a:srgbClr val="A4A3A4"/>
          </p15:clr>
        </p15:guide>
        <p15:guide id="12" pos="6199" userDrawn="1">
          <p15:clr>
            <a:srgbClr val="A4A3A4"/>
          </p15:clr>
        </p15:guide>
        <p15:guide id="13" pos="3901" userDrawn="1">
          <p15:clr>
            <a:srgbClr val="A4A3A4"/>
          </p15:clr>
        </p15:guide>
        <p15:guide id="14" pos="5101" userDrawn="1">
          <p15:clr>
            <a:srgbClr val="A4A3A4"/>
          </p15:clr>
        </p15:guide>
        <p15:guide id="17" pos="2572" userDrawn="1">
          <p15:clr>
            <a:srgbClr val="A4A3A4"/>
          </p15:clr>
        </p15:guide>
        <p15:guide id="18" pos="2691"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44A66D-F1B2-7C70-2EC9-EA7B5DE5FC9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600" b="1">
                <a:solidFill>
                  <a:schemeClr val="bg1"/>
                </a:solidFill>
              </a:rPr>
              <a:t>Content Photo</a:t>
            </a:r>
          </a:p>
        </p:txBody>
      </p:sp>
    </p:spTree>
    <p:extLst>
      <p:ext uri="{BB962C8B-B14F-4D97-AF65-F5344CB8AC3E}">
        <p14:creationId xmlns:p14="http://schemas.microsoft.com/office/powerpoint/2010/main" val="2582608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1B17997-A9A6-FFFE-2797-D99AE1E580A9}"/>
              </a:ext>
            </a:extLst>
          </p:cNvPr>
          <p:cNvSpPr>
            <a:spLocks noGrp="1"/>
          </p:cNvSpPr>
          <p:nvPr>
            <p:ph type="pic" sz="quarter" idx="17"/>
          </p:nvPr>
        </p:nvSpPr>
        <p:spPr>
          <a:xfrm>
            <a:off x="438912" y="1844676"/>
            <a:ext cx="11328400" cy="4254500"/>
          </a:xfrm>
          <a:solidFill>
            <a:srgbClr val="CCCDCE"/>
          </a:solidFill>
        </p:spPr>
        <p:txBody>
          <a:bodyPr/>
          <a:lstStyle/>
          <a:p>
            <a:r>
              <a:rPr lang="en-US"/>
              <a:t>Click icon to add picture</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Photo 1</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2745E27F-B980-4982-9E37-4E02C41B14ED}"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11311128" cy="400050"/>
          </a:xfrm>
        </p:spPr>
        <p:txBody>
          <a:bodyPr anchor="b">
            <a:noAutofit/>
          </a:bodyPr>
          <a:lstStyle>
            <a:lvl1pPr marL="0" indent="0">
              <a:buNone/>
              <a:defRPr sz="800"/>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Tree>
    <p:extLst>
      <p:ext uri="{BB962C8B-B14F-4D97-AF65-F5344CB8AC3E}">
        <p14:creationId xmlns:p14="http://schemas.microsoft.com/office/powerpoint/2010/main" val="3360584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hoto 2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Photo 1 (Right)</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78593984-F8C6-442E-B252-589160D7C548}"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40723" y="1844675"/>
            <a:ext cx="5559552"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5565013" cy="400050"/>
          </a:xfrm>
        </p:spPr>
        <p:txBody>
          <a:bodyPr anchor="b">
            <a:noAutofit/>
          </a:bodyPr>
          <a:lstStyle>
            <a:lvl1pPr marL="0" indent="0">
              <a:buNone/>
              <a:defRPr sz="800"/>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10" name="Picture Placeholder 9">
            <a:extLst>
              <a:ext uri="{FF2B5EF4-FFF2-40B4-BE49-F238E27FC236}">
                <a16:creationId xmlns:a16="http://schemas.microsoft.com/office/drawing/2014/main" id="{40C3D984-DE98-83DD-85E1-44F2184DB35C}"/>
              </a:ext>
            </a:extLst>
          </p:cNvPr>
          <p:cNvSpPr>
            <a:spLocks noGrp="1"/>
          </p:cNvSpPr>
          <p:nvPr>
            <p:ph type="pic" sz="quarter" idx="17"/>
          </p:nvPr>
        </p:nvSpPr>
        <p:spPr>
          <a:xfrm>
            <a:off x="6199060" y="1844675"/>
            <a:ext cx="5559552" cy="4251960"/>
          </a:xfrm>
          <a:solidFill>
            <a:srgbClr val="CCCDCE"/>
          </a:solidFill>
        </p:spPr>
        <p:txBody>
          <a:bodyPr/>
          <a:lstStyle/>
          <a:p>
            <a:r>
              <a:rPr lang="en-US"/>
              <a:t>Click icon to add picture</a:t>
            </a:r>
          </a:p>
        </p:txBody>
      </p:sp>
    </p:spTree>
    <p:extLst>
      <p:ext uri="{BB962C8B-B14F-4D97-AF65-F5344CB8AC3E}">
        <p14:creationId xmlns:p14="http://schemas.microsoft.com/office/powerpoint/2010/main" val="172370067"/>
      </p:ext>
    </p:extLst>
  </p:cSld>
  <p:clrMapOvr>
    <a:masterClrMapping/>
  </p:clrMapOvr>
  <p:extLst>
    <p:ext uri="{DCECCB84-F9BA-43D5-87BE-67443E8EF086}">
      <p15:sldGuideLst xmlns:p15="http://schemas.microsoft.com/office/powerpoint/2012/main">
        <p15:guide id="1" pos="3782">
          <p15:clr>
            <a:srgbClr val="A4A3A4"/>
          </p15:clr>
        </p15:guide>
        <p15:guide id="2" pos="390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hoto 2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Photo 2 (Left)</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5316F24D-359A-447A-9952-2EDF9C61A057}"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8" name="Content Placeholder 7">
            <a:extLst>
              <a:ext uri="{FF2B5EF4-FFF2-40B4-BE49-F238E27FC236}">
                <a16:creationId xmlns:a16="http://schemas.microsoft.com/office/drawing/2014/main" id="{A9092161-EBF8-FDB6-E5E6-1A57842BA1B3}"/>
              </a:ext>
            </a:extLst>
          </p:cNvPr>
          <p:cNvSpPr>
            <a:spLocks noGrp="1"/>
          </p:cNvSpPr>
          <p:nvPr>
            <p:ph sz="quarter" idx="17"/>
          </p:nvPr>
        </p:nvSpPr>
        <p:spPr>
          <a:xfrm>
            <a:off x="6199060" y="1848852"/>
            <a:ext cx="5559552" cy="424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9B8B6CF2-C31C-4C76-4F73-41D54912F83B}"/>
              </a:ext>
            </a:extLst>
          </p:cNvPr>
          <p:cNvSpPr>
            <a:spLocks noGrp="1"/>
          </p:cNvSpPr>
          <p:nvPr>
            <p:ph type="pic" sz="quarter" idx="18"/>
          </p:nvPr>
        </p:nvSpPr>
        <p:spPr>
          <a:xfrm>
            <a:off x="440723" y="1844675"/>
            <a:ext cx="5559552" cy="4254500"/>
          </a:xfrm>
          <a:solidFill>
            <a:srgbClr val="CCCDCE"/>
          </a:solidFill>
        </p:spPr>
        <p:txBody>
          <a:bodyPr/>
          <a:lstStyle/>
          <a:p>
            <a:r>
              <a:rPr lang="en-US"/>
              <a:t>Click icon to add picture</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6199060" y="5695950"/>
            <a:ext cx="5559552" cy="400050"/>
          </a:xfrm>
        </p:spPr>
        <p:txBody>
          <a:bodyPr anchor="b">
            <a:noAutofit/>
          </a:bodyPr>
          <a:lstStyle>
            <a:lvl1pPr marL="0" indent="0">
              <a:buNone/>
              <a:defRPr sz="800"/>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Tree>
    <p:extLst>
      <p:ext uri="{BB962C8B-B14F-4D97-AF65-F5344CB8AC3E}">
        <p14:creationId xmlns:p14="http://schemas.microsoft.com/office/powerpoint/2010/main" val="1455409668"/>
      </p:ext>
    </p:extLst>
  </p:cSld>
  <p:clrMapOvr>
    <a:masterClrMapping/>
  </p:clrMapOvr>
  <p:extLst>
    <p:ext uri="{DCECCB84-F9BA-43D5-87BE-67443E8EF086}">
      <p15:sldGuideLst xmlns:p15="http://schemas.microsoft.com/office/powerpoint/2012/main">
        <p15:guide id="1" pos="3782">
          <p15:clr>
            <a:srgbClr val="A4A3A4"/>
          </p15:clr>
        </p15:guide>
        <p15:guide id="2" pos="390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hoto 3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Photo 3 (Left)</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906100EC-F3A6-4579-8D5E-7BA66D2FF168}"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8912" y="1844674"/>
            <a:ext cx="3648456" cy="4251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4268298" y="1844675"/>
            <a:ext cx="3648456" cy="4251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38912" y="5695950"/>
            <a:ext cx="7477951" cy="400050"/>
          </a:xfrm>
        </p:spPr>
        <p:txBody>
          <a:bodyPr anchor="b">
            <a:noAutofit/>
          </a:bodyPr>
          <a:lstStyle>
            <a:lvl1pPr marL="0" indent="0">
              <a:buNone/>
              <a:defRPr sz="800"/>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8" name="Picture Placeholder 7">
            <a:extLst>
              <a:ext uri="{FF2B5EF4-FFF2-40B4-BE49-F238E27FC236}">
                <a16:creationId xmlns:a16="http://schemas.microsoft.com/office/drawing/2014/main" id="{A4FD4873-DE25-D200-CF58-177E1C876CFB}"/>
              </a:ext>
            </a:extLst>
          </p:cNvPr>
          <p:cNvSpPr>
            <a:spLocks noGrp="1"/>
          </p:cNvSpPr>
          <p:nvPr>
            <p:ph type="pic" sz="quarter" idx="18"/>
          </p:nvPr>
        </p:nvSpPr>
        <p:spPr>
          <a:xfrm>
            <a:off x="8106974" y="1844675"/>
            <a:ext cx="3648456" cy="4251324"/>
          </a:xfrm>
          <a:solidFill>
            <a:srgbClr val="CCCDCE"/>
          </a:solidFill>
        </p:spPr>
        <p:txBody>
          <a:bodyPr/>
          <a:lstStyle/>
          <a:p>
            <a:r>
              <a:rPr lang="en-US"/>
              <a:t>Click icon to add picture</a:t>
            </a:r>
          </a:p>
        </p:txBody>
      </p:sp>
    </p:spTree>
    <p:extLst>
      <p:ext uri="{BB962C8B-B14F-4D97-AF65-F5344CB8AC3E}">
        <p14:creationId xmlns:p14="http://schemas.microsoft.com/office/powerpoint/2010/main" val="578746855"/>
      </p:ext>
    </p:extLst>
  </p:cSld>
  <p:clrMapOvr>
    <a:masterClrMapping/>
  </p:clrMapOvr>
  <p:extLst>
    <p:ext uri="{DCECCB84-F9BA-43D5-87BE-67443E8EF086}">
      <p15:sldGuideLst xmlns:p15="http://schemas.microsoft.com/office/powerpoint/2012/main">
        <p15:guide id="3" pos="2691">
          <p15:clr>
            <a:srgbClr val="A4A3A4"/>
          </p15:clr>
        </p15:guide>
        <p15:guide id="4" pos="2573">
          <p15:clr>
            <a:srgbClr val="A4A3A4"/>
          </p15:clr>
        </p15:guide>
        <p15:guide id="5" pos="4987">
          <p15:clr>
            <a:srgbClr val="A4A3A4"/>
          </p15:clr>
        </p15:guide>
        <p15:guide id="6" pos="5102">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Photo 3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Photo 3 (left)</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800B4F66-8975-492A-9798-ED525FA3C5D0}"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4268298" y="1844675"/>
            <a:ext cx="3648456" cy="4251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8106973" y="1844675"/>
            <a:ext cx="3648456" cy="4251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4268299" y="5695950"/>
            <a:ext cx="7481742" cy="400050"/>
          </a:xfrm>
        </p:spPr>
        <p:txBody>
          <a:bodyPr anchor="b">
            <a:noAutofit/>
          </a:bodyPr>
          <a:lstStyle>
            <a:lvl1pPr marL="0" indent="0">
              <a:buNone/>
              <a:defRPr sz="800"/>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8" name="Picture Placeholder 7">
            <a:extLst>
              <a:ext uri="{FF2B5EF4-FFF2-40B4-BE49-F238E27FC236}">
                <a16:creationId xmlns:a16="http://schemas.microsoft.com/office/drawing/2014/main" id="{34D0B75D-F28F-C4F0-9B45-D3D3F820456F}"/>
              </a:ext>
            </a:extLst>
          </p:cNvPr>
          <p:cNvSpPr>
            <a:spLocks noGrp="1"/>
          </p:cNvSpPr>
          <p:nvPr>
            <p:ph type="pic" sz="quarter" idx="19"/>
          </p:nvPr>
        </p:nvSpPr>
        <p:spPr>
          <a:xfrm>
            <a:off x="438912" y="1844674"/>
            <a:ext cx="3648456" cy="4251325"/>
          </a:xfrm>
          <a:solidFill>
            <a:srgbClr val="CCCDCE"/>
          </a:solidFill>
        </p:spPr>
        <p:txBody>
          <a:bodyPr/>
          <a:lstStyle/>
          <a:p>
            <a:r>
              <a:rPr lang="en-US"/>
              <a:t>Click icon to add picture</a:t>
            </a:r>
          </a:p>
        </p:txBody>
      </p:sp>
    </p:spTree>
    <p:extLst>
      <p:ext uri="{BB962C8B-B14F-4D97-AF65-F5344CB8AC3E}">
        <p14:creationId xmlns:p14="http://schemas.microsoft.com/office/powerpoint/2010/main" val="2465764335"/>
      </p:ext>
    </p:extLst>
  </p:cSld>
  <p:clrMapOvr>
    <a:masterClrMapping/>
  </p:clrMapOvr>
  <p:extLst>
    <p:ext uri="{DCECCB84-F9BA-43D5-87BE-67443E8EF086}">
      <p15:sldGuideLst xmlns:p15="http://schemas.microsoft.com/office/powerpoint/2012/main">
        <p15:guide id="3" pos="2691">
          <p15:clr>
            <a:srgbClr val="A4A3A4"/>
          </p15:clr>
        </p15:guide>
        <p15:guide id="4" pos="2573">
          <p15:clr>
            <a:srgbClr val="A4A3A4"/>
          </p15:clr>
        </p15:guide>
        <p15:guide id="5" pos="4987">
          <p15:clr>
            <a:srgbClr val="A4A3A4"/>
          </p15:clr>
        </p15:guide>
        <p15:guide id="6" pos="5102">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8BFD-F669-979A-0616-72DC8F4BFDAA}"/>
              </a:ext>
            </a:extLst>
          </p:cNvPr>
          <p:cNvSpPr>
            <a:spLocks noGrp="1"/>
          </p:cNvSpPr>
          <p:nvPr>
            <p:ph type="ctrTitle" hasCustomPrompt="1"/>
          </p:nvPr>
        </p:nvSpPr>
        <p:spPr>
          <a:xfrm>
            <a:off x="434147" y="511175"/>
            <a:ext cx="5569777" cy="1333500"/>
          </a:xfrm>
        </p:spPr>
        <p:txBody>
          <a:bodyPr anchor="t"/>
          <a:lstStyle>
            <a:lvl1pPr algn="l">
              <a:defRPr sz="4800"/>
            </a:lvl1pPr>
          </a:lstStyle>
          <a:p>
            <a:r>
              <a:rPr lang="en-US"/>
              <a:t>Title 3: Photo </a:t>
            </a:r>
            <a:br>
              <a:rPr lang="en-US"/>
            </a:br>
            <a:r>
              <a:rPr lang="en-US"/>
              <a:t>Cover image right</a:t>
            </a:r>
          </a:p>
        </p:txBody>
      </p:sp>
      <p:sp>
        <p:nvSpPr>
          <p:cNvPr id="3" name="Subtitle 2">
            <a:extLst>
              <a:ext uri="{FF2B5EF4-FFF2-40B4-BE49-F238E27FC236}">
                <a16:creationId xmlns:a16="http://schemas.microsoft.com/office/drawing/2014/main" id="{BB31F2FF-0C75-BF44-86C2-C46CB6811B93}"/>
              </a:ext>
            </a:extLst>
          </p:cNvPr>
          <p:cNvSpPr>
            <a:spLocks noGrp="1"/>
          </p:cNvSpPr>
          <p:nvPr>
            <p:ph type="subTitle" idx="1" hasCustomPrompt="1"/>
          </p:nvPr>
        </p:nvSpPr>
        <p:spPr>
          <a:xfrm>
            <a:off x="434148" y="2505459"/>
            <a:ext cx="5571301" cy="923541"/>
          </a:xfrm>
        </p:spPr>
        <p:txBody>
          <a:bodyPr>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(delete this box if not using)</a:t>
            </a:r>
          </a:p>
        </p:txBody>
      </p:sp>
      <p:sp>
        <p:nvSpPr>
          <p:cNvPr id="4" name="Date Placeholder 3">
            <a:extLst>
              <a:ext uri="{FF2B5EF4-FFF2-40B4-BE49-F238E27FC236}">
                <a16:creationId xmlns:a16="http://schemas.microsoft.com/office/drawing/2014/main" id="{7FE453A4-6BC9-5426-0B4B-22325AC1476B}"/>
              </a:ext>
            </a:extLst>
          </p:cNvPr>
          <p:cNvSpPr>
            <a:spLocks noGrp="1"/>
          </p:cNvSpPr>
          <p:nvPr>
            <p:ph type="dt" sz="half" idx="10"/>
          </p:nvPr>
        </p:nvSpPr>
        <p:spPr/>
        <p:txBody>
          <a:bodyPr/>
          <a:lstStyle/>
          <a:p>
            <a:fld id="{2D4BD4E3-4A62-46AB-9745-67459BA02860}" type="datetime1">
              <a:rPr lang="en-US" smtClean="0"/>
              <a:t>1/16/2026</a:t>
            </a:fld>
            <a:endParaRPr lang="en-US"/>
          </a:p>
        </p:txBody>
      </p:sp>
      <p:sp>
        <p:nvSpPr>
          <p:cNvPr id="5" name="Footer Placeholder 4">
            <a:extLst>
              <a:ext uri="{FF2B5EF4-FFF2-40B4-BE49-F238E27FC236}">
                <a16:creationId xmlns:a16="http://schemas.microsoft.com/office/drawing/2014/main" id="{1AD3FFD9-B15A-C50B-2FDD-BBEE7A7F81DD}"/>
              </a:ext>
            </a:extLst>
          </p:cNvPr>
          <p:cNvSpPr>
            <a:spLocks noGrp="1"/>
          </p:cNvSpPr>
          <p:nvPr>
            <p:ph type="ftr" sz="quarter" idx="11"/>
          </p:nvPr>
        </p:nvSpPr>
        <p:spPr>
          <a:xfrm>
            <a:off x="4120458" y="6908353"/>
            <a:ext cx="7023098" cy="173736"/>
          </a:xfrm>
        </p:spPr>
        <p:txBody>
          <a:bodyPr/>
          <a:lstStyle>
            <a:lvl1pPr>
              <a:defRPr>
                <a:noFill/>
              </a:defRPr>
            </a:lvl1pPr>
          </a:lstStyle>
          <a:p>
            <a:endParaRPr lang="en-US"/>
          </a:p>
        </p:txBody>
      </p:sp>
      <p:sp>
        <p:nvSpPr>
          <p:cNvPr id="6" name="Slide Number Placeholder 5">
            <a:extLst>
              <a:ext uri="{FF2B5EF4-FFF2-40B4-BE49-F238E27FC236}">
                <a16:creationId xmlns:a16="http://schemas.microsoft.com/office/drawing/2014/main" id="{47A3D77E-19E3-3E90-2BA0-FA1455DF8D8E}"/>
              </a:ext>
            </a:extLst>
          </p:cNvPr>
          <p:cNvSpPr>
            <a:spLocks noGrp="1"/>
          </p:cNvSpPr>
          <p:nvPr>
            <p:ph type="sldNum" sz="quarter" idx="12"/>
          </p:nvPr>
        </p:nvSpPr>
        <p:spPr>
          <a:xfrm>
            <a:off x="11171808" y="6908355"/>
            <a:ext cx="587376" cy="169277"/>
          </a:xfrm>
        </p:spPr>
        <p:txBody>
          <a:bodyPr/>
          <a:lstStyle>
            <a:lvl1pPr>
              <a:defRPr>
                <a:noFill/>
              </a:defRPr>
            </a:lvl1pPr>
          </a:lstStyle>
          <a:p>
            <a:fld id="{3612E008-61E4-4A99-8383-A3C8D6963C8E}" type="slidenum">
              <a:rPr lang="en-US" smtClean="0"/>
              <a:pPr/>
              <a:t>‹#›</a:t>
            </a:fld>
            <a:endParaRPr lang="en-US"/>
          </a:p>
        </p:txBody>
      </p:sp>
      <p:pic>
        <p:nvPicPr>
          <p:cNvPr id="7" name="Tagline logo">
            <a:extLst>
              <a:ext uri="{FF2B5EF4-FFF2-40B4-BE49-F238E27FC236}">
                <a16:creationId xmlns:a16="http://schemas.microsoft.com/office/drawing/2014/main" id="{FF8C193E-29C2-1E66-E9AE-72B277891F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5037" y="6260852"/>
            <a:ext cx="1492345" cy="393192"/>
          </a:xfrm>
          <a:prstGeom prst="rect">
            <a:avLst/>
          </a:prstGeom>
        </p:spPr>
      </p:pic>
      <p:sp>
        <p:nvSpPr>
          <p:cNvPr id="9" name="Text Placeholder 8">
            <a:extLst>
              <a:ext uri="{FF2B5EF4-FFF2-40B4-BE49-F238E27FC236}">
                <a16:creationId xmlns:a16="http://schemas.microsoft.com/office/drawing/2014/main" id="{B89A907C-2A7F-3E63-AB97-542B96D4682E}"/>
              </a:ext>
            </a:extLst>
          </p:cNvPr>
          <p:cNvSpPr>
            <a:spLocks noGrp="1"/>
          </p:cNvSpPr>
          <p:nvPr>
            <p:ph type="body" sz="quarter" idx="13" hasCustomPrompt="1"/>
          </p:nvPr>
        </p:nvSpPr>
        <p:spPr>
          <a:xfrm>
            <a:off x="434148" y="3903788"/>
            <a:ext cx="5486400" cy="528350"/>
          </a:xfrm>
        </p:spPr>
        <p:txBody>
          <a:bodyPr/>
          <a:lstStyle>
            <a:lvl1pPr>
              <a:defRPr sz="1600" b="1"/>
            </a:lvl1pPr>
            <a:lvl2pPr marL="0" indent="0">
              <a:buFont typeface="Calibri" panose="020F0502020204030204" pitchFamily="34" charset="0"/>
              <a:buChar char="​"/>
              <a:defRPr sz="1000" b="1" cap="all" baseline="0"/>
            </a:lvl2pPr>
          </a:lstStyle>
          <a:p>
            <a:pPr lvl="0"/>
            <a:r>
              <a:rPr lang="en-US"/>
              <a:t>[Add Presenter Name, use TAB to add date]</a:t>
            </a:r>
          </a:p>
          <a:p>
            <a:pPr lvl="1"/>
            <a:r>
              <a:rPr lang="en-US"/>
              <a:t>Second level</a:t>
            </a:r>
          </a:p>
        </p:txBody>
      </p:sp>
      <p:sp>
        <p:nvSpPr>
          <p:cNvPr id="10" name="Picture Placeholder 9">
            <a:extLst>
              <a:ext uri="{FF2B5EF4-FFF2-40B4-BE49-F238E27FC236}">
                <a16:creationId xmlns:a16="http://schemas.microsoft.com/office/drawing/2014/main" id="{BC37D63E-F11B-6E1F-DEDE-34363648F4F8}"/>
              </a:ext>
            </a:extLst>
          </p:cNvPr>
          <p:cNvSpPr>
            <a:spLocks noGrp="1"/>
          </p:cNvSpPr>
          <p:nvPr>
            <p:ph type="pic" sz="quarter" idx="14"/>
          </p:nvPr>
        </p:nvSpPr>
        <p:spPr>
          <a:xfrm>
            <a:off x="7023653" y="0"/>
            <a:ext cx="5168348" cy="6858000"/>
          </a:xfrm>
          <a:solidFill>
            <a:srgbClr val="CCCDCE"/>
          </a:solidFill>
        </p:spPr>
        <p:txBody>
          <a:bodyPr/>
          <a:lstStyle/>
          <a:p>
            <a:r>
              <a:rPr lang="en-US"/>
              <a:t>Click icon to add picture</a:t>
            </a:r>
          </a:p>
        </p:txBody>
      </p:sp>
      <p:grpSp>
        <p:nvGrpSpPr>
          <p:cNvPr id="11" name="Group 10">
            <a:extLst>
              <a:ext uri="{FF2B5EF4-FFF2-40B4-BE49-F238E27FC236}">
                <a16:creationId xmlns:a16="http://schemas.microsoft.com/office/drawing/2014/main" id="{5402C9D6-C9DA-94ED-5CA9-91B08105F41D}"/>
              </a:ext>
            </a:extLst>
          </p:cNvPr>
          <p:cNvGrpSpPr/>
          <p:nvPr userDrawn="1"/>
        </p:nvGrpSpPr>
        <p:grpSpPr>
          <a:xfrm>
            <a:off x="12389142" y="0"/>
            <a:ext cx="1525492" cy="6858000"/>
            <a:chOff x="12389142" y="0"/>
            <a:chExt cx="1525492" cy="6858000"/>
          </a:xfrm>
        </p:grpSpPr>
        <p:sp>
          <p:nvSpPr>
            <p:cNvPr id="12" name="Rectangle 11">
              <a:extLst>
                <a:ext uri="{FF2B5EF4-FFF2-40B4-BE49-F238E27FC236}">
                  <a16:creationId xmlns:a16="http://schemas.microsoft.com/office/drawing/2014/main" id="{80D05EE0-113E-4EF0-2058-C4BBE5A0E284}"/>
                </a:ext>
              </a:extLst>
            </p:cNvPr>
            <p:cNvSpPr/>
            <p:nvPr userDrawn="1"/>
          </p:nvSpPr>
          <p:spPr>
            <a:xfrm>
              <a:off x="12389142" y="0"/>
              <a:ext cx="1525492" cy="6858000"/>
            </a:xfrm>
            <a:prstGeom prst="rect">
              <a:avLst/>
            </a:prstGeom>
            <a:solidFill>
              <a:srgbClr val="DBDBDB"/>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rIns="64008" rtlCol="0" anchor="t"/>
            <a:lstStyle/>
            <a:p>
              <a:pPr algn="l">
                <a:spcBef>
                  <a:spcPts val="900"/>
                </a:spcBef>
              </a:pPr>
              <a:r>
                <a:rPr lang="en-US" sz="1050" b="1">
                  <a:solidFill>
                    <a:srgbClr val="222B36"/>
                  </a:solidFill>
                </a:rPr>
                <a:t>Tips Sidebar</a:t>
              </a:r>
              <a:br>
                <a:rPr lang="en-US" sz="1050" b="1">
                  <a:solidFill>
                    <a:srgbClr val="222B36"/>
                  </a:solidFill>
                </a:rPr>
              </a:br>
              <a:endParaRPr lang="en-US" sz="1050" b="1">
                <a:solidFill>
                  <a:srgbClr val="222B36"/>
                </a:solidFill>
              </a:endParaRPr>
            </a:p>
            <a:p>
              <a:pPr algn="l">
                <a:spcBef>
                  <a:spcPts val="600"/>
                </a:spcBef>
              </a:pPr>
              <a:r>
                <a:rPr lang="en-US" sz="900" b="1">
                  <a:solidFill>
                    <a:srgbClr val="222B36"/>
                  </a:solidFill>
                </a:rPr>
                <a:t>ADD TEXT</a:t>
              </a:r>
            </a:p>
            <a:p>
              <a:pPr algn="l">
                <a:spcBef>
                  <a:spcPts val="300"/>
                </a:spcBef>
              </a:pPr>
              <a:r>
                <a:rPr lang="en-US" sz="900">
                  <a:solidFill>
                    <a:srgbClr val="222B36"/>
                  </a:solidFill>
                </a:rPr>
                <a:t>Placeholders have defined text levels. </a:t>
              </a:r>
            </a:p>
            <a:p>
              <a:pPr algn="l">
                <a:spcBef>
                  <a:spcPts val="600"/>
                </a:spcBef>
              </a:pPr>
              <a:r>
                <a:rPr lang="en-US" sz="900">
                  <a:solidFill>
                    <a:srgbClr val="222B36"/>
                  </a:solidFill>
                </a:rPr>
                <a:t>Use </a:t>
              </a:r>
              <a:r>
                <a:rPr lang="en-US" sz="900" b="1">
                  <a:solidFill>
                    <a:srgbClr val="222B36"/>
                  </a:solidFill>
                </a:rPr>
                <a:t>TAB</a:t>
              </a:r>
              <a:r>
                <a:rPr lang="en-US" sz="900">
                  <a:solidFill>
                    <a:srgbClr val="222B36"/>
                  </a:solidFill>
                </a:rPr>
                <a:t> to insert </a:t>
              </a:r>
              <a:r>
                <a:rPr lang="en-US" sz="900" i="1">
                  <a:solidFill>
                    <a:srgbClr val="222B36"/>
                  </a:solidFill>
                </a:rPr>
                <a:t>next</a:t>
              </a:r>
              <a:r>
                <a:rPr lang="en-US" sz="900">
                  <a:solidFill>
                    <a:srgbClr val="222B36"/>
                  </a:solidFill>
                </a:rPr>
                <a:t> text level.</a:t>
              </a:r>
            </a:p>
            <a:p>
              <a:pPr algn="l">
                <a:spcBef>
                  <a:spcPts val="600"/>
                </a:spcBef>
              </a:pPr>
              <a:r>
                <a:rPr lang="en-US" sz="900">
                  <a:solidFill>
                    <a:srgbClr val="222B36"/>
                  </a:solidFill>
                </a:rPr>
                <a:t>Use </a:t>
              </a:r>
              <a:r>
                <a:rPr lang="en-US" sz="900" b="1">
                  <a:solidFill>
                    <a:srgbClr val="222B36"/>
                  </a:solidFill>
                </a:rPr>
                <a:t>TAB+SHIFT </a:t>
              </a:r>
              <a:r>
                <a:rPr lang="en-US" sz="900">
                  <a:solidFill>
                    <a:srgbClr val="222B36"/>
                  </a:solidFill>
                </a:rPr>
                <a:t>to insert </a:t>
              </a:r>
              <a:r>
                <a:rPr lang="en-US" sz="900" i="1">
                  <a:solidFill>
                    <a:srgbClr val="222B36"/>
                  </a:solidFill>
                </a:rPr>
                <a:t>previous</a:t>
              </a:r>
              <a:r>
                <a:rPr lang="en-US" sz="900">
                  <a:solidFill>
                    <a:srgbClr val="222B36"/>
                  </a:solidFill>
                </a:rPr>
                <a:t> text level. </a:t>
              </a:r>
            </a:p>
            <a:p>
              <a:pPr marL="0" indent="0" algn="l">
                <a:spcBef>
                  <a:spcPts val="300"/>
                </a:spcBef>
                <a:spcAft>
                  <a:spcPts val="0"/>
                </a:spcAft>
                <a:buFont typeface="Wingdings" panose="05000000000000000000" pitchFamily="2" charset="2"/>
                <a:buNone/>
              </a:pPr>
              <a:r>
                <a:rPr lang="en-US" sz="900">
                  <a:solidFill>
                    <a:srgbClr val="222B36"/>
                  </a:solidFill>
                </a:rPr>
                <a:t>Level 1: No Bullet</a:t>
              </a:r>
            </a:p>
            <a:p>
              <a:pPr marL="114297" indent="-114297" algn="l">
                <a:spcBef>
                  <a:spcPts val="300"/>
                </a:spcBef>
                <a:spcAft>
                  <a:spcPts val="0"/>
                </a:spcAft>
                <a:buFont typeface="Wingdings" panose="05000000000000000000" pitchFamily="2" charset="2"/>
                <a:buChar char="§"/>
              </a:pPr>
              <a:r>
                <a:rPr lang="en-US" sz="900">
                  <a:solidFill>
                    <a:srgbClr val="222B36"/>
                  </a:solidFill>
                </a:rPr>
                <a:t>Level 2: Bullet 1</a:t>
              </a:r>
            </a:p>
            <a:p>
              <a:pPr marL="231775" indent="-107950" algn="l">
                <a:spcBef>
                  <a:spcPts val="300"/>
                </a:spcBef>
                <a:spcAft>
                  <a:spcPts val="0"/>
                </a:spcAft>
                <a:buFont typeface="Arial" panose="020B0604020202020204" pitchFamily="34" charset="0"/>
                <a:buChar char="–"/>
                <a:tabLst/>
              </a:pPr>
              <a:r>
                <a:rPr lang="en-US" sz="900">
                  <a:solidFill>
                    <a:srgbClr val="222B36"/>
                  </a:solidFill>
                </a:rPr>
                <a:t>Level 3: Bullet 2</a:t>
              </a:r>
            </a:p>
            <a:p>
              <a:pPr marL="347663" indent="-107950" algn="l">
                <a:spcBef>
                  <a:spcPts val="300"/>
                </a:spcBef>
                <a:spcAft>
                  <a:spcPts val="0"/>
                </a:spcAft>
                <a:buFont typeface="Arial" panose="020B0604020202020204" pitchFamily="34" charset="0"/>
                <a:buChar char="–"/>
                <a:tabLst/>
              </a:pPr>
              <a:r>
                <a:rPr lang="en-US" sz="900">
                  <a:solidFill>
                    <a:srgbClr val="222B36"/>
                  </a:solidFill>
                </a:rPr>
                <a:t>Level 4: Bullet 3</a:t>
              </a:r>
            </a:p>
            <a:p>
              <a:pPr marL="512763" indent="-171450" algn="l">
                <a:spcBef>
                  <a:spcPts val="300"/>
                </a:spcBef>
                <a:spcAft>
                  <a:spcPts val="0"/>
                </a:spcAft>
                <a:buFont typeface="Arial" panose="020B0604020202020204" pitchFamily="34" charset="0"/>
                <a:buChar char="–"/>
                <a:tabLst/>
              </a:pPr>
              <a:r>
                <a:rPr lang="en-US" sz="900">
                  <a:solidFill>
                    <a:srgbClr val="222B36"/>
                  </a:solidFill>
                </a:rPr>
                <a:t>Level 5: Bullet 4</a:t>
              </a:r>
            </a:p>
            <a:p>
              <a:pPr marL="0" indent="0" algn="l">
                <a:spcBef>
                  <a:spcPts val="0"/>
                </a:spcBef>
                <a:spcAft>
                  <a:spcPts val="300"/>
                </a:spcAft>
                <a:buFont typeface="Arial" panose="020B0604020202020204" pitchFamily="34" charset="0"/>
                <a:buNone/>
              </a:pPr>
              <a:br>
                <a:rPr lang="en-US" sz="900">
                  <a:solidFill>
                    <a:srgbClr val="222B36"/>
                  </a:solidFill>
                </a:rPr>
              </a:br>
              <a:r>
                <a:rPr lang="en-US" sz="900">
                  <a:solidFill>
                    <a:srgbClr val="222B36"/>
                  </a:solidFill>
                </a:rPr>
                <a:t>____________________</a:t>
              </a:r>
              <a:endParaRPr lang="en-US" sz="900" b="1">
                <a:solidFill>
                  <a:srgbClr val="222B36"/>
                </a:solidFill>
              </a:endParaRPr>
            </a:p>
            <a:p>
              <a:pPr algn="l">
                <a:spcBef>
                  <a:spcPts val="300"/>
                </a:spcBef>
              </a:pPr>
              <a:r>
                <a:rPr lang="en-US" sz="900" b="1">
                  <a:solidFill>
                    <a:srgbClr val="222B36"/>
                  </a:solidFill>
                </a:rPr>
                <a:t>USE BRAND COLORS</a:t>
              </a:r>
            </a:p>
          </p:txBody>
        </p:sp>
        <p:grpSp>
          <p:nvGrpSpPr>
            <p:cNvPr id="13" name="Group 12">
              <a:extLst>
                <a:ext uri="{FF2B5EF4-FFF2-40B4-BE49-F238E27FC236}">
                  <a16:creationId xmlns:a16="http://schemas.microsoft.com/office/drawing/2014/main" id="{3FCC0AC0-554D-3EF0-5E75-710346785773}"/>
                </a:ext>
              </a:extLst>
            </p:cNvPr>
            <p:cNvGrpSpPr/>
            <p:nvPr userDrawn="1"/>
          </p:nvGrpSpPr>
          <p:grpSpPr>
            <a:xfrm>
              <a:off x="12574095" y="3506602"/>
              <a:ext cx="1083381" cy="1711820"/>
              <a:chOff x="12574095" y="3506602"/>
              <a:chExt cx="1083381" cy="1711820"/>
            </a:xfrm>
          </p:grpSpPr>
          <p:sp>
            <p:nvSpPr>
              <p:cNvPr id="34" name="Rectangle: Rounded Corners 33">
                <a:extLst>
                  <a:ext uri="{FF2B5EF4-FFF2-40B4-BE49-F238E27FC236}">
                    <a16:creationId xmlns:a16="http://schemas.microsoft.com/office/drawing/2014/main" id="{0DCE0FDD-77C6-B742-62DE-514A8289EAF1}"/>
                  </a:ext>
                </a:extLst>
              </p:cNvPr>
              <p:cNvSpPr/>
              <p:nvPr userDrawn="1"/>
            </p:nvSpPr>
            <p:spPr>
              <a:xfrm>
                <a:off x="12574095" y="3506602"/>
                <a:ext cx="1083381" cy="1711820"/>
              </a:xfrm>
              <a:prstGeom prst="roundRect">
                <a:avLst>
                  <a:gd name="adj" fmla="val 193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8AED1631-1923-451C-BD15-66F38467E01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593542" y="3551769"/>
                <a:ext cx="1044486" cy="1655340"/>
              </a:xfrm>
              <a:prstGeom prst="rect">
                <a:avLst/>
              </a:prstGeom>
            </p:spPr>
          </p:pic>
        </p:grpSp>
        <p:sp>
          <p:nvSpPr>
            <p:cNvPr id="14" name="Arrow: Use only for charts">
              <a:extLst>
                <a:ext uri="{FF2B5EF4-FFF2-40B4-BE49-F238E27FC236}">
                  <a16:creationId xmlns:a16="http://schemas.microsoft.com/office/drawing/2014/main" id="{5A8DF8A3-23E4-50D9-35A4-28FC1569DC9E}"/>
                </a:ext>
              </a:extLst>
            </p:cNvPr>
            <p:cNvSpPr/>
            <p:nvPr userDrawn="1"/>
          </p:nvSpPr>
          <p:spPr>
            <a:xfrm>
              <a:off x="12482801" y="4770358"/>
              <a:ext cx="169484" cy="583974"/>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77266 w 166007"/>
                <a:gd name="connsiteY0" fmla="*/ 2868 h 579664"/>
                <a:gd name="connsiteX1" fmla="*/ 0 w 166007"/>
                <a:gd name="connsiteY1" fmla="*/ 0 h 579664"/>
                <a:gd name="connsiteX2" fmla="*/ 0 w 166007"/>
                <a:gd name="connsiteY2" fmla="*/ 579664 h 579664"/>
                <a:gd name="connsiteX3" fmla="*/ 166007 w 166007"/>
                <a:gd name="connsiteY3" fmla="*/ 579664 h 579664"/>
                <a:gd name="connsiteX0" fmla="*/ 77266 w 166007"/>
                <a:gd name="connsiteY0" fmla="*/ 388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77266" y="388"/>
                  </a:moveTo>
                  <a:lnTo>
                    <a:pt x="0" y="0"/>
                  </a:lnTo>
                  <a:lnTo>
                    <a:pt x="0" y="579664"/>
                  </a:lnTo>
                  <a:lnTo>
                    <a:pt x="166007" y="579664"/>
                  </a:lnTo>
                </a:path>
              </a:pathLst>
            </a:custGeom>
            <a:noFill/>
            <a:ln w="12700" cap="flat" cmpd="sng" algn="ctr">
              <a:solidFill>
                <a:srgbClr val="222B36"/>
              </a:solidFill>
              <a:prstDash val="solid"/>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Graphic 14" descr="Close with solid fill">
              <a:extLst>
                <a:ext uri="{FF2B5EF4-FFF2-40B4-BE49-F238E27FC236}">
                  <a16:creationId xmlns:a16="http://schemas.microsoft.com/office/drawing/2014/main" id="{DEA14CF7-2FA5-9F86-F724-BAD8A3CCC74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79618" y="5092019"/>
              <a:ext cx="100919" cy="100919"/>
            </a:xfrm>
            <a:prstGeom prst="rect">
              <a:avLst/>
            </a:prstGeom>
          </p:spPr>
        </p:pic>
        <p:pic>
          <p:nvPicPr>
            <p:cNvPr id="16" name="Graphic 15" descr="Close with solid fill">
              <a:extLst>
                <a:ext uri="{FF2B5EF4-FFF2-40B4-BE49-F238E27FC236}">
                  <a16:creationId xmlns:a16="http://schemas.microsoft.com/office/drawing/2014/main" id="{EDD7AFF1-A9AD-645B-CBD2-C0F353C14038}"/>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88386" y="5092019"/>
              <a:ext cx="100919" cy="100919"/>
            </a:xfrm>
            <a:prstGeom prst="rect">
              <a:avLst/>
            </a:prstGeom>
          </p:spPr>
        </p:pic>
        <p:pic>
          <p:nvPicPr>
            <p:cNvPr id="17" name="Graphic 16" descr="Close with solid fill">
              <a:extLst>
                <a:ext uri="{FF2B5EF4-FFF2-40B4-BE49-F238E27FC236}">
                  <a16:creationId xmlns:a16="http://schemas.microsoft.com/office/drawing/2014/main" id="{958FCAC5-D5F9-D66C-51D2-4D9040D71B1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92393" y="5092018"/>
              <a:ext cx="100919" cy="100919"/>
            </a:xfrm>
            <a:prstGeom prst="rect">
              <a:avLst/>
            </a:prstGeom>
          </p:spPr>
        </p:pic>
        <p:pic>
          <p:nvPicPr>
            <p:cNvPr id="18" name="Graphic 17" descr="Close with solid fill">
              <a:extLst>
                <a:ext uri="{FF2B5EF4-FFF2-40B4-BE49-F238E27FC236}">
                  <a16:creationId xmlns:a16="http://schemas.microsoft.com/office/drawing/2014/main" id="{3FF416E4-993E-6A56-FDF0-69528FAAD93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98781" y="5092017"/>
              <a:ext cx="100919" cy="100919"/>
            </a:xfrm>
            <a:prstGeom prst="rect">
              <a:avLst/>
            </a:prstGeom>
          </p:spPr>
        </p:pic>
        <p:pic>
          <p:nvPicPr>
            <p:cNvPr id="19" name="Graphic 18" descr="Close with solid fill">
              <a:extLst>
                <a:ext uri="{FF2B5EF4-FFF2-40B4-BE49-F238E27FC236}">
                  <a16:creationId xmlns:a16="http://schemas.microsoft.com/office/drawing/2014/main" id="{4DA54CDB-B672-0C80-F740-71C622FE35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05169" y="5092016"/>
              <a:ext cx="100919" cy="100919"/>
            </a:xfrm>
            <a:prstGeom prst="rect">
              <a:avLst/>
            </a:prstGeom>
          </p:spPr>
        </p:pic>
        <p:pic>
          <p:nvPicPr>
            <p:cNvPr id="20" name="Graphic 19" descr="Close with solid fill">
              <a:extLst>
                <a:ext uri="{FF2B5EF4-FFF2-40B4-BE49-F238E27FC236}">
                  <a16:creationId xmlns:a16="http://schemas.microsoft.com/office/drawing/2014/main" id="{8DC9CDCB-52B7-EEBF-756E-8A0EA20FD2B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11558" y="5092015"/>
              <a:ext cx="100919" cy="100919"/>
            </a:xfrm>
            <a:prstGeom prst="rect">
              <a:avLst/>
            </a:prstGeom>
          </p:spPr>
        </p:pic>
        <p:pic>
          <p:nvPicPr>
            <p:cNvPr id="21" name="Graphic 20" descr="Close with solid fill">
              <a:extLst>
                <a:ext uri="{FF2B5EF4-FFF2-40B4-BE49-F238E27FC236}">
                  <a16:creationId xmlns:a16="http://schemas.microsoft.com/office/drawing/2014/main" id="{CCEA95FB-5B75-657D-B4DA-97BA119DE2B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17946" y="5092014"/>
              <a:ext cx="100919" cy="100919"/>
            </a:xfrm>
            <a:prstGeom prst="rect">
              <a:avLst/>
            </a:prstGeom>
          </p:spPr>
        </p:pic>
        <p:pic>
          <p:nvPicPr>
            <p:cNvPr id="22" name="Graphic 21" descr="Close with solid fill">
              <a:extLst>
                <a:ext uri="{FF2B5EF4-FFF2-40B4-BE49-F238E27FC236}">
                  <a16:creationId xmlns:a16="http://schemas.microsoft.com/office/drawing/2014/main" id="{107C68EC-399F-E461-B0D5-D6B5F3AB403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24334" y="5092013"/>
              <a:ext cx="100919" cy="100919"/>
            </a:xfrm>
            <a:prstGeom prst="rect">
              <a:avLst/>
            </a:prstGeom>
          </p:spPr>
        </p:pic>
        <p:pic>
          <p:nvPicPr>
            <p:cNvPr id="23" name="Graphic 22" descr="Close with solid fill">
              <a:extLst>
                <a:ext uri="{FF2B5EF4-FFF2-40B4-BE49-F238E27FC236}">
                  <a16:creationId xmlns:a16="http://schemas.microsoft.com/office/drawing/2014/main" id="{4127C00E-F163-1CE3-9BA8-9E5B0C51F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30722" y="5092012"/>
              <a:ext cx="100919" cy="100919"/>
            </a:xfrm>
            <a:prstGeom prst="rect">
              <a:avLst/>
            </a:prstGeom>
          </p:spPr>
        </p:pic>
        <p:pic>
          <p:nvPicPr>
            <p:cNvPr id="24" name="Graphic 23" descr="Close with solid fill">
              <a:extLst>
                <a:ext uri="{FF2B5EF4-FFF2-40B4-BE49-F238E27FC236}">
                  <a16:creationId xmlns:a16="http://schemas.microsoft.com/office/drawing/2014/main" id="{4D5E0DA0-9CAB-0971-B868-6791C2C6D8D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37110" y="5092011"/>
              <a:ext cx="100919" cy="100919"/>
            </a:xfrm>
            <a:prstGeom prst="rect">
              <a:avLst/>
            </a:prstGeom>
          </p:spPr>
        </p:pic>
        <p:sp>
          <p:nvSpPr>
            <p:cNvPr id="25" name="Text: Use only for charts">
              <a:extLst>
                <a:ext uri="{FF2B5EF4-FFF2-40B4-BE49-F238E27FC236}">
                  <a16:creationId xmlns:a16="http://schemas.microsoft.com/office/drawing/2014/main" id="{8E5BF257-DD0E-DF4A-ED39-D6654380620D}"/>
                </a:ext>
              </a:extLst>
            </p:cNvPr>
            <p:cNvSpPr txBox="1"/>
            <p:nvPr userDrawn="1"/>
          </p:nvSpPr>
          <p:spPr>
            <a:xfrm>
              <a:off x="12680142" y="5287604"/>
              <a:ext cx="1008611" cy="249299"/>
            </a:xfrm>
            <a:prstGeom prst="rect">
              <a:avLst/>
            </a:prstGeom>
            <a:noFill/>
          </p:spPr>
          <p:txBody>
            <a:bodyPr wrap="square" lIns="0" tIns="0" rIns="0" bIns="0" rtlCol="0">
              <a:spAutoFit/>
            </a:bodyPr>
            <a:lstStyle/>
            <a:p>
              <a:pPr>
                <a:lnSpc>
                  <a:spcPct val="90000"/>
                </a:lnSpc>
              </a:pPr>
              <a:r>
                <a:rPr lang="en-US" sz="900">
                  <a:solidFill>
                    <a:srgbClr val="222B36"/>
                  </a:solidFill>
                </a:rPr>
                <a:t>Use only for charts, graphs and tables. </a:t>
              </a:r>
            </a:p>
          </p:txBody>
        </p:sp>
        <p:sp>
          <p:nvSpPr>
            <p:cNvPr id="26" name="Box: Do not use tints ">
              <a:extLst>
                <a:ext uri="{FF2B5EF4-FFF2-40B4-BE49-F238E27FC236}">
                  <a16:creationId xmlns:a16="http://schemas.microsoft.com/office/drawing/2014/main" id="{B9417DE0-352F-0485-2A1E-46105510E257}"/>
                </a:ext>
              </a:extLst>
            </p:cNvPr>
            <p:cNvSpPr/>
            <p:nvPr userDrawn="1"/>
          </p:nvSpPr>
          <p:spPr>
            <a:xfrm>
              <a:off x="12909186" y="3776973"/>
              <a:ext cx="753813"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rgbClr val="000000"/>
                  </a:solidFill>
                </a:rPr>
                <a:t>Do not use </a:t>
              </a:r>
              <a:br>
                <a:rPr lang="en-US" sz="900" b="1">
                  <a:solidFill>
                    <a:srgbClr val="000000"/>
                  </a:solidFill>
                </a:rPr>
              </a:br>
              <a:r>
                <a:rPr lang="en-US" sz="900" b="1">
                  <a:solidFill>
                    <a:srgbClr val="000000"/>
                  </a:solidFill>
                </a:rPr>
                <a:t>these colors!</a:t>
              </a:r>
            </a:p>
          </p:txBody>
        </p:sp>
        <p:sp>
          <p:nvSpPr>
            <p:cNvPr id="27" name="Box: Custom colors">
              <a:extLst>
                <a:ext uri="{FF2B5EF4-FFF2-40B4-BE49-F238E27FC236}">
                  <a16:creationId xmlns:a16="http://schemas.microsoft.com/office/drawing/2014/main" id="{F5FC2ACE-F558-8C14-D052-FA8E851B2C2C}"/>
                </a:ext>
              </a:extLst>
            </p:cNvPr>
            <p:cNvSpPr/>
            <p:nvPr userDrawn="1"/>
          </p:nvSpPr>
          <p:spPr>
            <a:xfrm>
              <a:off x="12579511" y="4392785"/>
              <a:ext cx="901670" cy="602642"/>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28" name="Box: Accent colors">
              <a:extLst>
                <a:ext uri="{FF2B5EF4-FFF2-40B4-BE49-F238E27FC236}">
                  <a16:creationId xmlns:a16="http://schemas.microsoft.com/office/drawing/2014/main" id="{CCBC7B1C-BF4C-8ABD-0C6C-3DB61D777839}"/>
                </a:ext>
              </a:extLst>
            </p:cNvPr>
            <p:cNvSpPr/>
            <p:nvPr userDrawn="1"/>
          </p:nvSpPr>
          <p:spPr>
            <a:xfrm>
              <a:off x="12999701" y="3620951"/>
              <a:ext cx="651412" cy="128191"/>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Box: Primary colors">
              <a:extLst>
                <a:ext uri="{FF2B5EF4-FFF2-40B4-BE49-F238E27FC236}">
                  <a16:creationId xmlns:a16="http://schemas.microsoft.com/office/drawing/2014/main" id="{FB1E8894-C685-9E0E-1028-5C9024776D7C}"/>
                </a:ext>
              </a:extLst>
            </p:cNvPr>
            <p:cNvSpPr/>
            <p:nvPr userDrawn="1"/>
          </p:nvSpPr>
          <p:spPr>
            <a:xfrm>
              <a:off x="12681404" y="3620951"/>
              <a:ext cx="210395" cy="128191"/>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30" name="Arrow: Accent">
              <a:extLst>
                <a:ext uri="{FF2B5EF4-FFF2-40B4-BE49-F238E27FC236}">
                  <a16:creationId xmlns:a16="http://schemas.microsoft.com/office/drawing/2014/main" id="{56113E99-2799-0EBF-D34E-77CABC675E7A}"/>
                </a:ext>
              </a:extLst>
            </p:cNvPr>
            <p:cNvSpPr/>
            <p:nvPr userDrawn="1"/>
          </p:nvSpPr>
          <p:spPr>
            <a:xfrm flipH="1">
              <a:off x="13381396" y="3325348"/>
              <a:ext cx="364196" cy="362509"/>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 name="connsiteX0" fmla="*/ 95250 w 95250"/>
                <a:gd name="connsiteY0" fmla="*/ 0 h 588287"/>
                <a:gd name="connsiteX1" fmla="*/ 0 w 95250"/>
                <a:gd name="connsiteY1" fmla="*/ 0 h 588287"/>
                <a:gd name="connsiteX2" fmla="*/ 0 w 95250"/>
                <a:gd name="connsiteY2" fmla="*/ 579664 h 588287"/>
                <a:gd name="connsiteX3" fmla="*/ 84387 w 95250"/>
                <a:gd name="connsiteY3" fmla="*/ 588287 h 588287"/>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1043 h 579664"/>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5353 h 579664"/>
                <a:gd name="connsiteX0" fmla="*/ 120751 w 120751"/>
                <a:gd name="connsiteY0" fmla="*/ 2976 h 579664"/>
                <a:gd name="connsiteX1" fmla="*/ 0 w 120751"/>
                <a:gd name="connsiteY1" fmla="*/ 0 h 579664"/>
                <a:gd name="connsiteX2" fmla="*/ 0 w 120751"/>
                <a:gd name="connsiteY2" fmla="*/ 579664 h 579664"/>
                <a:gd name="connsiteX3" fmla="*/ 76737 w 120751"/>
                <a:gd name="connsiteY3" fmla="*/ 575353 h 579664"/>
                <a:gd name="connsiteX0" fmla="*/ 120751 w 120751"/>
                <a:gd name="connsiteY0" fmla="*/ 2976 h 585801"/>
                <a:gd name="connsiteX1" fmla="*/ 0 w 120751"/>
                <a:gd name="connsiteY1" fmla="*/ 0 h 585801"/>
                <a:gd name="connsiteX2" fmla="*/ 0 w 120751"/>
                <a:gd name="connsiteY2" fmla="*/ 579664 h 585801"/>
                <a:gd name="connsiteX3" fmla="*/ 78505 w 120751"/>
                <a:gd name="connsiteY3" fmla="*/ 585801 h 585801"/>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1870 h 579664"/>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8836 h 579664"/>
                <a:gd name="connsiteX0" fmla="*/ 205540 w 205540"/>
                <a:gd name="connsiteY0" fmla="*/ 0 h 581765"/>
                <a:gd name="connsiteX1" fmla="*/ 0 w 205540"/>
                <a:gd name="connsiteY1" fmla="*/ 2101 h 581765"/>
                <a:gd name="connsiteX2" fmla="*/ 0 w 205540"/>
                <a:gd name="connsiteY2" fmla="*/ 581765 h 581765"/>
                <a:gd name="connsiteX3" fmla="*/ 78505 w 205540"/>
                <a:gd name="connsiteY3" fmla="*/ 580937 h 581765"/>
                <a:gd name="connsiteX0" fmla="*/ 110474 w 110474"/>
                <a:gd name="connsiteY0" fmla="*/ 2976 h 579664"/>
                <a:gd name="connsiteX1" fmla="*/ 0 w 110474"/>
                <a:gd name="connsiteY1" fmla="*/ 0 h 579664"/>
                <a:gd name="connsiteX2" fmla="*/ 0 w 110474"/>
                <a:gd name="connsiteY2" fmla="*/ 579664 h 579664"/>
                <a:gd name="connsiteX3" fmla="*/ 78505 w 110474"/>
                <a:gd name="connsiteY3" fmla="*/ 578836 h 579664"/>
                <a:gd name="connsiteX0" fmla="*/ 294726 w 294726"/>
                <a:gd name="connsiteY0" fmla="*/ 8847 h 579664"/>
                <a:gd name="connsiteX1" fmla="*/ 0 w 294726"/>
                <a:gd name="connsiteY1" fmla="*/ 0 h 579664"/>
                <a:gd name="connsiteX2" fmla="*/ 0 w 294726"/>
                <a:gd name="connsiteY2" fmla="*/ 579664 h 579664"/>
                <a:gd name="connsiteX3" fmla="*/ 78505 w 294726"/>
                <a:gd name="connsiteY3" fmla="*/ 578836 h 579664"/>
              </a:gdLst>
              <a:ahLst/>
              <a:cxnLst>
                <a:cxn ang="0">
                  <a:pos x="connsiteX0" y="connsiteY0"/>
                </a:cxn>
                <a:cxn ang="0">
                  <a:pos x="connsiteX1" y="connsiteY1"/>
                </a:cxn>
                <a:cxn ang="0">
                  <a:pos x="connsiteX2" y="connsiteY2"/>
                </a:cxn>
                <a:cxn ang="0">
                  <a:pos x="connsiteX3" y="connsiteY3"/>
                </a:cxn>
              </a:cxnLst>
              <a:rect l="l" t="t" r="r" b="b"/>
              <a:pathLst>
                <a:path w="294726" h="579664">
                  <a:moveTo>
                    <a:pt x="294726" y="8847"/>
                  </a:moveTo>
                  <a:lnTo>
                    <a:pt x="0" y="0"/>
                  </a:lnTo>
                  <a:lnTo>
                    <a:pt x="0" y="579664"/>
                  </a:lnTo>
                  <a:cubicBezTo>
                    <a:pt x="43430" y="579664"/>
                    <a:pt x="35075" y="578836"/>
                    <a:pt x="78505" y="578836"/>
                  </a:cubicBezTo>
                </a:path>
              </a:pathLst>
            </a:custGeom>
            <a:noFill/>
            <a:ln w="12700" cap="flat" cmpd="sng" algn="ctr">
              <a:solidFill>
                <a:srgbClr val="222B36"/>
              </a:solidFill>
              <a:prstDash val="solid"/>
              <a:miter lim="8000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Text: Accent brand colors">
              <a:extLst>
                <a:ext uri="{FF2B5EF4-FFF2-40B4-BE49-F238E27FC236}">
                  <a16:creationId xmlns:a16="http://schemas.microsoft.com/office/drawing/2014/main" id="{96A59FD5-1074-6612-A561-2D9AF4AE0043}"/>
                </a:ext>
              </a:extLst>
            </p:cNvPr>
            <p:cNvSpPr txBox="1"/>
            <p:nvPr userDrawn="1"/>
          </p:nvSpPr>
          <p:spPr>
            <a:xfrm>
              <a:off x="12632556" y="3260569"/>
              <a:ext cx="954607" cy="124650"/>
            </a:xfrm>
            <a:prstGeom prst="rect">
              <a:avLst/>
            </a:prstGeom>
            <a:noFill/>
          </p:spPr>
          <p:txBody>
            <a:bodyPr wrap="square" lIns="0" tIns="0" rIns="0" bIns="0" rtlCol="0">
              <a:spAutoFit/>
            </a:bodyPr>
            <a:lstStyle/>
            <a:p>
              <a:pPr>
                <a:lnSpc>
                  <a:spcPct val="90000"/>
                </a:lnSpc>
              </a:pPr>
              <a:r>
                <a:rPr lang="en-US" sz="900">
                  <a:solidFill>
                    <a:srgbClr val="222B36"/>
                  </a:solidFill>
                </a:rPr>
                <a:t>Accent colors </a:t>
              </a:r>
            </a:p>
          </p:txBody>
        </p:sp>
        <p:sp>
          <p:nvSpPr>
            <p:cNvPr id="32" name="Arrow: Primary">
              <a:extLst>
                <a:ext uri="{FF2B5EF4-FFF2-40B4-BE49-F238E27FC236}">
                  <a16:creationId xmlns:a16="http://schemas.microsoft.com/office/drawing/2014/main" id="{29CBFFD5-E099-54E4-7169-DB7625F5AB10}"/>
                </a:ext>
              </a:extLst>
            </p:cNvPr>
            <p:cNvSpPr/>
            <p:nvPr userDrawn="1"/>
          </p:nvSpPr>
          <p:spPr>
            <a:xfrm flipV="1">
              <a:off x="12463256" y="3161742"/>
              <a:ext cx="216885" cy="5284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 name="connsiteX0" fmla="*/ 95250 w 95250"/>
                <a:gd name="connsiteY0" fmla="*/ 0 h 588287"/>
                <a:gd name="connsiteX1" fmla="*/ 0 w 95250"/>
                <a:gd name="connsiteY1" fmla="*/ 0 h 588287"/>
                <a:gd name="connsiteX2" fmla="*/ 0 w 95250"/>
                <a:gd name="connsiteY2" fmla="*/ 579664 h 588287"/>
                <a:gd name="connsiteX3" fmla="*/ 84387 w 95250"/>
                <a:gd name="connsiteY3" fmla="*/ 588287 h 588287"/>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1043 h 579664"/>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5353 h 579664"/>
                <a:gd name="connsiteX0" fmla="*/ 120751 w 120751"/>
                <a:gd name="connsiteY0" fmla="*/ 2976 h 579664"/>
                <a:gd name="connsiteX1" fmla="*/ 0 w 120751"/>
                <a:gd name="connsiteY1" fmla="*/ 0 h 579664"/>
                <a:gd name="connsiteX2" fmla="*/ 0 w 120751"/>
                <a:gd name="connsiteY2" fmla="*/ 579664 h 579664"/>
                <a:gd name="connsiteX3" fmla="*/ 76737 w 120751"/>
                <a:gd name="connsiteY3" fmla="*/ 575353 h 579664"/>
                <a:gd name="connsiteX0" fmla="*/ 120751 w 120751"/>
                <a:gd name="connsiteY0" fmla="*/ 2976 h 585801"/>
                <a:gd name="connsiteX1" fmla="*/ 0 w 120751"/>
                <a:gd name="connsiteY1" fmla="*/ 0 h 585801"/>
                <a:gd name="connsiteX2" fmla="*/ 0 w 120751"/>
                <a:gd name="connsiteY2" fmla="*/ 579664 h 585801"/>
                <a:gd name="connsiteX3" fmla="*/ 78505 w 120751"/>
                <a:gd name="connsiteY3" fmla="*/ 585801 h 585801"/>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1870 h 579664"/>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8836 h 579664"/>
              </a:gdLst>
              <a:ahLst/>
              <a:cxnLst>
                <a:cxn ang="0">
                  <a:pos x="connsiteX0" y="connsiteY0"/>
                </a:cxn>
                <a:cxn ang="0">
                  <a:pos x="connsiteX1" y="connsiteY1"/>
                </a:cxn>
                <a:cxn ang="0">
                  <a:pos x="connsiteX2" y="connsiteY2"/>
                </a:cxn>
                <a:cxn ang="0">
                  <a:pos x="connsiteX3" y="connsiteY3"/>
                </a:cxn>
              </a:cxnLst>
              <a:rect l="l" t="t" r="r" b="b"/>
              <a:pathLst>
                <a:path w="120751" h="579664">
                  <a:moveTo>
                    <a:pt x="120751" y="2976"/>
                  </a:moveTo>
                  <a:lnTo>
                    <a:pt x="0" y="0"/>
                  </a:lnTo>
                  <a:lnTo>
                    <a:pt x="0" y="579664"/>
                  </a:lnTo>
                  <a:cubicBezTo>
                    <a:pt x="43430" y="579664"/>
                    <a:pt x="35075" y="578836"/>
                    <a:pt x="78505" y="578836"/>
                  </a:cubicBezTo>
                </a:path>
              </a:pathLst>
            </a:custGeom>
            <a:noFill/>
            <a:ln w="12700" cap="flat" cmpd="sng" algn="ctr">
              <a:solidFill>
                <a:srgbClr val="222B36"/>
              </a:solidFill>
              <a:prstDash val="solid"/>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Text: Primary brand colors">
              <a:extLst>
                <a:ext uri="{FF2B5EF4-FFF2-40B4-BE49-F238E27FC236}">
                  <a16:creationId xmlns:a16="http://schemas.microsoft.com/office/drawing/2014/main" id="{09EC1CFB-BF83-BCF5-5E12-27B3FDAAA396}"/>
                </a:ext>
              </a:extLst>
            </p:cNvPr>
            <p:cNvSpPr txBox="1"/>
            <p:nvPr userDrawn="1"/>
          </p:nvSpPr>
          <p:spPr>
            <a:xfrm>
              <a:off x="12632556" y="3095977"/>
              <a:ext cx="979377" cy="124650"/>
            </a:xfrm>
            <a:prstGeom prst="rect">
              <a:avLst/>
            </a:prstGeom>
            <a:noFill/>
          </p:spPr>
          <p:txBody>
            <a:bodyPr wrap="square" lIns="0" tIns="0" rIns="0" bIns="0" rtlCol="0">
              <a:spAutoFit/>
            </a:bodyPr>
            <a:lstStyle/>
            <a:p>
              <a:pPr>
                <a:lnSpc>
                  <a:spcPct val="90000"/>
                </a:lnSpc>
              </a:pPr>
              <a:r>
                <a:rPr lang="en-US" sz="900">
                  <a:solidFill>
                    <a:srgbClr val="222B36"/>
                  </a:solidFill>
                </a:rPr>
                <a:t>Primary colors </a:t>
              </a:r>
            </a:p>
          </p:txBody>
        </p:sp>
      </p:grpSp>
    </p:spTree>
    <p:extLst>
      <p:ext uri="{BB962C8B-B14F-4D97-AF65-F5344CB8AC3E}">
        <p14:creationId xmlns:p14="http://schemas.microsoft.com/office/powerpoint/2010/main" val="2802340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hoto 3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Photo 3 (Callout)</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AE72329A-212F-4394-A36C-F50439AD1395}"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8912" y="1844674"/>
            <a:ext cx="3648456" cy="4251325"/>
          </a:xfrm>
          <a:solidFill>
            <a:schemeClr val="tx1"/>
          </a:solidFill>
        </p:spPr>
        <p:txBody>
          <a:bodyPr lIns="182880" tIns="118872" rIns="182880" bIns="11887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625609" y="5521325"/>
            <a:ext cx="3318275" cy="400050"/>
          </a:xfrm>
        </p:spPr>
        <p:txBody>
          <a:bodyPr anchor="b">
            <a:noAutofit/>
          </a:bodyPr>
          <a:lstStyle>
            <a:lvl1pPr marL="0" indent="0">
              <a:buNone/>
              <a:defRPr sz="800">
                <a:solidFill>
                  <a:schemeClr val="bg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8" name="Picture Placeholder 7">
            <a:extLst>
              <a:ext uri="{FF2B5EF4-FFF2-40B4-BE49-F238E27FC236}">
                <a16:creationId xmlns:a16="http://schemas.microsoft.com/office/drawing/2014/main" id="{A4FD4873-DE25-D200-CF58-177E1C876CFB}"/>
              </a:ext>
            </a:extLst>
          </p:cNvPr>
          <p:cNvSpPr>
            <a:spLocks noGrp="1"/>
          </p:cNvSpPr>
          <p:nvPr>
            <p:ph type="pic" sz="quarter" idx="18"/>
          </p:nvPr>
        </p:nvSpPr>
        <p:spPr>
          <a:xfrm>
            <a:off x="4268298" y="1844675"/>
            <a:ext cx="7485552" cy="4251324"/>
          </a:xfrm>
          <a:solidFill>
            <a:srgbClr val="CCCDCE"/>
          </a:solidFill>
        </p:spPr>
        <p:txBody>
          <a:bodyPr/>
          <a:lstStyle/>
          <a:p>
            <a:r>
              <a:rPr lang="en-US"/>
              <a:t>Click icon to add picture</a:t>
            </a:r>
          </a:p>
        </p:txBody>
      </p:sp>
    </p:spTree>
    <p:extLst>
      <p:ext uri="{BB962C8B-B14F-4D97-AF65-F5344CB8AC3E}">
        <p14:creationId xmlns:p14="http://schemas.microsoft.com/office/powerpoint/2010/main" val="537363554"/>
      </p:ext>
    </p:extLst>
  </p:cSld>
  <p:clrMapOvr>
    <a:masterClrMapping/>
  </p:clrMapOvr>
  <p:extLst>
    <p:ext uri="{DCECCB84-F9BA-43D5-87BE-67443E8EF086}">
      <p15:sldGuideLst xmlns:p15="http://schemas.microsoft.com/office/powerpoint/2012/main">
        <p15:guide id="3" pos="2691">
          <p15:clr>
            <a:srgbClr val="A4A3A4"/>
          </p15:clr>
        </p15:guide>
        <p15:guide id="4" pos="2572">
          <p15:clr>
            <a:srgbClr val="A4A3A4"/>
          </p15:clr>
        </p15:guide>
        <p15:guide id="5" pos="4987">
          <p15:clr>
            <a:srgbClr val="A4A3A4"/>
          </p15:clr>
        </p15:guide>
        <p15:guide id="6" pos="5102">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hoto 3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Photo 3 (2 photos)</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6C0C79C6-8769-4FEC-BC7A-F673408C504D}"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8106973" y="1844675"/>
            <a:ext cx="3648456" cy="4251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8106974" y="5695950"/>
            <a:ext cx="3651640" cy="400050"/>
          </a:xfrm>
        </p:spPr>
        <p:txBody>
          <a:bodyPr anchor="b">
            <a:noAutofit/>
          </a:bodyPr>
          <a:lstStyle>
            <a:lvl1pPr marL="0" indent="0">
              <a:buNone/>
              <a:defRPr sz="800"/>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8" name="Picture Placeholder 7">
            <a:extLst>
              <a:ext uri="{FF2B5EF4-FFF2-40B4-BE49-F238E27FC236}">
                <a16:creationId xmlns:a16="http://schemas.microsoft.com/office/drawing/2014/main" id="{34D0B75D-F28F-C4F0-9B45-D3D3F820456F}"/>
              </a:ext>
            </a:extLst>
          </p:cNvPr>
          <p:cNvSpPr>
            <a:spLocks noGrp="1"/>
          </p:cNvSpPr>
          <p:nvPr>
            <p:ph type="pic" sz="quarter" idx="19"/>
          </p:nvPr>
        </p:nvSpPr>
        <p:spPr>
          <a:xfrm>
            <a:off x="438912" y="1844674"/>
            <a:ext cx="3648456" cy="4251325"/>
          </a:xfrm>
          <a:solidFill>
            <a:srgbClr val="CCCDCE"/>
          </a:solidFill>
        </p:spPr>
        <p:txBody>
          <a:bodyPr/>
          <a:lstStyle/>
          <a:p>
            <a:r>
              <a:rPr lang="en-US"/>
              <a:t>Click icon to add picture</a:t>
            </a:r>
          </a:p>
        </p:txBody>
      </p:sp>
      <p:sp>
        <p:nvSpPr>
          <p:cNvPr id="7" name="Picture Placeholder 6">
            <a:extLst>
              <a:ext uri="{FF2B5EF4-FFF2-40B4-BE49-F238E27FC236}">
                <a16:creationId xmlns:a16="http://schemas.microsoft.com/office/drawing/2014/main" id="{2A847C77-2B6B-DCBA-FC41-7FC6CC6D8F2E}"/>
              </a:ext>
            </a:extLst>
          </p:cNvPr>
          <p:cNvSpPr>
            <a:spLocks noGrp="1"/>
          </p:cNvSpPr>
          <p:nvPr>
            <p:ph type="pic" sz="quarter" idx="20"/>
          </p:nvPr>
        </p:nvSpPr>
        <p:spPr>
          <a:xfrm>
            <a:off x="4268298" y="1844675"/>
            <a:ext cx="3648456" cy="4251324"/>
          </a:xfrm>
          <a:solidFill>
            <a:srgbClr val="CCCDCE"/>
          </a:solidFill>
        </p:spPr>
        <p:txBody>
          <a:bodyPr/>
          <a:lstStyle/>
          <a:p>
            <a:r>
              <a:rPr lang="en-US"/>
              <a:t>Click icon to add picture</a:t>
            </a:r>
          </a:p>
        </p:txBody>
      </p:sp>
    </p:spTree>
    <p:extLst>
      <p:ext uri="{BB962C8B-B14F-4D97-AF65-F5344CB8AC3E}">
        <p14:creationId xmlns:p14="http://schemas.microsoft.com/office/powerpoint/2010/main" val="1464092646"/>
      </p:ext>
    </p:extLst>
  </p:cSld>
  <p:clrMapOvr>
    <a:masterClrMapping/>
  </p:clrMapOvr>
  <p:extLst>
    <p:ext uri="{DCECCB84-F9BA-43D5-87BE-67443E8EF086}">
      <p15:sldGuideLst xmlns:p15="http://schemas.microsoft.com/office/powerpoint/2012/main">
        <p15:guide id="1" pos="4988">
          <p15:clr>
            <a:srgbClr val="A4A3A4"/>
          </p15:clr>
        </p15:guide>
        <p15:guide id="3" pos="2691">
          <p15:clr>
            <a:srgbClr val="A4A3A4"/>
          </p15:clr>
        </p15:guide>
        <p15:guide id="4" pos="2572">
          <p15:clr>
            <a:srgbClr val="A4A3A4"/>
          </p15:clr>
        </p15:guide>
        <p15:guide id="6" pos="5102">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Photo 4</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E699669E-D459-45BE-B7C6-9A55984ABA47}"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3322676" y="1844675"/>
            <a:ext cx="2674650"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6198809" y="1844674"/>
            <a:ext cx="2679192" cy="4254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3322676" y="5695950"/>
            <a:ext cx="8435937" cy="400050"/>
          </a:xfrm>
        </p:spPr>
        <p:txBody>
          <a:bodyPr anchor="b">
            <a:noAutofit/>
          </a:bodyPr>
          <a:lstStyle>
            <a:lvl1pPr marL="0" indent="0">
              <a:buNone/>
              <a:defRPr sz="800">
                <a:solidFill>
                  <a:schemeClr val="tx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12" name="Content Placeholder 11">
            <a:extLst>
              <a:ext uri="{FF2B5EF4-FFF2-40B4-BE49-F238E27FC236}">
                <a16:creationId xmlns:a16="http://schemas.microsoft.com/office/drawing/2014/main" id="{26BE9F1C-A813-3A5A-6976-67352A31CBCF}"/>
              </a:ext>
            </a:extLst>
          </p:cNvPr>
          <p:cNvSpPr>
            <a:spLocks noGrp="1"/>
          </p:cNvSpPr>
          <p:nvPr>
            <p:ph sz="quarter" idx="22"/>
          </p:nvPr>
        </p:nvSpPr>
        <p:spPr>
          <a:xfrm>
            <a:off x="9076286" y="1844674"/>
            <a:ext cx="2679192" cy="4254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7E756522-5B39-1DCA-C7DC-EEF33D13FA02}"/>
              </a:ext>
            </a:extLst>
          </p:cNvPr>
          <p:cNvSpPr>
            <a:spLocks noGrp="1"/>
          </p:cNvSpPr>
          <p:nvPr>
            <p:ph type="pic" sz="quarter" idx="23"/>
          </p:nvPr>
        </p:nvSpPr>
        <p:spPr>
          <a:xfrm>
            <a:off x="438912" y="1844674"/>
            <a:ext cx="2690051" cy="4251325"/>
          </a:xfrm>
          <a:solidFill>
            <a:srgbClr val="CCCDCE"/>
          </a:solidFill>
        </p:spPr>
        <p:txBody>
          <a:bodyPr/>
          <a:lstStyle/>
          <a:p>
            <a:r>
              <a:rPr lang="en-US"/>
              <a:t>Click icon to add picture</a:t>
            </a:r>
          </a:p>
        </p:txBody>
      </p:sp>
    </p:spTree>
    <p:extLst>
      <p:ext uri="{BB962C8B-B14F-4D97-AF65-F5344CB8AC3E}">
        <p14:creationId xmlns:p14="http://schemas.microsoft.com/office/powerpoint/2010/main" val="3439817644"/>
      </p:ext>
    </p:extLst>
  </p:cSld>
  <p:clrMapOvr>
    <a:masterClrMapping/>
  </p:clrMapOvr>
  <p:extLst>
    <p:ext uri="{DCECCB84-F9BA-43D5-87BE-67443E8EF086}">
      <p15:sldGuideLst xmlns:p15="http://schemas.microsoft.com/office/powerpoint/2012/main">
        <p15:guide id="3" pos="2086">
          <p15:clr>
            <a:srgbClr val="A4A3A4"/>
          </p15:clr>
        </p15:guide>
        <p15:guide id="4" pos="1971">
          <p15:clr>
            <a:srgbClr val="A4A3A4"/>
          </p15:clr>
        </p15:guide>
        <p15:guide id="5" pos="3782">
          <p15:clr>
            <a:srgbClr val="A4A3A4"/>
          </p15:clr>
        </p15:guide>
        <p15:guide id="6" pos="3901">
          <p15:clr>
            <a:srgbClr val="A4A3A4"/>
          </p15:clr>
        </p15:guide>
        <p15:guide id="9" orient="horz" pos="2444">
          <p15:clr>
            <a:srgbClr val="A4A3A4"/>
          </p15:clr>
        </p15:guide>
        <p15:guide id="10" orient="horz" pos="2555">
          <p15:clr>
            <a:srgbClr val="A4A3A4"/>
          </p15:clr>
        </p15:guide>
        <p15:guide id="11" pos="5711">
          <p15:clr>
            <a:srgbClr val="A4A3A4"/>
          </p15:clr>
        </p15:guide>
        <p15:guide id="12" pos="5596">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hoto 4 (callou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E24C74-9291-FDDF-3B27-F4B08ED6D7C4}"/>
              </a:ext>
            </a:extLst>
          </p:cNvPr>
          <p:cNvSpPr>
            <a:spLocks noGrp="1"/>
          </p:cNvSpPr>
          <p:nvPr>
            <p:ph sz="quarter" idx="13"/>
          </p:nvPr>
        </p:nvSpPr>
        <p:spPr>
          <a:xfrm>
            <a:off x="435391" y="1844675"/>
            <a:ext cx="2679192" cy="4254504"/>
          </a:xfrm>
          <a:solidFill>
            <a:schemeClr val="tx1"/>
          </a:solidFill>
        </p:spPr>
        <p:txBody>
          <a:bodyPr lIns="182880" tIns="118872" rIns="182880" bIns="11887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Photo 4 (callout)</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E837BF5A-3465-4358-B80C-BB824125822A}"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609600" y="5521325"/>
            <a:ext cx="2363755" cy="400050"/>
          </a:xfrm>
        </p:spPr>
        <p:txBody>
          <a:bodyPr anchor="b">
            <a:noAutofit/>
          </a:bodyPr>
          <a:lstStyle>
            <a:lvl1pPr marL="0" indent="0">
              <a:buNone/>
              <a:defRPr sz="800">
                <a:solidFill>
                  <a:schemeClr val="bg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10" name="Picture Placeholder 9">
            <a:extLst>
              <a:ext uri="{FF2B5EF4-FFF2-40B4-BE49-F238E27FC236}">
                <a16:creationId xmlns:a16="http://schemas.microsoft.com/office/drawing/2014/main" id="{56A47D23-0DE5-27F0-7E02-0E1C1C8C43FB}"/>
              </a:ext>
            </a:extLst>
          </p:cNvPr>
          <p:cNvSpPr>
            <a:spLocks noGrp="1"/>
          </p:cNvSpPr>
          <p:nvPr>
            <p:ph type="pic" sz="quarter" idx="17"/>
          </p:nvPr>
        </p:nvSpPr>
        <p:spPr>
          <a:xfrm>
            <a:off x="3319272" y="1844675"/>
            <a:ext cx="8440737" cy="4254500"/>
          </a:xfrm>
          <a:solidFill>
            <a:srgbClr val="CCCDCE"/>
          </a:solidFill>
        </p:spPr>
        <p:txBody>
          <a:bodyPr/>
          <a:lstStyle/>
          <a:p>
            <a:r>
              <a:rPr lang="en-US"/>
              <a:t>Click icon to add picture</a:t>
            </a:r>
          </a:p>
        </p:txBody>
      </p:sp>
    </p:spTree>
    <p:extLst>
      <p:ext uri="{BB962C8B-B14F-4D97-AF65-F5344CB8AC3E}">
        <p14:creationId xmlns:p14="http://schemas.microsoft.com/office/powerpoint/2010/main" val="1098550371"/>
      </p:ext>
    </p:extLst>
  </p:cSld>
  <p:clrMapOvr>
    <a:masterClrMapping/>
  </p:clrMapOvr>
  <p:extLst>
    <p:ext uri="{DCECCB84-F9BA-43D5-87BE-67443E8EF086}">
      <p15:sldGuideLst xmlns:p15="http://schemas.microsoft.com/office/powerpoint/2012/main">
        <p15:guide id="3" pos="2086">
          <p15:clr>
            <a:srgbClr val="A4A3A4"/>
          </p15:clr>
        </p15:guide>
        <p15:guide id="4" pos="1971">
          <p15:clr>
            <a:srgbClr val="A4A3A4"/>
          </p15:clr>
        </p15:guide>
        <p15:guide id="5" pos="3782">
          <p15:clr>
            <a:srgbClr val="A4A3A4"/>
          </p15:clr>
        </p15:guide>
        <p15:guide id="6" pos="3901">
          <p15:clr>
            <a:srgbClr val="A4A3A4"/>
          </p15:clr>
        </p15:guide>
        <p15:guide id="9" orient="horz" pos="2444">
          <p15:clr>
            <a:srgbClr val="A4A3A4"/>
          </p15:clr>
        </p15:guide>
        <p15:guide id="10" orient="horz" pos="2555">
          <p15:clr>
            <a:srgbClr val="A4A3A4"/>
          </p15:clr>
        </p15:guide>
        <p15:guide id="11" pos="5712">
          <p15:clr>
            <a:srgbClr val="A4A3A4"/>
          </p15:clr>
        </p15:guide>
        <p15:guide id="12" pos="559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Photo 5</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B37D9ABD-6A4B-4366-A4BA-E385FA453A89}"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2737584" y="1844675"/>
            <a:ext cx="2110389"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5038335" y="1844675"/>
            <a:ext cx="2110389"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2737584" y="5695950"/>
            <a:ext cx="9019540" cy="400050"/>
          </a:xfrm>
        </p:spPr>
        <p:txBody>
          <a:bodyPr anchor="b">
            <a:noAutofit/>
          </a:bodyPr>
          <a:lstStyle>
            <a:lvl1pPr marL="0" indent="0">
              <a:buNone/>
              <a:defRPr sz="800">
                <a:solidFill>
                  <a:schemeClr val="tx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12" name="Content Placeholder 11">
            <a:extLst>
              <a:ext uri="{FF2B5EF4-FFF2-40B4-BE49-F238E27FC236}">
                <a16:creationId xmlns:a16="http://schemas.microsoft.com/office/drawing/2014/main" id="{26BE9F1C-A813-3A5A-6976-67352A31CBCF}"/>
              </a:ext>
            </a:extLst>
          </p:cNvPr>
          <p:cNvSpPr>
            <a:spLocks noGrp="1"/>
          </p:cNvSpPr>
          <p:nvPr>
            <p:ph sz="quarter" idx="22"/>
          </p:nvPr>
        </p:nvSpPr>
        <p:spPr>
          <a:xfrm>
            <a:off x="7339086" y="1844675"/>
            <a:ext cx="2112264"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9DEF2B70-D214-B3E9-1EBC-FB0FF0917D62}"/>
              </a:ext>
            </a:extLst>
          </p:cNvPr>
          <p:cNvSpPr>
            <a:spLocks noGrp="1"/>
          </p:cNvSpPr>
          <p:nvPr>
            <p:ph sz="quarter" idx="23"/>
          </p:nvPr>
        </p:nvSpPr>
        <p:spPr>
          <a:xfrm>
            <a:off x="9641711" y="1844675"/>
            <a:ext cx="2112264"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4746B98F-2141-BE27-09C5-C8FE3A8CF889}"/>
              </a:ext>
            </a:extLst>
          </p:cNvPr>
          <p:cNvSpPr>
            <a:spLocks noGrp="1"/>
          </p:cNvSpPr>
          <p:nvPr>
            <p:ph type="pic" sz="quarter" idx="24"/>
          </p:nvPr>
        </p:nvSpPr>
        <p:spPr>
          <a:xfrm>
            <a:off x="436833" y="1844675"/>
            <a:ext cx="2110389" cy="4254503"/>
          </a:xfrm>
          <a:solidFill>
            <a:srgbClr val="CCCDCE"/>
          </a:solidFill>
        </p:spPr>
        <p:txBody>
          <a:bodyPr/>
          <a:lstStyle/>
          <a:p>
            <a:r>
              <a:rPr lang="en-US"/>
              <a:t>Click icon to add picture</a:t>
            </a:r>
          </a:p>
        </p:txBody>
      </p:sp>
    </p:spTree>
    <p:extLst>
      <p:ext uri="{BB962C8B-B14F-4D97-AF65-F5344CB8AC3E}">
        <p14:creationId xmlns:p14="http://schemas.microsoft.com/office/powerpoint/2010/main" val="2752716341"/>
      </p:ext>
    </p:extLst>
  </p:cSld>
  <p:clrMapOvr>
    <a:masterClrMapping/>
  </p:clrMapOvr>
  <p:extLst>
    <p:ext uri="{DCECCB84-F9BA-43D5-87BE-67443E8EF086}">
      <p15:sldGuideLst xmlns:p15="http://schemas.microsoft.com/office/powerpoint/2012/main">
        <p15:guide id="3" pos="1723">
          <p15:clr>
            <a:srgbClr val="A4A3A4"/>
          </p15:clr>
        </p15:guide>
        <p15:guide id="4" pos="1605">
          <p15:clr>
            <a:srgbClr val="A4A3A4"/>
          </p15:clr>
        </p15:guide>
        <p15:guide id="5" pos="3056">
          <p15:clr>
            <a:srgbClr val="A4A3A4"/>
          </p15:clr>
        </p15:guide>
        <p15:guide id="6" pos="4503">
          <p15:clr>
            <a:srgbClr val="A4A3A4"/>
          </p15:clr>
        </p15:guide>
        <p15:guide id="9" orient="horz" pos="2444">
          <p15:clr>
            <a:srgbClr val="A4A3A4"/>
          </p15:clr>
        </p15:guide>
        <p15:guide id="10" orient="horz" pos="2555">
          <p15:clr>
            <a:srgbClr val="A4A3A4"/>
          </p15:clr>
        </p15:guide>
        <p15:guide id="11" pos="5711">
          <p15:clr>
            <a:srgbClr val="A4A3A4"/>
          </p15:clr>
        </p15:guide>
        <p15:guide id="12" pos="5596">
          <p15:clr>
            <a:srgbClr val="A4A3A4"/>
          </p15:clr>
        </p15:guide>
        <p15:guide id="13" pos="3171">
          <p15:clr>
            <a:srgbClr val="A4A3A4"/>
          </p15:clr>
        </p15:guide>
        <p15:guide id="14" pos="4621">
          <p15:clr>
            <a:srgbClr val="A4A3A4"/>
          </p15:clr>
        </p15:guide>
        <p15:guide id="15" pos="5956">
          <p15:clr>
            <a:srgbClr val="A4A3A4"/>
          </p15:clr>
        </p15:guide>
        <p15:guide id="16" pos="6072">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144-E71A-708D-C0BF-F0C7680E07C4}"/>
              </a:ext>
            </a:extLst>
          </p:cNvPr>
          <p:cNvSpPr>
            <a:spLocks noGrp="1"/>
          </p:cNvSpPr>
          <p:nvPr>
            <p:ph type="title" hasCustomPrompt="1"/>
          </p:nvPr>
        </p:nvSpPr>
        <p:spPr/>
        <p:txBody>
          <a:bodyPr/>
          <a:lstStyle>
            <a:lvl1pPr>
              <a:defRPr/>
            </a:lvl1pPr>
          </a:lstStyle>
          <a:p>
            <a:r>
              <a:rPr lang="en-US"/>
              <a:t>Content Photo 6</a:t>
            </a:r>
          </a:p>
        </p:txBody>
      </p:sp>
      <p:sp>
        <p:nvSpPr>
          <p:cNvPr id="3" name="Date Placeholder 2">
            <a:extLst>
              <a:ext uri="{FF2B5EF4-FFF2-40B4-BE49-F238E27FC236}">
                <a16:creationId xmlns:a16="http://schemas.microsoft.com/office/drawing/2014/main" id="{929F29CC-AFB6-C7D8-4BBE-36526F467BFD}"/>
              </a:ext>
            </a:extLst>
          </p:cNvPr>
          <p:cNvSpPr>
            <a:spLocks noGrp="1"/>
          </p:cNvSpPr>
          <p:nvPr>
            <p:ph type="dt" sz="half" idx="10"/>
          </p:nvPr>
        </p:nvSpPr>
        <p:spPr/>
        <p:txBody>
          <a:bodyPr/>
          <a:lstStyle/>
          <a:p>
            <a:fld id="{B1D0073D-833E-4201-B99A-400260A7C814}" type="datetime1">
              <a:rPr lang="en-US" smtClean="0"/>
              <a:t>1/16/2026</a:t>
            </a:fld>
            <a:endParaRPr lang="en-US"/>
          </a:p>
        </p:txBody>
      </p:sp>
      <p:sp>
        <p:nvSpPr>
          <p:cNvPr id="4" name="Footer Placeholder 3">
            <a:extLst>
              <a:ext uri="{FF2B5EF4-FFF2-40B4-BE49-F238E27FC236}">
                <a16:creationId xmlns:a16="http://schemas.microsoft.com/office/drawing/2014/main" id="{F2E7D496-40FD-8139-DF0A-D04157BE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8363A-7366-CF01-7E64-3D4A8B3A44E1}"/>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9" name="Text Placeholder Pre-Heading">
            <a:extLst>
              <a:ext uri="{FF2B5EF4-FFF2-40B4-BE49-F238E27FC236}">
                <a16:creationId xmlns:a16="http://schemas.microsoft.com/office/drawing/2014/main" id="{80CECAC0-E799-980F-56B2-4D89118C3C3B}"/>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14" name="Text Placeholder Sugheading">
            <a:extLst>
              <a:ext uri="{FF2B5EF4-FFF2-40B4-BE49-F238E27FC236}">
                <a16:creationId xmlns:a16="http://schemas.microsoft.com/office/drawing/2014/main" id="{D9D9606B-330C-A727-0961-D03EB107602B}"/>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13" name="Content Placeholder 12">
            <a:extLst>
              <a:ext uri="{FF2B5EF4-FFF2-40B4-BE49-F238E27FC236}">
                <a16:creationId xmlns:a16="http://schemas.microsoft.com/office/drawing/2014/main" id="{A332086C-93C2-4A4C-8FEA-490517EAC231}"/>
              </a:ext>
            </a:extLst>
          </p:cNvPr>
          <p:cNvSpPr>
            <a:spLocks noGrp="1"/>
          </p:cNvSpPr>
          <p:nvPr>
            <p:ph sz="quarter" idx="17"/>
          </p:nvPr>
        </p:nvSpPr>
        <p:spPr>
          <a:xfrm>
            <a:off x="2354442" y="1844675"/>
            <a:ext cx="1725443"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AF5A15E9-C990-870D-74D1-06A84703D9FE}"/>
              </a:ext>
            </a:extLst>
          </p:cNvPr>
          <p:cNvSpPr>
            <a:spLocks noGrp="1"/>
          </p:cNvSpPr>
          <p:nvPr>
            <p:ph sz="quarter" idx="18"/>
          </p:nvPr>
        </p:nvSpPr>
        <p:spPr>
          <a:xfrm>
            <a:off x="4272049" y="1844675"/>
            <a:ext cx="1728216"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Source">
            <a:extLst>
              <a:ext uri="{FF2B5EF4-FFF2-40B4-BE49-F238E27FC236}">
                <a16:creationId xmlns:a16="http://schemas.microsoft.com/office/drawing/2014/main" id="{286D546D-6BD7-2568-C0CE-4247EFE650F0}"/>
              </a:ext>
            </a:extLst>
          </p:cNvPr>
          <p:cNvSpPr>
            <a:spLocks noGrp="1"/>
          </p:cNvSpPr>
          <p:nvPr>
            <p:ph type="body" sz="quarter" idx="16" hasCustomPrompt="1"/>
          </p:nvPr>
        </p:nvSpPr>
        <p:spPr>
          <a:xfrm>
            <a:off x="2354442" y="5695950"/>
            <a:ext cx="9395598" cy="400050"/>
          </a:xfrm>
        </p:spPr>
        <p:txBody>
          <a:bodyPr anchor="b">
            <a:noAutofit/>
          </a:bodyPr>
          <a:lstStyle>
            <a:lvl1pPr marL="0" indent="0">
              <a:buNone/>
              <a:defRPr sz="800">
                <a:solidFill>
                  <a:schemeClr val="tx1"/>
                </a:solidFill>
              </a:defRPr>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
        <p:nvSpPr>
          <p:cNvPr id="12" name="Content Placeholder 11">
            <a:extLst>
              <a:ext uri="{FF2B5EF4-FFF2-40B4-BE49-F238E27FC236}">
                <a16:creationId xmlns:a16="http://schemas.microsoft.com/office/drawing/2014/main" id="{26BE9F1C-A813-3A5A-6976-67352A31CBCF}"/>
              </a:ext>
            </a:extLst>
          </p:cNvPr>
          <p:cNvSpPr>
            <a:spLocks noGrp="1"/>
          </p:cNvSpPr>
          <p:nvPr>
            <p:ph sz="quarter" idx="22"/>
          </p:nvPr>
        </p:nvSpPr>
        <p:spPr>
          <a:xfrm>
            <a:off x="6189657" y="1844675"/>
            <a:ext cx="1728216"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9DEF2B70-D214-B3E9-1EBC-FB0FF0917D62}"/>
              </a:ext>
            </a:extLst>
          </p:cNvPr>
          <p:cNvSpPr>
            <a:spLocks noGrp="1"/>
          </p:cNvSpPr>
          <p:nvPr>
            <p:ph sz="quarter" idx="23"/>
          </p:nvPr>
        </p:nvSpPr>
        <p:spPr>
          <a:xfrm>
            <a:off x="8107265" y="1844675"/>
            <a:ext cx="1728216"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221E657-4FEC-52D4-13EC-C2DA74F234FE}"/>
              </a:ext>
            </a:extLst>
          </p:cNvPr>
          <p:cNvSpPr>
            <a:spLocks noGrp="1"/>
          </p:cNvSpPr>
          <p:nvPr>
            <p:ph sz="quarter" idx="24"/>
          </p:nvPr>
        </p:nvSpPr>
        <p:spPr>
          <a:xfrm>
            <a:off x="10024875" y="1844675"/>
            <a:ext cx="1728216" cy="4251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A1D0818D-0527-FDC7-0F5E-D02178205B2F}"/>
              </a:ext>
            </a:extLst>
          </p:cNvPr>
          <p:cNvSpPr>
            <a:spLocks noGrp="1"/>
          </p:cNvSpPr>
          <p:nvPr>
            <p:ph type="pic" sz="quarter" idx="25"/>
          </p:nvPr>
        </p:nvSpPr>
        <p:spPr>
          <a:xfrm>
            <a:off x="436833" y="1844675"/>
            <a:ext cx="1728216" cy="4254503"/>
          </a:xfrm>
          <a:solidFill>
            <a:srgbClr val="CCCDCE"/>
          </a:solidFill>
        </p:spPr>
        <p:txBody>
          <a:bodyPr/>
          <a:lstStyle/>
          <a:p>
            <a:r>
              <a:rPr lang="en-US"/>
              <a:t>Click icon to add picture</a:t>
            </a:r>
          </a:p>
        </p:txBody>
      </p:sp>
    </p:spTree>
    <p:extLst>
      <p:ext uri="{BB962C8B-B14F-4D97-AF65-F5344CB8AC3E}">
        <p14:creationId xmlns:p14="http://schemas.microsoft.com/office/powerpoint/2010/main" val="3531043303"/>
      </p:ext>
    </p:extLst>
  </p:cSld>
  <p:clrMapOvr>
    <a:masterClrMapping/>
  </p:clrMapOvr>
  <p:extLst>
    <p:ext uri="{DCECCB84-F9BA-43D5-87BE-67443E8EF086}">
      <p15:sldGuideLst xmlns:p15="http://schemas.microsoft.com/office/powerpoint/2012/main">
        <p15:guide id="3" pos="1482">
          <p15:clr>
            <a:srgbClr val="A4A3A4"/>
          </p15:clr>
        </p15:guide>
        <p15:guide id="4" pos="1366">
          <p15:clr>
            <a:srgbClr val="A4A3A4"/>
          </p15:clr>
        </p15:guide>
        <p15:guide id="5" pos="3782">
          <p15:clr>
            <a:srgbClr val="A4A3A4"/>
          </p15:clr>
        </p15:guide>
        <p15:guide id="6" pos="4988">
          <p15:clr>
            <a:srgbClr val="A4A3A4"/>
          </p15:clr>
        </p15:guide>
        <p15:guide id="9" orient="horz" pos="2444">
          <p15:clr>
            <a:srgbClr val="A4A3A4"/>
          </p15:clr>
        </p15:guide>
        <p15:guide id="10" orient="horz" pos="2555">
          <p15:clr>
            <a:srgbClr val="A4A3A4"/>
          </p15:clr>
        </p15:guide>
        <p15:guide id="11" pos="6312">
          <p15:clr>
            <a:srgbClr val="A4A3A4"/>
          </p15:clr>
        </p15:guide>
        <p15:guide id="12" pos="6199">
          <p15:clr>
            <a:srgbClr val="A4A3A4"/>
          </p15:clr>
        </p15:guide>
        <p15:guide id="13" pos="3901">
          <p15:clr>
            <a:srgbClr val="A4A3A4"/>
          </p15:clr>
        </p15:guide>
        <p15:guide id="14" pos="5101">
          <p15:clr>
            <a:srgbClr val="A4A3A4"/>
          </p15:clr>
        </p15:guide>
        <p15:guide id="17" pos="2573">
          <p15:clr>
            <a:srgbClr val="A4A3A4"/>
          </p15:clr>
        </p15:guide>
        <p15:guide id="18" pos="269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  ~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44A66D-F1B2-7C70-2EC9-EA7B5DE5FC9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600" b="1">
                <a:solidFill>
                  <a:schemeClr val="bg1"/>
                </a:solidFill>
              </a:rPr>
              <a:t>Basic</a:t>
            </a:r>
          </a:p>
        </p:txBody>
      </p:sp>
    </p:spTree>
    <p:extLst>
      <p:ext uri="{BB962C8B-B14F-4D97-AF65-F5344CB8AC3E}">
        <p14:creationId xmlns:p14="http://schemas.microsoft.com/office/powerpoint/2010/main" val="232111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CA63-2A8E-2D0A-C862-BF4AED2F262D}"/>
              </a:ext>
            </a:extLst>
          </p:cNvPr>
          <p:cNvSpPr>
            <a:spLocks noGrp="1"/>
          </p:cNvSpPr>
          <p:nvPr>
            <p:ph type="title" hasCustomPrompt="1"/>
          </p:nvPr>
        </p:nvSpPr>
        <p:spPr/>
        <p:txBody>
          <a:bodyPr/>
          <a:lstStyle>
            <a:lvl1pPr>
              <a:defRPr/>
            </a:lvl1pPr>
          </a:lstStyle>
          <a:p>
            <a:r>
              <a:rPr lang="en-US"/>
              <a:t>Title and Content</a:t>
            </a:r>
          </a:p>
        </p:txBody>
      </p:sp>
      <p:sp>
        <p:nvSpPr>
          <p:cNvPr id="3" name="Content Placeholder 2">
            <a:extLst>
              <a:ext uri="{FF2B5EF4-FFF2-40B4-BE49-F238E27FC236}">
                <a16:creationId xmlns:a16="http://schemas.microsoft.com/office/drawing/2014/main" id="{C8F31D94-0DA0-7D8E-FCD3-BBF00F6F03A2}"/>
              </a:ext>
            </a:extLst>
          </p:cNvPr>
          <p:cNvSpPr>
            <a:spLocks noGrp="1"/>
          </p:cNvSpPr>
          <p:nvPr>
            <p:ph idx="1"/>
          </p:nvPr>
        </p:nvSpPr>
        <p:spPr/>
        <p:txBody>
          <a:bodyPr/>
          <a:lstStyle>
            <a:lvl2pPr marL="274320" indent="-274320">
              <a:spcBef>
                <a:spcPts val="600"/>
              </a:spcBef>
              <a:defRPr/>
            </a:lvl2pPr>
            <a:lvl3pPr indent="-274320">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BC10B-1C83-23B1-AFA4-84F17CE0AED2}"/>
              </a:ext>
            </a:extLst>
          </p:cNvPr>
          <p:cNvSpPr>
            <a:spLocks noGrp="1"/>
          </p:cNvSpPr>
          <p:nvPr>
            <p:ph type="dt" sz="half" idx="10"/>
          </p:nvPr>
        </p:nvSpPr>
        <p:spPr/>
        <p:txBody>
          <a:bodyPr/>
          <a:lstStyle/>
          <a:p>
            <a:fld id="{0B5E0D5A-549E-4758-8DA5-E45983665BA2}" type="datetime1">
              <a:rPr lang="en-US" smtClean="0"/>
              <a:t>1/16/2026</a:t>
            </a:fld>
            <a:endParaRPr lang="en-US"/>
          </a:p>
        </p:txBody>
      </p:sp>
      <p:sp>
        <p:nvSpPr>
          <p:cNvPr id="5" name="Footer Placeholder 4">
            <a:extLst>
              <a:ext uri="{FF2B5EF4-FFF2-40B4-BE49-F238E27FC236}">
                <a16:creationId xmlns:a16="http://schemas.microsoft.com/office/drawing/2014/main" id="{B414CC70-2B2A-081E-8B6F-F036AB361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33EB0-F7F2-A26B-2D13-0388E3466134}"/>
              </a:ext>
            </a:extLst>
          </p:cNvPr>
          <p:cNvSpPr>
            <a:spLocks noGrp="1"/>
          </p:cNvSpPr>
          <p:nvPr>
            <p:ph type="sldNum" sz="quarter" idx="12"/>
          </p:nvPr>
        </p:nvSpPr>
        <p:spPr/>
        <p:txBody>
          <a:bodyPr/>
          <a:lstStyle/>
          <a:p>
            <a:fld id="{3612E008-61E4-4A99-8383-A3C8D6963C8E}" type="slidenum">
              <a:rPr lang="en-US" smtClean="0"/>
              <a:t>‹#›</a:t>
            </a:fld>
            <a:endParaRPr lang="en-US"/>
          </a:p>
        </p:txBody>
      </p:sp>
    </p:spTree>
    <p:extLst>
      <p:ext uri="{BB962C8B-B14F-4D97-AF65-F5344CB8AC3E}">
        <p14:creationId xmlns:p14="http://schemas.microsoft.com/office/powerpoint/2010/main" val="1705129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21E13-D2CD-8ECB-80CE-2107FAD19E23}"/>
              </a:ext>
            </a:extLst>
          </p:cNvPr>
          <p:cNvSpPr>
            <a:spLocks noGrp="1"/>
          </p:cNvSpPr>
          <p:nvPr>
            <p:ph type="title" hasCustomPrompt="1"/>
          </p:nvPr>
        </p:nvSpPr>
        <p:spPr>
          <a:xfrm>
            <a:off x="440724" y="521208"/>
            <a:ext cx="11318460" cy="329184"/>
          </a:xfrm>
        </p:spPr>
        <p:txBody>
          <a:bodyPr/>
          <a:lstStyle>
            <a:lvl1pPr>
              <a:defRPr/>
            </a:lvl1pPr>
          </a:lstStyle>
          <a:p>
            <a:r>
              <a:rPr lang="en-US"/>
              <a:t>Two Content</a:t>
            </a:r>
          </a:p>
        </p:txBody>
      </p:sp>
      <p:sp>
        <p:nvSpPr>
          <p:cNvPr id="3" name="Content Placeholder 2">
            <a:extLst>
              <a:ext uri="{FF2B5EF4-FFF2-40B4-BE49-F238E27FC236}">
                <a16:creationId xmlns:a16="http://schemas.microsoft.com/office/drawing/2014/main" id="{9772AE9A-9BCE-7036-F679-ED8D8D5129FA}"/>
              </a:ext>
            </a:extLst>
          </p:cNvPr>
          <p:cNvSpPr>
            <a:spLocks noGrp="1"/>
          </p:cNvSpPr>
          <p:nvPr>
            <p:ph sz="half" idx="1"/>
          </p:nvPr>
        </p:nvSpPr>
        <p:spPr>
          <a:xfrm>
            <a:off x="440723" y="1848852"/>
            <a:ext cx="5559552" cy="4244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11826C-4F23-734D-3D37-7EB86EF650A6}"/>
              </a:ext>
            </a:extLst>
          </p:cNvPr>
          <p:cNvSpPr>
            <a:spLocks noGrp="1"/>
          </p:cNvSpPr>
          <p:nvPr>
            <p:ph sz="half" idx="2"/>
          </p:nvPr>
        </p:nvSpPr>
        <p:spPr>
          <a:xfrm>
            <a:off x="6199632" y="1848852"/>
            <a:ext cx="5559552" cy="424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3CD526-A085-C95B-2251-196852C9A5FF}"/>
              </a:ext>
            </a:extLst>
          </p:cNvPr>
          <p:cNvSpPr>
            <a:spLocks noGrp="1"/>
          </p:cNvSpPr>
          <p:nvPr>
            <p:ph type="dt" sz="half" idx="10"/>
          </p:nvPr>
        </p:nvSpPr>
        <p:spPr/>
        <p:txBody>
          <a:bodyPr/>
          <a:lstStyle/>
          <a:p>
            <a:fld id="{A6718ACA-6AB7-4540-81F2-8E2F830769AA}" type="datetime1">
              <a:rPr lang="en-US" smtClean="0"/>
              <a:t>1/16/2026</a:t>
            </a:fld>
            <a:endParaRPr lang="en-US"/>
          </a:p>
        </p:txBody>
      </p:sp>
      <p:sp>
        <p:nvSpPr>
          <p:cNvPr id="6" name="Footer Placeholder 5">
            <a:extLst>
              <a:ext uri="{FF2B5EF4-FFF2-40B4-BE49-F238E27FC236}">
                <a16:creationId xmlns:a16="http://schemas.microsoft.com/office/drawing/2014/main" id="{87E6D45E-8CFE-CC1E-BD23-7654F5D71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91A80-657D-97E7-7F67-FD868E0E84ED}"/>
              </a:ext>
            </a:extLst>
          </p:cNvPr>
          <p:cNvSpPr>
            <a:spLocks noGrp="1"/>
          </p:cNvSpPr>
          <p:nvPr>
            <p:ph type="sldNum" sz="quarter" idx="12"/>
          </p:nvPr>
        </p:nvSpPr>
        <p:spPr/>
        <p:txBody>
          <a:bodyPr/>
          <a:lstStyle/>
          <a:p>
            <a:fld id="{3612E008-61E4-4A99-8383-A3C8D6963C8E}" type="slidenum">
              <a:rPr lang="en-US" smtClean="0"/>
              <a:t>‹#›</a:t>
            </a:fld>
            <a:endParaRPr lang="en-US"/>
          </a:p>
        </p:txBody>
      </p:sp>
    </p:spTree>
    <p:extLst>
      <p:ext uri="{BB962C8B-B14F-4D97-AF65-F5344CB8AC3E}">
        <p14:creationId xmlns:p14="http://schemas.microsoft.com/office/powerpoint/2010/main" val="3293218341"/>
      </p:ext>
    </p:extLst>
  </p:cSld>
  <p:clrMapOvr>
    <a:masterClrMapping/>
  </p:clrMapOvr>
  <p:extLst>
    <p:ext uri="{DCECCB84-F9BA-43D5-87BE-67443E8EF086}">
      <p15:sldGuideLst xmlns:p15="http://schemas.microsoft.com/office/powerpoint/2012/main">
        <p15:guide id="2" pos="3901">
          <p15:clr>
            <a:srgbClr val="A4A3A4"/>
          </p15:clr>
        </p15:guide>
        <p15:guide id="3" pos="3783">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0E9C1FB-74AE-E9B3-3EBE-2071B75F11B4}"/>
              </a:ext>
            </a:extLst>
          </p:cNvPr>
          <p:cNvSpPr>
            <a:spLocks noGrp="1"/>
          </p:cNvSpPr>
          <p:nvPr>
            <p:ph sz="quarter" idx="4"/>
          </p:nvPr>
        </p:nvSpPr>
        <p:spPr>
          <a:xfrm>
            <a:off x="6194298" y="2430966"/>
            <a:ext cx="5559552" cy="3660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31D2A6C-7901-2BE4-A8BB-D924D15A8882}"/>
              </a:ext>
            </a:extLst>
          </p:cNvPr>
          <p:cNvSpPr>
            <a:spLocks noGrp="1"/>
          </p:cNvSpPr>
          <p:nvPr>
            <p:ph type="body" idx="1"/>
          </p:nvPr>
        </p:nvSpPr>
        <p:spPr>
          <a:xfrm>
            <a:off x="440723" y="1848853"/>
            <a:ext cx="5559552" cy="32918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6F0BF6-E0EF-854A-E648-1174356A6610}"/>
              </a:ext>
            </a:extLst>
          </p:cNvPr>
          <p:cNvSpPr>
            <a:spLocks noGrp="1"/>
          </p:cNvSpPr>
          <p:nvPr>
            <p:ph sz="half" idx="2"/>
          </p:nvPr>
        </p:nvSpPr>
        <p:spPr>
          <a:xfrm>
            <a:off x="440723" y="2431247"/>
            <a:ext cx="5559552" cy="3662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6E7093-8FFE-1093-4AA9-5227C5295602}"/>
              </a:ext>
            </a:extLst>
          </p:cNvPr>
          <p:cNvSpPr>
            <a:spLocks noGrp="1"/>
          </p:cNvSpPr>
          <p:nvPr>
            <p:ph type="body" sz="quarter" idx="3"/>
          </p:nvPr>
        </p:nvSpPr>
        <p:spPr>
          <a:xfrm>
            <a:off x="6194298" y="1848852"/>
            <a:ext cx="5559552" cy="32918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06634943-7D1B-9B6C-5180-BFF880497D62}"/>
              </a:ext>
            </a:extLst>
          </p:cNvPr>
          <p:cNvSpPr>
            <a:spLocks noGrp="1"/>
          </p:cNvSpPr>
          <p:nvPr>
            <p:ph type="dt" sz="half" idx="10"/>
          </p:nvPr>
        </p:nvSpPr>
        <p:spPr/>
        <p:txBody>
          <a:bodyPr/>
          <a:lstStyle/>
          <a:p>
            <a:fld id="{8DDE5F0E-E812-4DDE-82AE-0B2BE4F89766}" type="datetime1">
              <a:rPr lang="en-US" smtClean="0"/>
              <a:t>1/16/2026</a:t>
            </a:fld>
            <a:endParaRPr lang="en-US"/>
          </a:p>
        </p:txBody>
      </p:sp>
      <p:sp>
        <p:nvSpPr>
          <p:cNvPr id="8" name="Footer Placeholder 7">
            <a:extLst>
              <a:ext uri="{FF2B5EF4-FFF2-40B4-BE49-F238E27FC236}">
                <a16:creationId xmlns:a16="http://schemas.microsoft.com/office/drawing/2014/main" id="{796D4C35-0B43-4512-FA45-0594EE0AB1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B3DD85-3321-8018-54C4-4EA26C5B572F}"/>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10" name="Title 9">
            <a:extLst>
              <a:ext uri="{FF2B5EF4-FFF2-40B4-BE49-F238E27FC236}">
                <a16:creationId xmlns:a16="http://schemas.microsoft.com/office/drawing/2014/main" id="{0FE8BB04-66E4-96EC-AB73-7E9B57E8DFFA}"/>
              </a:ext>
            </a:extLst>
          </p:cNvPr>
          <p:cNvSpPr>
            <a:spLocks noGrp="1"/>
          </p:cNvSpPr>
          <p:nvPr>
            <p:ph type="title" hasCustomPrompt="1"/>
          </p:nvPr>
        </p:nvSpPr>
        <p:spPr>
          <a:xfrm>
            <a:off x="440724" y="521208"/>
            <a:ext cx="11313126" cy="329184"/>
          </a:xfrm>
        </p:spPr>
        <p:txBody>
          <a:bodyPr/>
          <a:lstStyle>
            <a:lvl1pPr>
              <a:defRPr/>
            </a:lvl1pPr>
          </a:lstStyle>
          <a:p>
            <a:r>
              <a:rPr lang="en-US"/>
              <a:t>Comparison</a:t>
            </a:r>
          </a:p>
        </p:txBody>
      </p:sp>
    </p:spTree>
    <p:extLst>
      <p:ext uri="{BB962C8B-B14F-4D97-AF65-F5344CB8AC3E}">
        <p14:creationId xmlns:p14="http://schemas.microsoft.com/office/powerpoint/2010/main" val="2485755378"/>
      </p:ext>
    </p:extLst>
  </p:cSld>
  <p:clrMapOvr>
    <a:masterClrMapping/>
  </p:clrMapOvr>
  <p:extLst>
    <p:ext uri="{DCECCB84-F9BA-43D5-87BE-67443E8EF086}">
      <p15:sldGuideLst xmlns:p15="http://schemas.microsoft.com/office/powerpoint/2012/main">
        <p15:guide id="1" pos="3782" userDrawn="1">
          <p15:clr>
            <a:srgbClr val="A4A3A4"/>
          </p15:clr>
        </p15:guide>
        <p15:guide id="2" pos="3901"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8BFD-F669-979A-0616-72DC8F4BFDAA}"/>
              </a:ext>
            </a:extLst>
          </p:cNvPr>
          <p:cNvSpPr>
            <a:spLocks noGrp="1"/>
          </p:cNvSpPr>
          <p:nvPr>
            <p:ph type="ctrTitle" hasCustomPrompt="1"/>
          </p:nvPr>
        </p:nvSpPr>
        <p:spPr>
          <a:xfrm>
            <a:off x="6563678" y="511175"/>
            <a:ext cx="5014045" cy="1333500"/>
          </a:xfrm>
        </p:spPr>
        <p:txBody>
          <a:bodyPr anchor="t"/>
          <a:lstStyle>
            <a:lvl1pPr algn="l">
              <a:defRPr sz="4800"/>
            </a:lvl1pPr>
          </a:lstStyle>
          <a:p>
            <a:r>
              <a:rPr lang="en-US"/>
              <a:t>Title 4: Photo </a:t>
            </a:r>
            <a:br>
              <a:rPr lang="en-US"/>
            </a:br>
            <a:r>
              <a:rPr lang="en-US"/>
              <a:t>Cover image left</a:t>
            </a:r>
          </a:p>
        </p:txBody>
      </p:sp>
      <p:sp>
        <p:nvSpPr>
          <p:cNvPr id="3" name="Subtitle 2">
            <a:extLst>
              <a:ext uri="{FF2B5EF4-FFF2-40B4-BE49-F238E27FC236}">
                <a16:creationId xmlns:a16="http://schemas.microsoft.com/office/drawing/2014/main" id="{BB31F2FF-0C75-BF44-86C2-C46CB6811B93}"/>
              </a:ext>
            </a:extLst>
          </p:cNvPr>
          <p:cNvSpPr>
            <a:spLocks noGrp="1"/>
          </p:cNvSpPr>
          <p:nvPr>
            <p:ph type="subTitle" idx="1" hasCustomPrompt="1"/>
          </p:nvPr>
        </p:nvSpPr>
        <p:spPr>
          <a:xfrm>
            <a:off x="6563809" y="2505459"/>
            <a:ext cx="5015416" cy="923541"/>
          </a:xfrm>
        </p:spPr>
        <p:txBody>
          <a:bodyPr>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(delete this box if not using)</a:t>
            </a:r>
          </a:p>
        </p:txBody>
      </p:sp>
      <p:sp>
        <p:nvSpPr>
          <p:cNvPr id="4" name="Date Placeholder 3">
            <a:extLst>
              <a:ext uri="{FF2B5EF4-FFF2-40B4-BE49-F238E27FC236}">
                <a16:creationId xmlns:a16="http://schemas.microsoft.com/office/drawing/2014/main" id="{7FE453A4-6BC9-5426-0B4B-22325AC1476B}"/>
              </a:ext>
            </a:extLst>
          </p:cNvPr>
          <p:cNvSpPr>
            <a:spLocks noGrp="1"/>
          </p:cNvSpPr>
          <p:nvPr>
            <p:ph type="dt" sz="half" idx="10"/>
          </p:nvPr>
        </p:nvSpPr>
        <p:spPr/>
        <p:txBody>
          <a:bodyPr/>
          <a:lstStyle/>
          <a:p>
            <a:fld id="{57E7C2EC-9F18-46C0-AC51-792D6C30EC52}" type="datetime1">
              <a:rPr lang="en-US" smtClean="0"/>
              <a:t>1/16/2026</a:t>
            </a:fld>
            <a:endParaRPr lang="en-US"/>
          </a:p>
        </p:txBody>
      </p:sp>
      <p:sp>
        <p:nvSpPr>
          <p:cNvPr id="5" name="Footer Placeholder 4">
            <a:extLst>
              <a:ext uri="{FF2B5EF4-FFF2-40B4-BE49-F238E27FC236}">
                <a16:creationId xmlns:a16="http://schemas.microsoft.com/office/drawing/2014/main" id="{1AD3FFD9-B15A-C50B-2FDD-BBEE7A7F81DD}"/>
              </a:ext>
            </a:extLst>
          </p:cNvPr>
          <p:cNvSpPr>
            <a:spLocks noGrp="1"/>
          </p:cNvSpPr>
          <p:nvPr>
            <p:ph type="ftr" sz="quarter" idx="11"/>
          </p:nvPr>
        </p:nvSpPr>
        <p:spPr>
          <a:xfrm>
            <a:off x="4120458" y="6908353"/>
            <a:ext cx="7023098" cy="173736"/>
          </a:xfrm>
        </p:spPr>
        <p:txBody>
          <a:bodyPr/>
          <a:lstStyle>
            <a:lvl1pPr>
              <a:defRPr>
                <a:noFill/>
              </a:defRPr>
            </a:lvl1pPr>
          </a:lstStyle>
          <a:p>
            <a:endParaRPr lang="en-US"/>
          </a:p>
        </p:txBody>
      </p:sp>
      <p:sp>
        <p:nvSpPr>
          <p:cNvPr id="6" name="Slide Number Placeholder 5">
            <a:extLst>
              <a:ext uri="{FF2B5EF4-FFF2-40B4-BE49-F238E27FC236}">
                <a16:creationId xmlns:a16="http://schemas.microsoft.com/office/drawing/2014/main" id="{47A3D77E-19E3-3E90-2BA0-FA1455DF8D8E}"/>
              </a:ext>
            </a:extLst>
          </p:cNvPr>
          <p:cNvSpPr>
            <a:spLocks noGrp="1"/>
          </p:cNvSpPr>
          <p:nvPr>
            <p:ph type="sldNum" sz="quarter" idx="12"/>
          </p:nvPr>
        </p:nvSpPr>
        <p:spPr>
          <a:xfrm>
            <a:off x="11171808" y="6908355"/>
            <a:ext cx="587376" cy="169277"/>
          </a:xfrm>
        </p:spPr>
        <p:txBody>
          <a:bodyPr/>
          <a:lstStyle>
            <a:lvl1pPr>
              <a:defRPr>
                <a:noFill/>
              </a:defRPr>
            </a:lvl1pPr>
          </a:lstStyle>
          <a:p>
            <a:fld id="{3612E008-61E4-4A99-8383-A3C8D6963C8E}" type="slidenum">
              <a:rPr lang="en-US" smtClean="0"/>
              <a:pPr/>
              <a:t>‹#›</a:t>
            </a:fld>
            <a:endParaRPr lang="en-US"/>
          </a:p>
        </p:txBody>
      </p:sp>
      <p:pic>
        <p:nvPicPr>
          <p:cNvPr id="7" name="Tagline logo">
            <a:extLst>
              <a:ext uri="{FF2B5EF4-FFF2-40B4-BE49-F238E27FC236}">
                <a16:creationId xmlns:a16="http://schemas.microsoft.com/office/drawing/2014/main" id="{FF8C193E-29C2-1E66-E9AE-72B277891F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63678" y="6260852"/>
            <a:ext cx="1492345" cy="393192"/>
          </a:xfrm>
          <a:prstGeom prst="rect">
            <a:avLst/>
          </a:prstGeom>
        </p:spPr>
      </p:pic>
      <p:sp>
        <p:nvSpPr>
          <p:cNvPr id="9" name="Text Placeholder 8">
            <a:extLst>
              <a:ext uri="{FF2B5EF4-FFF2-40B4-BE49-F238E27FC236}">
                <a16:creationId xmlns:a16="http://schemas.microsoft.com/office/drawing/2014/main" id="{B89A907C-2A7F-3E63-AB97-542B96D4682E}"/>
              </a:ext>
            </a:extLst>
          </p:cNvPr>
          <p:cNvSpPr>
            <a:spLocks noGrp="1"/>
          </p:cNvSpPr>
          <p:nvPr>
            <p:ph type="body" sz="quarter" idx="13" hasCustomPrompt="1"/>
          </p:nvPr>
        </p:nvSpPr>
        <p:spPr>
          <a:xfrm>
            <a:off x="6563678" y="3903788"/>
            <a:ext cx="5014045" cy="528350"/>
          </a:xfrm>
        </p:spPr>
        <p:txBody>
          <a:bodyPr/>
          <a:lstStyle>
            <a:lvl1pPr>
              <a:defRPr sz="1600" b="1"/>
            </a:lvl1pPr>
            <a:lvl2pPr marL="0" indent="0">
              <a:buFont typeface="Calibri" panose="020F0502020204030204" pitchFamily="34" charset="0"/>
              <a:buChar char="​"/>
              <a:defRPr sz="1000" b="1" cap="all" baseline="0"/>
            </a:lvl2pPr>
          </a:lstStyle>
          <a:p>
            <a:pPr lvl="0"/>
            <a:r>
              <a:rPr lang="en-US"/>
              <a:t>[Add Presenter Name, use TAB to add date]</a:t>
            </a:r>
          </a:p>
          <a:p>
            <a:pPr lvl="1"/>
            <a:r>
              <a:rPr lang="en-US"/>
              <a:t>Second level</a:t>
            </a:r>
          </a:p>
        </p:txBody>
      </p:sp>
      <p:sp>
        <p:nvSpPr>
          <p:cNvPr id="10" name="Picture Placeholder 9">
            <a:extLst>
              <a:ext uri="{FF2B5EF4-FFF2-40B4-BE49-F238E27FC236}">
                <a16:creationId xmlns:a16="http://schemas.microsoft.com/office/drawing/2014/main" id="{BC37D63E-F11B-6E1F-DEDE-34363648F4F8}"/>
              </a:ext>
            </a:extLst>
          </p:cNvPr>
          <p:cNvSpPr>
            <a:spLocks noGrp="1"/>
          </p:cNvSpPr>
          <p:nvPr>
            <p:ph type="pic" sz="quarter" idx="14"/>
          </p:nvPr>
        </p:nvSpPr>
        <p:spPr>
          <a:xfrm>
            <a:off x="1" y="0"/>
            <a:ext cx="6003924" cy="6858000"/>
          </a:xfrm>
          <a:solidFill>
            <a:srgbClr val="CCCDCE"/>
          </a:solidFill>
        </p:spPr>
        <p:txBody>
          <a:bodyPr/>
          <a:lstStyle/>
          <a:p>
            <a:r>
              <a:rPr lang="en-US"/>
              <a:t>Click icon to add picture</a:t>
            </a:r>
          </a:p>
        </p:txBody>
      </p:sp>
      <p:grpSp>
        <p:nvGrpSpPr>
          <p:cNvPr id="12" name="Group 11">
            <a:extLst>
              <a:ext uri="{FF2B5EF4-FFF2-40B4-BE49-F238E27FC236}">
                <a16:creationId xmlns:a16="http://schemas.microsoft.com/office/drawing/2014/main" id="{4BCD115B-BF0F-7934-9EFF-4520821DC994}"/>
              </a:ext>
            </a:extLst>
          </p:cNvPr>
          <p:cNvGrpSpPr/>
          <p:nvPr userDrawn="1"/>
        </p:nvGrpSpPr>
        <p:grpSpPr>
          <a:xfrm>
            <a:off x="12389142" y="0"/>
            <a:ext cx="1525492" cy="6858000"/>
            <a:chOff x="12389142" y="0"/>
            <a:chExt cx="1525492" cy="6858000"/>
          </a:xfrm>
        </p:grpSpPr>
        <p:sp>
          <p:nvSpPr>
            <p:cNvPr id="13" name="Rectangle 12">
              <a:extLst>
                <a:ext uri="{FF2B5EF4-FFF2-40B4-BE49-F238E27FC236}">
                  <a16:creationId xmlns:a16="http://schemas.microsoft.com/office/drawing/2014/main" id="{1AE5F8FA-1AD2-2C66-E9E0-F6B73722C81F}"/>
                </a:ext>
              </a:extLst>
            </p:cNvPr>
            <p:cNvSpPr/>
            <p:nvPr userDrawn="1"/>
          </p:nvSpPr>
          <p:spPr>
            <a:xfrm>
              <a:off x="12389142" y="0"/>
              <a:ext cx="1525492" cy="6858000"/>
            </a:xfrm>
            <a:prstGeom prst="rect">
              <a:avLst/>
            </a:prstGeom>
            <a:solidFill>
              <a:srgbClr val="DBDBDB"/>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rIns="64008" rtlCol="0" anchor="t"/>
            <a:lstStyle/>
            <a:p>
              <a:pPr algn="l">
                <a:spcBef>
                  <a:spcPts val="900"/>
                </a:spcBef>
              </a:pPr>
              <a:r>
                <a:rPr lang="en-US" sz="1050" b="1">
                  <a:solidFill>
                    <a:srgbClr val="222B36"/>
                  </a:solidFill>
                </a:rPr>
                <a:t>Tips Sidebar</a:t>
              </a:r>
              <a:br>
                <a:rPr lang="en-US" sz="1050" b="1">
                  <a:solidFill>
                    <a:srgbClr val="222B36"/>
                  </a:solidFill>
                </a:rPr>
              </a:br>
              <a:endParaRPr lang="en-US" sz="1050" b="1">
                <a:solidFill>
                  <a:srgbClr val="222B36"/>
                </a:solidFill>
              </a:endParaRPr>
            </a:p>
            <a:p>
              <a:pPr algn="l">
                <a:spcBef>
                  <a:spcPts val="600"/>
                </a:spcBef>
              </a:pPr>
              <a:r>
                <a:rPr lang="en-US" sz="900" b="1">
                  <a:solidFill>
                    <a:srgbClr val="222B36"/>
                  </a:solidFill>
                </a:rPr>
                <a:t>ADD TEXT</a:t>
              </a:r>
            </a:p>
            <a:p>
              <a:pPr algn="l">
                <a:spcBef>
                  <a:spcPts val="300"/>
                </a:spcBef>
              </a:pPr>
              <a:r>
                <a:rPr lang="en-US" sz="900">
                  <a:solidFill>
                    <a:srgbClr val="222B36"/>
                  </a:solidFill>
                </a:rPr>
                <a:t>Placeholders have defined text levels. </a:t>
              </a:r>
            </a:p>
            <a:p>
              <a:pPr algn="l">
                <a:spcBef>
                  <a:spcPts val="600"/>
                </a:spcBef>
              </a:pPr>
              <a:r>
                <a:rPr lang="en-US" sz="900">
                  <a:solidFill>
                    <a:srgbClr val="222B36"/>
                  </a:solidFill>
                </a:rPr>
                <a:t>Use </a:t>
              </a:r>
              <a:r>
                <a:rPr lang="en-US" sz="900" b="1">
                  <a:solidFill>
                    <a:srgbClr val="222B36"/>
                  </a:solidFill>
                </a:rPr>
                <a:t>TAB</a:t>
              </a:r>
              <a:r>
                <a:rPr lang="en-US" sz="900">
                  <a:solidFill>
                    <a:srgbClr val="222B36"/>
                  </a:solidFill>
                </a:rPr>
                <a:t> to insert </a:t>
              </a:r>
              <a:r>
                <a:rPr lang="en-US" sz="900" i="1">
                  <a:solidFill>
                    <a:srgbClr val="222B36"/>
                  </a:solidFill>
                </a:rPr>
                <a:t>next</a:t>
              </a:r>
              <a:r>
                <a:rPr lang="en-US" sz="900">
                  <a:solidFill>
                    <a:srgbClr val="222B36"/>
                  </a:solidFill>
                </a:rPr>
                <a:t> text level.</a:t>
              </a:r>
            </a:p>
            <a:p>
              <a:pPr algn="l">
                <a:spcBef>
                  <a:spcPts val="600"/>
                </a:spcBef>
              </a:pPr>
              <a:r>
                <a:rPr lang="en-US" sz="900">
                  <a:solidFill>
                    <a:srgbClr val="222B36"/>
                  </a:solidFill>
                </a:rPr>
                <a:t>Use </a:t>
              </a:r>
              <a:r>
                <a:rPr lang="en-US" sz="900" b="1">
                  <a:solidFill>
                    <a:srgbClr val="222B36"/>
                  </a:solidFill>
                </a:rPr>
                <a:t>TAB+SHIFT </a:t>
              </a:r>
              <a:r>
                <a:rPr lang="en-US" sz="900">
                  <a:solidFill>
                    <a:srgbClr val="222B36"/>
                  </a:solidFill>
                </a:rPr>
                <a:t>to insert </a:t>
              </a:r>
              <a:r>
                <a:rPr lang="en-US" sz="900" i="1">
                  <a:solidFill>
                    <a:srgbClr val="222B36"/>
                  </a:solidFill>
                </a:rPr>
                <a:t>previous</a:t>
              </a:r>
              <a:r>
                <a:rPr lang="en-US" sz="900">
                  <a:solidFill>
                    <a:srgbClr val="222B36"/>
                  </a:solidFill>
                </a:rPr>
                <a:t> text level. </a:t>
              </a:r>
            </a:p>
            <a:p>
              <a:pPr marL="0" indent="0" algn="l">
                <a:spcBef>
                  <a:spcPts val="300"/>
                </a:spcBef>
                <a:spcAft>
                  <a:spcPts val="0"/>
                </a:spcAft>
                <a:buFont typeface="Wingdings" panose="05000000000000000000" pitchFamily="2" charset="2"/>
                <a:buNone/>
              </a:pPr>
              <a:r>
                <a:rPr lang="en-US" sz="900">
                  <a:solidFill>
                    <a:srgbClr val="222B36"/>
                  </a:solidFill>
                </a:rPr>
                <a:t>Level 1: No Bullet</a:t>
              </a:r>
            </a:p>
            <a:p>
              <a:pPr marL="114297" indent="-114297" algn="l">
                <a:spcBef>
                  <a:spcPts val="300"/>
                </a:spcBef>
                <a:spcAft>
                  <a:spcPts val="0"/>
                </a:spcAft>
                <a:buFont typeface="Wingdings" panose="05000000000000000000" pitchFamily="2" charset="2"/>
                <a:buChar char="§"/>
              </a:pPr>
              <a:r>
                <a:rPr lang="en-US" sz="900">
                  <a:solidFill>
                    <a:srgbClr val="222B36"/>
                  </a:solidFill>
                </a:rPr>
                <a:t>Level 2: Bullet 1</a:t>
              </a:r>
            </a:p>
            <a:p>
              <a:pPr marL="231775" indent="-107950" algn="l">
                <a:spcBef>
                  <a:spcPts val="300"/>
                </a:spcBef>
                <a:spcAft>
                  <a:spcPts val="0"/>
                </a:spcAft>
                <a:buFont typeface="Arial" panose="020B0604020202020204" pitchFamily="34" charset="0"/>
                <a:buChar char="–"/>
                <a:tabLst/>
              </a:pPr>
              <a:r>
                <a:rPr lang="en-US" sz="900">
                  <a:solidFill>
                    <a:srgbClr val="222B36"/>
                  </a:solidFill>
                </a:rPr>
                <a:t>Level 3: Bullet 2</a:t>
              </a:r>
            </a:p>
            <a:p>
              <a:pPr marL="347663" indent="-107950" algn="l">
                <a:spcBef>
                  <a:spcPts val="300"/>
                </a:spcBef>
                <a:spcAft>
                  <a:spcPts val="0"/>
                </a:spcAft>
                <a:buFont typeface="Arial" panose="020B0604020202020204" pitchFamily="34" charset="0"/>
                <a:buChar char="–"/>
                <a:tabLst/>
              </a:pPr>
              <a:r>
                <a:rPr lang="en-US" sz="900">
                  <a:solidFill>
                    <a:srgbClr val="222B36"/>
                  </a:solidFill>
                </a:rPr>
                <a:t>Level 4: Bullet 3</a:t>
              </a:r>
            </a:p>
            <a:p>
              <a:pPr marL="512763" indent="-171450" algn="l">
                <a:spcBef>
                  <a:spcPts val="300"/>
                </a:spcBef>
                <a:spcAft>
                  <a:spcPts val="0"/>
                </a:spcAft>
                <a:buFont typeface="Arial" panose="020B0604020202020204" pitchFamily="34" charset="0"/>
                <a:buChar char="–"/>
                <a:tabLst/>
              </a:pPr>
              <a:r>
                <a:rPr lang="en-US" sz="900">
                  <a:solidFill>
                    <a:srgbClr val="222B36"/>
                  </a:solidFill>
                </a:rPr>
                <a:t>Level 5: Bullet 4</a:t>
              </a:r>
            </a:p>
            <a:p>
              <a:pPr marL="0" indent="0" algn="l">
                <a:spcBef>
                  <a:spcPts val="0"/>
                </a:spcBef>
                <a:spcAft>
                  <a:spcPts val="300"/>
                </a:spcAft>
                <a:buFont typeface="Arial" panose="020B0604020202020204" pitchFamily="34" charset="0"/>
                <a:buNone/>
              </a:pPr>
              <a:br>
                <a:rPr lang="en-US" sz="900">
                  <a:solidFill>
                    <a:srgbClr val="222B36"/>
                  </a:solidFill>
                </a:rPr>
              </a:br>
              <a:r>
                <a:rPr lang="en-US" sz="900">
                  <a:solidFill>
                    <a:srgbClr val="222B36"/>
                  </a:solidFill>
                </a:rPr>
                <a:t>____________________</a:t>
              </a:r>
              <a:endParaRPr lang="en-US" sz="900" b="1">
                <a:solidFill>
                  <a:srgbClr val="222B36"/>
                </a:solidFill>
              </a:endParaRPr>
            </a:p>
            <a:p>
              <a:pPr algn="l">
                <a:spcBef>
                  <a:spcPts val="300"/>
                </a:spcBef>
              </a:pPr>
              <a:r>
                <a:rPr lang="en-US" sz="900" b="1">
                  <a:solidFill>
                    <a:srgbClr val="222B36"/>
                  </a:solidFill>
                </a:rPr>
                <a:t>USE BRAND COLORS</a:t>
              </a:r>
            </a:p>
          </p:txBody>
        </p:sp>
        <p:grpSp>
          <p:nvGrpSpPr>
            <p:cNvPr id="14" name="Group 13">
              <a:extLst>
                <a:ext uri="{FF2B5EF4-FFF2-40B4-BE49-F238E27FC236}">
                  <a16:creationId xmlns:a16="http://schemas.microsoft.com/office/drawing/2014/main" id="{85DCA35A-E6CD-2312-4943-4CE0C396B80D}"/>
                </a:ext>
              </a:extLst>
            </p:cNvPr>
            <p:cNvGrpSpPr/>
            <p:nvPr userDrawn="1"/>
          </p:nvGrpSpPr>
          <p:grpSpPr>
            <a:xfrm>
              <a:off x="12574095" y="3506602"/>
              <a:ext cx="1083381" cy="1711820"/>
              <a:chOff x="12574095" y="3506602"/>
              <a:chExt cx="1083381" cy="1711820"/>
            </a:xfrm>
          </p:grpSpPr>
          <p:sp>
            <p:nvSpPr>
              <p:cNvPr id="35" name="Rectangle: Rounded Corners 34">
                <a:extLst>
                  <a:ext uri="{FF2B5EF4-FFF2-40B4-BE49-F238E27FC236}">
                    <a16:creationId xmlns:a16="http://schemas.microsoft.com/office/drawing/2014/main" id="{0736F8F1-D268-D0EA-36B1-52EB7F3F163D}"/>
                  </a:ext>
                </a:extLst>
              </p:cNvPr>
              <p:cNvSpPr/>
              <p:nvPr userDrawn="1"/>
            </p:nvSpPr>
            <p:spPr>
              <a:xfrm>
                <a:off x="12574095" y="3506602"/>
                <a:ext cx="1083381" cy="1711820"/>
              </a:xfrm>
              <a:prstGeom prst="roundRect">
                <a:avLst>
                  <a:gd name="adj" fmla="val 193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08B21C35-650C-63EA-86B0-264F10A8448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593542" y="3551769"/>
                <a:ext cx="1044486" cy="1655340"/>
              </a:xfrm>
              <a:prstGeom prst="rect">
                <a:avLst/>
              </a:prstGeom>
            </p:spPr>
          </p:pic>
        </p:grpSp>
        <p:sp>
          <p:nvSpPr>
            <p:cNvPr id="15" name="Arrow: Use only for charts">
              <a:extLst>
                <a:ext uri="{FF2B5EF4-FFF2-40B4-BE49-F238E27FC236}">
                  <a16:creationId xmlns:a16="http://schemas.microsoft.com/office/drawing/2014/main" id="{CBB37299-DFAF-476E-5574-94FD2820D3CF}"/>
                </a:ext>
              </a:extLst>
            </p:cNvPr>
            <p:cNvSpPr/>
            <p:nvPr userDrawn="1"/>
          </p:nvSpPr>
          <p:spPr>
            <a:xfrm>
              <a:off x="12482801" y="4770358"/>
              <a:ext cx="169484" cy="583974"/>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77266 w 166007"/>
                <a:gd name="connsiteY0" fmla="*/ 2868 h 579664"/>
                <a:gd name="connsiteX1" fmla="*/ 0 w 166007"/>
                <a:gd name="connsiteY1" fmla="*/ 0 h 579664"/>
                <a:gd name="connsiteX2" fmla="*/ 0 w 166007"/>
                <a:gd name="connsiteY2" fmla="*/ 579664 h 579664"/>
                <a:gd name="connsiteX3" fmla="*/ 166007 w 166007"/>
                <a:gd name="connsiteY3" fmla="*/ 579664 h 579664"/>
                <a:gd name="connsiteX0" fmla="*/ 77266 w 166007"/>
                <a:gd name="connsiteY0" fmla="*/ 388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77266" y="388"/>
                  </a:moveTo>
                  <a:lnTo>
                    <a:pt x="0" y="0"/>
                  </a:lnTo>
                  <a:lnTo>
                    <a:pt x="0" y="579664"/>
                  </a:lnTo>
                  <a:lnTo>
                    <a:pt x="166007" y="579664"/>
                  </a:lnTo>
                </a:path>
              </a:pathLst>
            </a:custGeom>
            <a:noFill/>
            <a:ln w="12700" cap="flat" cmpd="sng" algn="ctr">
              <a:solidFill>
                <a:srgbClr val="222B36"/>
              </a:solidFill>
              <a:prstDash val="solid"/>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Graphic 15" descr="Close with solid fill">
              <a:extLst>
                <a:ext uri="{FF2B5EF4-FFF2-40B4-BE49-F238E27FC236}">
                  <a16:creationId xmlns:a16="http://schemas.microsoft.com/office/drawing/2014/main" id="{F762C4B9-A0A7-FFCE-E551-963933A0120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79618" y="5092019"/>
              <a:ext cx="100919" cy="100919"/>
            </a:xfrm>
            <a:prstGeom prst="rect">
              <a:avLst/>
            </a:prstGeom>
          </p:spPr>
        </p:pic>
        <p:pic>
          <p:nvPicPr>
            <p:cNvPr id="17" name="Graphic 16" descr="Close with solid fill">
              <a:extLst>
                <a:ext uri="{FF2B5EF4-FFF2-40B4-BE49-F238E27FC236}">
                  <a16:creationId xmlns:a16="http://schemas.microsoft.com/office/drawing/2014/main" id="{675F12C8-56C3-4841-989D-E7AAD62B02D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88386" y="5092019"/>
              <a:ext cx="100919" cy="100919"/>
            </a:xfrm>
            <a:prstGeom prst="rect">
              <a:avLst/>
            </a:prstGeom>
          </p:spPr>
        </p:pic>
        <p:pic>
          <p:nvPicPr>
            <p:cNvPr id="18" name="Graphic 17" descr="Close with solid fill">
              <a:extLst>
                <a:ext uri="{FF2B5EF4-FFF2-40B4-BE49-F238E27FC236}">
                  <a16:creationId xmlns:a16="http://schemas.microsoft.com/office/drawing/2014/main" id="{3EA8FE19-B7D4-E046-9015-F269DE065A4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92393" y="5092018"/>
              <a:ext cx="100919" cy="100919"/>
            </a:xfrm>
            <a:prstGeom prst="rect">
              <a:avLst/>
            </a:prstGeom>
          </p:spPr>
        </p:pic>
        <p:pic>
          <p:nvPicPr>
            <p:cNvPr id="19" name="Graphic 18" descr="Close with solid fill">
              <a:extLst>
                <a:ext uri="{FF2B5EF4-FFF2-40B4-BE49-F238E27FC236}">
                  <a16:creationId xmlns:a16="http://schemas.microsoft.com/office/drawing/2014/main" id="{6A32C814-DC74-7A9D-F7B1-93DA9D174C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98781" y="5092017"/>
              <a:ext cx="100919" cy="100919"/>
            </a:xfrm>
            <a:prstGeom prst="rect">
              <a:avLst/>
            </a:prstGeom>
          </p:spPr>
        </p:pic>
        <p:pic>
          <p:nvPicPr>
            <p:cNvPr id="20" name="Graphic 19" descr="Close with solid fill">
              <a:extLst>
                <a:ext uri="{FF2B5EF4-FFF2-40B4-BE49-F238E27FC236}">
                  <a16:creationId xmlns:a16="http://schemas.microsoft.com/office/drawing/2014/main" id="{4D162E28-EFEB-CF5F-260B-9969A68B38C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05169" y="5092016"/>
              <a:ext cx="100919" cy="100919"/>
            </a:xfrm>
            <a:prstGeom prst="rect">
              <a:avLst/>
            </a:prstGeom>
          </p:spPr>
        </p:pic>
        <p:pic>
          <p:nvPicPr>
            <p:cNvPr id="21" name="Graphic 20" descr="Close with solid fill">
              <a:extLst>
                <a:ext uri="{FF2B5EF4-FFF2-40B4-BE49-F238E27FC236}">
                  <a16:creationId xmlns:a16="http://schemas.microsoft.com/office/drawing/2014/main" id="{B749C35B-75EC-3A1B-F7B9-0CF29C98751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11558" y="5092015"/>
              <a:ext cx="100919" cy="100919"/>
            </a:xfrm>
            <a:prstGeom prst="rect">
              <a:avLst/>
            </a:prstGeom>
          </p:spPr>
        </p:pic>
        <p:pic>
          <p:nvPicPr>
            <p:cNvPr id="22" name="Graphic 21" descr="Close with solid fill">
              <a:extLst>
                <a:ext uri="{FF2B5EF4-FFF2-40B4-BE49-F238E27FC236}">
                  <a16:creationId xmlns:a16="http://schemas.microsoft.com/office/drawing/2014/main" id="{B8FEA51C-6623-564C-A6B1-6EBECF7FFEA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17946" y="5092014"/>
              <a:ext cx="100919" cy="100919"/>
            </a:xfrm>
            <a:prstGeom prst="rect">
              <a:avLst/>
            </a:prstGeom>
          </p:spPr>
        </p:pic>
        <p:pic>
          <p:nvPicPr>
            <p:cNvPr id="23" name="Graphic 22" descr="Close with solid fill">
              <a:extLst>
                <a:ext uri="{FF2B5EF4-FFF2-40B4-BE49-F238E27FC236}">
                  <a16:creationId xmlns:a16="http://schemas.microsoft.com/office/drawing/2014/main" id="{9FB4123F-3AAA-D496-7004-FD9321E610A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24334" y="5092013"/>
              <a:ext cx="100919" cy="100919"/>
            </a:xfrm>
            <a:prstGeom prst="rect">
              <a:avLst/>
            </a:prstGeom>
          </p:spPr>
        </p:pic>
        <p:pic>
          <p:nvPicPr>
            <p:cNvPr id="24" name="Graphic 23" descr="Close with solid fill">
              <a:extLst>
                <a:ext uri="{FF2B5EF4-FFF2-40B4-BE49-F238E27FC236}">
                  <a16:creationId xmlns:a16="http://schemas.microsoft.com/office/drawing/2014/main" id="{4C02F9A9-671C-338E-8838-70B5BF658FA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30722" y="5092012"/>
              <a:ext cx="100919" cy="100919"/>
            </a:xfrm>
            <a:prstGeom prst="rect">
              <a:avLst/>
            </a:prstGeom>
          </p:spPr>
        </p:pic>
        <p:pic>
          <p:nvPicPr>
            <p:cNvPr id="25" name="Graphic 24" descr="Close with solid fill">
              <a:extLst>
                <a:ext uri="{FF2B5EF4-FFF2-40B4-BE49-F238E27FC236}">
                  <a16:creationId xmlns:a16="http://schemas.microsoft.com/office/drawing/2014/main" id="{84C8324E-1DD4-5082-1DCE-3CD0F3F2C3E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37110" y="5092011"/>
              <a:ext cx="100919" cy="100919"/>
            </a:xfrm>
            <a:prstGeom prst="rect">
              <a:avLst/>
            </a:prstGeom>
          </p:spPr>
        </p:pic>
        <p:sp>
          <p:nvSpPr>
            <p:cNvPr id="26" name="Text: Use only for charts">
              <a:extLst>
                <a:ext uri="{FF2B5EF4-FFF2-40B4-BE49-F238E27FC236}">
                  <a16:creationId xmlns:a16="http://schemas.microsoft.com/office/drawing/2014/main" id="{20B9D8AA-3E0C-CD9B-5911-93594A73C78F}"/>
                </a:ext>
              </a:extLst>
            </p:cNvPr>
            <p:cNvSpPr txBox="1"/>
            <p:nvPr userDrawn="1"/>
          </p:nvSpPr>
          <p:spPr>
            <a:xfrm>
              <a:off x="12680142" y="5287604"/>
              <a:ext cx="1008611" cy="249299"/>
            </a:xfrm>
            <a:prstGeom prst="rect">
              <a:avLst/>
            </a:prstGeom>
            <a:noFill/>
          </p:spPr>
          <p:txBody>
            <a:bodyPr wrap="square" lIns="0" tIns="0" rIns="0" bIns="0" rtlCol="0">
              <a:spAutoFit/>
            </a:bodyPr>
            <a:lstStyle/>
            <a:p>
              <a:pPr>
                <a:lnSpc>
                  <a:spcPct val="90000"/>
                </a:lnSpc>
              </a:pPr>
              <a:r>
                <a:rPr lang="en-US" sz="900">
                  <a:solidFill>
                    <a:srgbClr val="222B36"/>
                  </a:solidFill>
                </a:rPr>
                <a:t>Use only for charts, graphs and tables. </a:t>
              </a:r>
            </a:p>
          </p:txBody>
        </p:sp>
        <p:sp>
          <p:nvSpPr>
            <p:cNvPr id="27" name="Box: Do not use tints ">
              <a:extLst>
                <a:ext uri="{FF2B5EF4-FFF2-40B4-BE49-F238E27FC236}">
                  <a16:creationId xmlns:a16="http://schemas.microsoft.com/office/drawing/2014/main" id="{775F75E5-CA7B-3EF2-BC92-612BDDF8B4D4}"/>
                </a:ext>
              </a:extLst>
            </p:cNvPr>
            <p:cNvSpPr/>
            <p:nvPr userDrawn="1"/>
          </p:nvSpPr>
          <p:spPr>
            <a:xfrm>
              <a:off x="12909186" y="3776973"/>
              <a:ext cx="753813"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rgbClr val="000000"/>
                  </a:solidFill>
                </a:rPr>
                <a:t>Do not use </a:t>
              </a:r>
              <a:br>
                <a:rPr lang="en-US" sz="900" b="1">
                  <a:solidFill>
                    <a:srgbClr val="000000"/>
                  </a:solidFill>
                </a:rPr>
              </a:br>
              <a:r>
                <a:rPr lang="en-US" sz="900" b="1">
                  <a:solidFill>
                    <a:srgbClr val="000000"/>
                  </a:solidFill>
                </a:rPr>
                <a:t>these colors!</a:t>
              </a:r>
            </a:p>
          </p:txBody>
        </p:sp>
        <p:sp>
          <p:nvSpPr>
            <p:cNvPr id="28" name="Box: Custom colors">
              <a:extLst>
                <a:ext uri="{FF2B5EF4-FFF2-40B4-BE49-F238E27FC236}">
                  <a16:creationId xmlns:a16="http://schemas.microsoft.com/office/drawing/2014/main" id="{B0831CFA-90EA-084F-3D0B-8906190EB3E4}"/>
                </a:ext>
              </a:extLst>
            </p:cNvPr>
            <p:cNvSpPr/>
            <p:nvPr userDrawn="1"/>
          </p:nvSpPr>
          <p:spPr>
            <a:xfrm>
              <a:off x="12579511" y="4392785"/>
              <a:ext cx="901670" cy="602642"/>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29" name="Box: Accent colors">
              <a:extLst>
                <a:ext uri="{FF2B5EF4-FFF2-40B4-BE49-F238E27FC236}">
                  <a16:creationId xmlns:a16="http://schemas.microsoft.com/office/drawing/2014/main" id="{963BB873-DF53-419A-7A9D-2F6EF44880ED}"/>
                </a:ext>
              </a:extLst>
            </p:cNvPr>
            <p:cNvSpPr/>
            <p:nvPr userDrawn="1"/>
          </p:nvSpPr>
          <p:spPr>
            <a:xfrm>
              <a:off x="12999701" y="3620951"/>
              <a:ext cx="651412" cy="128191"/>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Box: Primary colors">
              <a:extLst>
                <a:ext uri="{FF2B5EF4-FFF2-40B4-BE49-F238E27FC236}">
                  <a16:creationId xmlns:a16="http://schemas.microsoft.com/office/drawing/2014/main" id="{5CC8AC30-34EF-84B8-0B03-8C3D7881DA5A}"/>
                </a:ext>
              </a:extLst>
            </p:cNvPr>
            <p:cNvSpPr/>
            <p:nvPr userDrawn="1"/>
          </p:nvSpPr>
          <p:spPr>
            <a:xfrm>
              <a:off x="12681404" y="3620951"/>
              <a:ext cx="210395" cy="128191"/>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31" name="Arrow: Accent">
              <a:extLst>
                <a:ext uri="{FF2B5EF4-FFF2-40B4-BE49-F238E27FC236}">
                  <a16:creationId xmlns:a16="http://schemas.microsoft.com/office/drawing/2014/main" id="{76C5393B-3DFF-77A9-76D5-92B2D6B218B9}"/>
                </a:ext>
              </a:extLst>
            </p:cNvPr>
            <p:cNvSpPr/>
            <p:nvPr userDrawn="1"/>
          </p:nvSpPr>
          <p:spPr>
            <a:xfrm flipH="1">
              <a:off x="13381396" y="3325348"/>
              <a:ext cx="364196" cy="362509"/>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 name="connsiteX0" fmla="*/ 95250 w 95250"/>
                <a:gd name="connsiteY0" fmla="*/ 0 h 588287"/>
                <a:gd name="connsiteX1" fmla="*/ 0 w 95250"/>
                <a:gd name="connsiteY1" fmla="*/ 0 h 588287"/>
                <a:gd name="connsiteX2" fmla="*/ 0 w 95250"/>
                <a:gd name="connsiteY2" fmla="*/ 579664 h 588287"/>
                <a:gd name="connsiteX3" fmla="*/ 84387 w 95250"/>
                <a:gd name="connsiteY3" fmla="*/ 588287 h 588287"/>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1043 h 579664"/>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5353 h 579664"/>
                <a:gd name="connsiteX0" fmla="*/ 120751 w 120751"/>
                <a:gd name="connsiteY0" fmla="*/ 2976 h 579664"/>
                <a:gd name="connsiteX1" fmla="*/ 0 w 120751"/>
                <a:gd name="connsiteY1" fmla="*/ 0 h 579664"/>
                <a:gd name="connsiteX2" fmla="*/ 0 w 120751"/>
                <a:gd name="connsiteY2" fmla="*/ 579664 h 579664"/>
                <a:gd name="connsiteX3" fmla="*/ 76737 w 120751"/>
                <a:gd name="connsiteY3" fmla="*/ 575353 h 579664"/>
                <a:gd name="connsiteX0" fmla="*/ 120751 w 120751"/>
                <a:gd name="connsiteY0" fmla="*/ 2976 h 585801"/>
                <a:gd name="connsiteX1" fmla="*/ 0 w 120751"/>
                <a:gd name="connsiteY1" fmla="*/ 0 h 585801"/>
                <a:gd name="connsiteX2" fmla="*/ 0 w 120751"/>
                <a:gd name="connsiteY2" fmla="*/ 579664 h 585801"/>
                <a:gd name="connsiteX3" fmla="*/ 78505 w 120751"/>
                <a:gd name="connsiteY3" fmla="*/ 585801 h 585801"/>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1870 h 579664"/>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8836 h 579664"/>
                <a:gd name="connsiteX0" fmla="*/ 205540 w 205540"/>
                <a:gd name="connsiteY0" fmla="*/ 0 h 581765"/>
                <a:gd name="connsiteX1" fmla="*/ 0 w 205540"/>
                <a:gd name="connsiteY1" fmla="*/ 2101 h 581765"/>
                <a:gd name="connsiteX2" fmla="*/ 0 w 205540"/>
                <a:gd name="connsiteY2" fmla="*/ 581765 h 581765"/>
                <a:gd name="connsiteX3" fmla="*/ 78505 w 205540"/>
                <a:gd name="connsiteY3" fmla="*/ 580937 h 581765"/>
                <a:gd name="connsiteX0" fmla="*/ 110474 w 110474"/>
                <a:gd name="connsiteY0" fmla="*/ 2976 h 579664"/>
                <a:gd name="connsiteX1" fmla="*/ 0 w 110474"/>
                <a:gd name="connsiteY1" fmla="*/ 0 h 579664"/>
                <a:gd name="connsiteX2" fmla="*/ 0 w 110474"/>
                <a:gd name="connsiteY2" fmla="*/ 579664 h 579664"/>
                <a:gd name="connsiteX3" fmla="*/ 78505 w 110474"/>
                <a:gd name="connsiteY3" fmla="*/ 578836 h 579664"/>
                <a:gd name="connsiteX0" fmla="*/ 294726 w 294726"/>
                <a:gd name="connsiteY0" fmla="*/ 8847 h 579664"/>
                <a:gd name="connsiteX1" fmla="*/ 0 w 294726"/>
                <a:gd name="connsiteY1" fmla="*/ 0 h 579664"/>
                <a:gd name="connsiteX2" fmla="*/ 0 w 294726"/>
                <a:gd name="connsiteY2" fmla="*/ 579664 h 579664"/>
                <a:gd name="connsiteX3" fmla="*/ 78505 w 294726"/>
                <a:gd name="connsiteY3" fmla="*/ 578836 h 579664"/>
              </a:gdLst>
              <a:ahLst/>
              <a:cxnLst>
                <a:cxn ang="0">
                  <a:pos x="connsiteX0" y="connsiteY0"/>
                </a:cxn>
                <a:cxn ang="0">
                  <a:pos x="connsiteX1" y="connsiteY1"/>
                </a:cxn>
                <a:cxn ang="0">
                  <a:pos x="connsiteX2" y="connsiteY2"/>
                </a:cxn>
                <a:cxn ang="0">
                  <a:pos x="connsiteX3" y="connsiteY3"/>
                </a:cxn>
              </a:cxnLst>
              <a:rect l="l" t="t" r="r" b="b"/>
              <a:pathLst>
                <a:path w="294726" h="579664">
                  <a:moveTo>
                    <a:pt x="294726" y="8847"/>
                  </a:moveTo>
                  <a:lnTo>
                    <a:pt x="0" y="0"/>
                  </a:lnTo>
                  <a:lnTo>
                    <a:pt x="0" y="579664"/>
                  </a:lnTo>
                  <a:cubicBezTo>
                    <a:pt x="43430" y="579664"/>
                    <a:pt x="35075" y="578836"/>
                    <a:pt x="78505" y="578836"/>
                  </a:cubicBezTo>
                </a:path>
              </a:pathLst>
            </a:custGeom>
            <a:noFill/>
            <a:ln w="12700" cap="flat" cmpd="sng" algn="ctr">
              <a:solidFill>
                <a:srgbClr val="222B36"/>
              </a:solidFill>
              <a:prstDash val="solid"/>
              <a:miter lim="8000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Text: Accent brand colors">
              <a:extLst>
                <a:ext uri="{FF2B5EF4-FFF2-40B4-BE49-F238E27FC236}">
                  <a16:creationId xmlns:a16="http://schemas.microsoft.com/office/drawing/2014/main" id="{74ABD4BA-ADF4-AE4E-5E57-65FAE51A7953}"/>
                </a:ext>
              </a:extLst>
            </p:cNvPr>
            <p:cNvSpPr txBox="1"/>
            <p:nvPr userDrawn="1"/>
          </p:nvSpPr>
          <p:spPr>
            <a:xfrm>
              <a:off x="12632556" y="3260569"/>
              <a:ext cx="954607" cy="124650"/>
            </a:xfrm>
            <a:prstGeom prst="rect">
              <a:avLst/>
            </a:prstGeom>
            <a:noFill/>
          </p:spPr>
          <p:txBody>
            <a:bodyPr wrap="square" lIns="0" tIns="0" rIns="0" bIns="0" rtlCol="0">
              <a:spAutoFit/>
            </a:bodyPr>
            <a:lstStyle/>
            <a:p>
              <a:pPr>
                <a:lnSpc>
                  <a:spcPct val="90000"/>
                </a:lnSpc>
              </a:pPr>
              <a:r>
                <a:rPr lang="en-US" sz="900">
                  <a:solidFill>
                    <a:srgbClr val="222B36"/>
                  </a:solidFill>
                </a:rPr>
                <a:t>Accent colors </a:t>
              </a:r>
            </a:p>
          </p:txBody>
        </p:sp>
        <p:sp>
          <p:nvSpPr>
            <p:cNvPr id="33" name="Arrow: Primary">
              <a:extLst>
                <a:ext uri="{FF2B5EF4-FFF2-40B4-BE49-F238E27FC236}">
                  <a16:creationId xmlns:a16="http://schemas.microsoft.com/office/drawing/2014/main" id="{5FC09FCD-BE92-22FA-A4AF-3A332F9F055C}"/>
                </a:ext>
              </a:extLst>
            </p:cNvPr>
            <p:cNvSpPr/>
            <p:nvPr userDrawn="1"/>
          </p:nvSpPr>
          <p:spPr>
            <a:xfrm flipV="1">
              <a:off x="12463256" y="3161742"/>
              <a:ext cx="216885" cy="5284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 name="connsiteX0" fmla="*/ 95250 w 95250"/>
                <a:gd name="connsiteY0" fmla="*/ 0 h 588287"/>
                <a:gd name="connsiteX1" fmla="*/ 0 w 95250"/>
                <a:gd name="connsiteY1" fmla="*/ 0 h 588287"/>
                <a:gd name="connsiteX2" fmla="*/ 0 w 95250"/>
                <a:gd name="connsiteY2" fmla="*/ 579664 h 588287"/>
                <a:gd name="connsiteX3" fmla="*/ 84387 w 95250"/>
                <a:gd name="connsiteY3" fmla="*/ 588287 h 588287"/>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1043 h 579664"/>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5353 h 579664"/>
                <a:gd name="connsiteX0" fmla="*/ 120751 w 120751"/>
                <a:gd name="connsiteY0" fmla="*/ 2976 h 579664"/>
                <a:gd name="connsiteX1" fmla="*/ 0 w 120751"/>
                <a:gd name="connsiteY1" fmla="*/ 0 h 579664"/>
                <a:gd name="connsiteX2" fmla="*/ 0 w 120751"/>
                <a:gd name="connsiteY2" fmla="*/ 579664 h 579664"/>
                <a:gd name="connsiteX3" fmla="*/ 76737 w 120751"/>
                <a:gd name="connsiteY3" fmla="*/ 575353 h 579664"/>
                <a:gd name="connsiteX0" fmla="*/ 120751 w 120751"/>
                <a:gd name="connsiteY0" fmla="*/ 2976 h 585801"/>
                <a:gd name="connsiteX1" fmla="*/ 0 w 120751"/>
                <a:gd name="connsiteY1" fmla="*/ 0 h 585801"/>
                <a:gd name="connsiteX2" fmla="*/ 0 w 120751"/>
                <a:gd name="connsiteY2" fmla="*/ 579664 h 585801"/>
                <a:gd name="connsiteX3" fmla="*/ 78505 w 120751"/>
                <a:gd name="connsiteY3" fmla="*/ 585801 h 585801"/>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1870 h 579664"/>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8836 h 579664"/>
              </a:gdLst>
              <a:ahLst/>
              <a:cxnLst>
                <a:cxn ang="0">
                  <a:pos x="connsiteX0" y="connsiteY0"/>
                </a:cxn>
                <a:cxn ang="0">
                  <a:pos x="connsiteX1" y="connsiteY1"/>
                </a:cxn>
                <a:cxn ang="0">
                  <a:pos x="connsiteX2" y="connsiteY2"/>
                </a:cxn>
                <a:cxn ang="0">
                  <a:pos x="connsiteX3" y="connsiteY3"/>
                </a:cxn>
              </a:cxnLst>
              <a:rect l="l" t="t" r="r" b="b"/>
              <a:pathLst>
                <a:path w="120751" h="579664">
                  <a:moveTo>
                    <a:pt x="120751" y="2976"/>
                  </a:moveTo>
                  <a:lnTo>
                    <a:pt x="0" y="0"/>
                  </a:lnTo>
                  <a:lnTo>
                    <a:pt x="0" y="579664"/>
                  </a:lnTo>
                  <a:cubicBezTo>
                    <a:pt x="43430" y="579664"/>
                    <a:pt x="35075" y="578836"/>
                    <a:pt x="78505" y="578836"/>
                  </a:cubicBezTo>
                </a:path>
              </a:pathLst>
            </a:custGeom>
            <a:noFill/>
            <a:ln w="12700" cap="flat" cmpd="sng" algn="ctr">
              <a:solidFill>
                <a:srgbClr val="222B36"/>
              </a:solidFill>
              <a:prstDash val="solid"/>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Text: Primary brand colors">
              <a:extLst>
                <a:ext uri="{FF2B5EF4-FFF2-40B4-BE49-F238E27FC236}">
                  <a16:creationId xmlns:a16="http://schemas.microsoft.com/office/drawing/2014/main" id="{5EF3A80C-F18B-0E74-16D8-1AE477DCEC28}"/>
                </a:ext>
              </a:extLst>
            </p:cNvPr>
            <p:cNvSpPr txBox="1"/>
            <p:nvPr userDrawn="1"/>
          </p:nvSpPr>
          <p:spPr>
            <a:xfrm>
              <a:off x="12632556" y="3095977"/>
              <a:ext cx="979377" cy="124650"/>
            </a:xfrm>
            <a:prstGeom prst="rect">
              <a:avLst/>
            </a:prstGeom>
            <a:noFill/>
          </p:spPr>
          <p:txBody>
            <a:bodyPr wrap="square" lIns="0" tIns="0" rIns="0" bIns="0" rtlCol="0">
              <a:spAutoFit/>
            </a:bodyPr>
            <a:lstStyle/>
            <a:p>
              <a:pPr>
                <a:lnSpc>
                  <a:spcPct val="90000"/>
                </a:lnSpc>
              </a:pPr>
              <a:r>
                <a:rPr lang="en-US" sz="900">
                  <a:solidFill>
                    <a:srgbClr val="222B36"/>
                  </a:solidFill>
                </a:rPr>
                <a:t>Primary colors </a:t>
              </a:r>
            </a:p>
          </p:txBody>
        </p:sp>
      </p:grpSp>
    </p:spTree>
    <p:extLst>
      <p:ext uri="{BB962C8B-B14F-4D97-AF65-F5344CB8AC3E}">
        <p14:creationId xmlns:p14="http://schemas.microsoft.com/office/powerpoint/2010/main" val="2198671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1AE2-F5E0-3FF1-C3AB-3E2ED7E43A3E}"/>
              </a:ext>
            </a:extLst>
          </p:cNvPr>
          <p:cNvSpPr>
            <a:spLocks noGrp="1"/>
          </p:cNvSpPr>
          <p:nvPr>
            <p:ph type="title" hasCustomPrompt="1"/>
          </p:nvPr>
        </p:nvSpPr>
        <p:spPr/>
        <p:txBody>
          <a:bodyPr/>
          <a:lstStyle>
            <a:lvl1pPr>
              <a:defRPr/>
            </a:lvl1pPr>
          </a:lstStyle>
          <a:p>
            <a:r>
              <a:rPr lang="en-US"/>
              <a:t>Title Only</a:t>
            </a:r>
          </a:p>
        </p:txBody>
      </p:sp>
      <p:sp>
        <p:nvSpPr>
          <p:cNvPr id="3" name="Date Placeholder 2">
            <a:extLst>
              <a:ext uri="{FF2B5EF4-FFF2-40B4-BE49-F238E27FC236}">
                <a16:creationId xmlns:a16="http://schemas.microsoft.com/office/drawing/2014/main" id="{3DDCFC60-1C79-84A9-1740-B6F1A4749456}"/>
              </a:ext>
            </a:extLst>
          </p:cNvPr>
          <p:cNvSpPr>
            <a:spLocks noGrp="1"/>
          </p:cNvSpPr>
          <p:nvPr>
            <p:ph type="dt" sz="half" idx="10"/>
          </p:nvPr>
        </p:nvSpPr>
        <p:spPr/>
        <p:txBody>
          <a:bodyPr/>
          <a:lstStyle/>
          <a:p>
            <a:fld id="{24D357A3-3229-4132-81F2-B9CA04297796}" type="datetime1">
              <a:rPr lang="en-US" smtClean="0"/>
              <a:t>1/16/2026</a:t>
            </a:fld>
            <a:endParaRPr lang="en-US"/>
          </a:p>
        </p:txBody>
      </p:sp>
      <p:sp>
        <p:nvSpPr>
          <p:cNvPr id="4" name="Footer Placeholder 3">
            <a:extLst>
              <a:ext uri="{FF2B5EF4-FFF2-40B4-BE49-F238E27FC236}">
                <a16:creationId xmlns:a16="http://schemas.microsoft.com/office/drawing/2014/main" id="{10187B87-9019-1621-0D01-9F07EA71C1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C8C972-5F63-209F-4160-7B0C8BF481F6}"/>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6" name="Text Placeholder Pre-Heading">
            <a:extLst>
              <a:ext uri="{FF2B5EF4-FFF2-40B4-BE49-F238E27FC236}">
                <a16:creationId xmlns:a16="http://schemas.microsoft.com/office/drawing/2014/main" id="{EECE9800-60FC-5B26-678B-D18F6F22CF34}"/>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7" name="Text Placeholder Sugheading">
            <a:extLst>
              <a:ext uri="{FF2B5EF4-FFF2-40B4-BE49-F238E27FC236}">
                <a16:creationId xmlns:a16="http://schemas.microsoft.com/office/drawing/2014/main" id="{9618742C-5E00-B295-417C-148E14E74C03}"/>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Tree>
    <p:extLst>
      <p:ext uri="{BB962C8B-B14F-4D97-AF65-F5344CB8AC3E}">
        <p14:creationId xmlns:p14="http://schemas.microsoft.com/office/powerpoint/2010/main" val="2749064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0AFC3-29E0-B7AB-A1D8-503157AD87D3}"/>
              </a:ext>
            </a:extLst>
          </p:cNvPr>
          <p:cNvSpPr>
            <a:spLocks noGrp="1"/>
          </p:cNvSpPr>
          <p:nvPr>
            <p:ph type="dt" sz="half" idx="10"/>
          </p:nvPr>
        </p:nvSpPr>
        <p:spPr/>
        <p:txBody>
          <a:bodyPr/>
          <a:lstStyle/>
          <a:p>
            <a:fld id="{6CE5F467-AB13-4A07-A50B-DB2570756A47}" type="datetime1">
              <a:rPr lang="en-US" smtClean="0"/>
              <a:t>1/16/2026</a:t>
            </a:fld>
            <a:endParaRPr lang="en-US"/>
          </a:p>
        </p:txBody>
      </p:sp>
      <p:sp>
        <p:nvSpPr>
          <p:cNvPr id="3" name="Footer Placeholder 2">
            <a:extLst>
              <a:ext uri="{FF2B5EF4-FFF2-40B4-BE49-F238E27FC236}">
                <a16:creationId xmlns:a16="http://schemas.microsoft.com/office/drawing/2014/main" id="{301F7AAA-3B97-932C-50F3-8A5F403FB9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AEC76F-0EDD-B7D9-E45B-EF7C9DA3DAA1}"/>
              </a:ext>
            </a:extLst>
          </p:cNvPr>
          <p:cNvSpPr>
            <a:spLocks noGrp="1"/>
          </p:cNvSpPr>
          <p:nvPr>
            <p:ph type="sldNum" sz="quarter" idx="12"/>
          </p:nvPr>
        </p:nvSpPr>
        <p:spPr/>
        <p:txBody>
          <a:bodyPr/>
          <a:lstStyle/>
          <a:p>
            <a:fld id="{3612E008-61E4-4A99-8383-A3C8D6963C8E}" type="slidenum">
              <a:rPr lang="en-US" smtClean="0"/>
              <a:t>‹#›</a:t>
            </a:fld>
            <a:endParaRPr lang="en-US"/>
          </a:p>
        </p:txBody>
      </p:sp>
    </p:spTree>
    <p:extLst>
      <p:ext uri="{BB962C8B-B14F-4D97-AF65-F5344CB8AC3E}">
        <p14:creationId xmlns:p14="http://schemas.microsoft.com/office/powerpoint/2010/main" val="1445099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054C6-64C3-1B06-FDD5-70BB7835B71B}"/>
              </a:ext>
            </a:extLst>
          </p:cNvPr>
          <p:cNvSpPr>
            <a:spLocks noGrp="1"/>
          </p:cNvSpPr>
          <p:nvPr>
            <p:ph idx="1"/>
          </p:nvPr>
        </p:nvSpPr>
        <p:spPr>
          <a:xfrm>
            <a:off x="440723" y="1848852"/>
            <a:ext cx="11313123" cy="4244861"/>
          </a:xfrm>
        </p:spPr>
        <p:txBody>
          <a:bodyPr>
            <a:normAutofit/>
          </a:bodyPr>
          <a:lstStyle>
            <a:lvl1pPr>
              <a:defRPr sz="2000"/>
            </a:lvl1pPr>
            <a:lvl2pPr>
              <a:defRPr sz="20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5822AC-5137-41B1-C0A3-516CAECCA5FD}"/>
              </a:ext>
            </a:extLst>
          </p:cNvPr>
          <p:cNvSpPr>
            <a:spLocks noGrp="1"/>
          </p:cNvSpPr>
          <p:nvPr>
            <p:ph type="body" sz="half" idx="2"/>
          </p:nvPr>
        </p:nvSpPr>
        <p:spPr>
          <a:xfrm>
            <a:off x="440724" y="856744"/>
            <a:ext cx="11311128" cy="2462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27586-7B77-75A1-D6B1-450417B49FCE}"/>
              </a:ext>
            </a:extLst>
          </p:cNvPr>
          <p:cNvSpPr>
            <a:spLocks noGrp="1"/>
          </p:cNvSpPr>
          <p:nvPr>
            <p:ph type="dt" sz="half" idx="10"/>
          </p:nvPr>
        </p:nvSpPr>
        <p:spPr/>
        <p:txBody>
          <a:bodyPr/>
          <a:lstStyle/>
          <a:p>
            <a:fld id="{02B4A063-E615-4B75-8466-EC7C3D7BABDB}" type="datetime1">
              <a:rPr lang="en-US" smtClean="0"/>
              <a:t>1/16/2026</a:t>
            </a:fld>
            <a:endParaRPr lang="en-US"/>
          </a:p>
        </p:txBody>
      </p:sp>
      <p:sp>
        <p:nvSpPr>
          <p:cNvPr id="6" name="Footer Placeholder 5">
            <a:extLst>
              <a:ext uri="{FF2B5EF4-FFF2-40B4-BE49-F238E27FC236}">
                <a16:creationId xmlns:a16="http://schemas.microsoft.com/office/drawing/2014/main" id="{D9D87426-73CD-A4C7-C4BE-ED7115B75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AF0B5-1135-0D14-80D9-04582285E914}"/>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8" name="Title 7">
            <a:extLst>
              <a:ext uri="{FF2B5EF4-FFF2-40B4-BE49-F238E27FC236}">
                <a16:creationId xmlns:a16="http://schemas.microsoft.com/office/drawing/2014/main" id="{C3472200-035B-BB18-46FB-78E61420F03E}"/>
              </a:ext>
            </a:extLst>
          </p:cNvPr>
          <p:cNvSpPr>
            <a:spLocks noGrp="1"/>
          </p:cNvSpPr>
          <p:nvPr>
            <p:ph type="title" hasCustomPrompt="1"/>
          </p:nvPr>
        </p:nvSpPr>
        <p:spPr>
          <a:xfrm>
            <a:off x="440724" y="521208"/>
            <a:ext cx="11313126" cy="329184"/>
          </a:xfrm>
        </p:spPr>
        <p:txBody>
          <a:bodyPr/>
          <a:lstStyle>
            <a:lvl1pPr>
              <a:defRPr/>
            </a:lvl1pPr>
          </a:lstStyle>
          <a:p>
            <a:r>
              <a:rPr lang="en-US"/>
              <a:t>Content with Caption</a:t>
            </a:r>
          </a:p>
        </p:txBody>
      </p:sp>
    </p:spTree>
    <p:extLst>
      <p:ext uri="{BB962C8B-B14F-4D97-AF65-F5344CB8AC3E}">
        <p14:creationId xmlns:p14="http://schemas.microsoft.com/office/powerpoint/2010/main" val="9359006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EB6566-3FCD-9663-962F-981C50873A4A}"/>
              </a:ext>
            </a:extLst>
          </p:cNvPr>
          <p:cNvSpPr>
            <a:spLocks noGrp="1"/>
          </p:cNvSpPr>
          <p:nvPr>
            <p:ph type="pic" idx="1" hasCustomPrompt="1"/>
          </p:nvPr>
        </p:nvSpPr>
        <p:spPr>
          <a:xfrm>
            <a:off x="440723" y="1848852"/>
            <a:ext cx="11313123" cy="4244861"/>
          </a:xfrm>
          <a:solidFill>
            <a:srgbClr val="CCCDCE"/>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4" name="Text Placeholder 3">
            <a:extLst>
              <a:ext uri="{FF2B5EF4-FFF2-40B4-BE49-F238E27FC236}">
                <a16:creationId xmlns:a16="http://schemas.microsoft.com/office/drawing/2014/main" id="{CDC434E7-C947-90E2-A35F-89E6A55024EF}"/>
              </a:ext>
            </a:extLst>
          </p:cNvPr>
          <p:cNvSpPr>
            <a:spLocks noGrp="1"/>
          </p:cNvSpPr>
          <p:nvPr>
            <p:ph type="body" sz="half" idx="2" hasCustomPrompt="1"/>
          </p:nvPr>
        </p:nvSpPr>
        <p:spPr>
          <a:xfrm>
            <a:off x="440724" y="856744"/>
            <a:ext cx="11301984" cy="2462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Subheading (delete this box if not using)</a:t>
            </a:r>
          </a:p>
        </p:txBody>
      </p:sp>
      <p:sp>
        <p:nvSpPr>
          <p:cNvPr id="5" name="Date Placeholder 4">
            <a:extLst>
              <a:ext uri="{FF2B5EF4-FFF2-40B4-BE49-F238E27FC236}">
                <a16:creationId xmlns:a16="http://schemas.microsoft.com/office/drawing/2014/main" id="{471CF19C-07D1-A731-9179-0FF8F1A4D3FF}"/>
              </a:ext>
            </a:extLst>
          </p:cNvPr>
          <p:cNvSpPr>
            <a:spLocks noGrp="1"/>
          </p:cNvSpPr>
          <p:nvPr>
            <p:ph type="dt" sz="half" idx="10"/>
          </p:nvPr>
        </p:nvSpPr>
        <p:spPr/>
        <p:txBody>
          <a:bodyPr/>
          <a:lstStyle/>
          <a:p>
            <a:fld id="{AE8ABF6A-4AEA-4E18-A989-5E9E4F4E2589}" type="datetime1">
              <a:rPr lang="en-US" smtClean="0"/>
              <a:t>1/16/2026</a:t>
            </a:fld>
            <a:endParaRPr lang="en-US"/>
          </a:p>
        </p:txBody>
      </p:sp>
      <p:sp>
        <p:nvSpPr>
          <p:cNvPr id="6" name="Footer Placeholder 5">
            <a:extLst>
              <a:ext uri="{FF2B5EF4-FFF2-40B4-BE49-F238E27FC236}">
                <a16:creationId xmlns:a16="http://schemas.microsoft.com/office/drawing/2014/main" id="{865C3777-8B88-BB9E-FD3F-A09F70299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0D073-827C-5470-07B5-8E748DE686BF}"/>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8" name="Title 7">
            <a:extLst>
              <a:ext uri="{FF2B5EF4-FFF2-40B4-BE49-F238E27FC236}">
                <a16:creationId xmlns:a16="http://schemas.microsoft.com/office/drawing/2014/main" id="{3E9387A3-D6E9-D996-1F77-4F7E18204217}"/>
              </a:ext>
            </a:extLst>
          </p:cNvPr>
          <p:cNvSpPr>
            <a:spLocks noGrp="1"/>
          </p:cNvSpPr>
          <p:nvPr>
            <p:ph type="title" hasCustomPrompt="1"/>
          </p:nvPr>
        </p:nvSpPr>
        <p:spPr>
          <a:xfrm>
            <a:off x="440724" y="521208"/>
            <a:ext cx="11313126" cy="329184"/>
          </a:xfrm>
        </p:spPr>
        <p:txBody>
          <a:bodyPr/>
          <a:lstStyle>
            <a:lvl1pPr>
              <a:defRPr/>
            </a:lvl1pPr>
          </a:lstStyle>
          <a:p>
            <a:r>
              <a:rPr lang="en-US"/>
              <a:t>Picture with Caption</a:t>
            </a:r>
          </a:p>
        </p:txBody>
      </p:sp>
    </p:spTree>
    <p:extLst>
      <p:ext uri="{BB962C8B-B14F-4D97-AF65-F5344CB8AC3E}">
        <p14:creationId xmlns:p14="http://schemas.microsoft.com/office/powerpoint/2010/main" val="3245957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 ~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44A66D-F1B2-7C70-2EC9-EA7B5DE5FC9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600" b="1">
                <a:solidFill>
                  <a:schemeClr val="bg1"/>
                </a:solidFill>
              </a:rPr>
              <a:t>Conclusion</a:t>
            </a:r>
          </a:p>
        </p:txBody>
      </p:sp>
    </p:spTree>
    <p:extLst>
      <p:ext uri="{BB962C8B-B14F-4D97-AF65-F5344CB8AC3E}">
        <p14:creationId xmlns:p14="http://schemas.microsoft.com/office/powerpoint/2010/main" val="134873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clus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98AAD-A315-C6EA-59A3-31ACD6F132C8}"/>
              </a:ext>
            </a:extLst>
          </p:cNvPr>
          <p:cNvSpPr>
            <a:spLocks noGrp="1"/>
          </p:cNvSpPr>
          <p:nvPr>
            <p:ph type="title" hasCustomPrompt="1"/>
          </p:nvPr>
        </p:nvSpPr>
        <p:spPr>
          <a:xfrm>
            <a:off x="436564" y="3862699"/>
            <a:ext cx="11317286" cy="1108294"/>
          </a:xfrm>
        </p:spPr>
        <p:txBody>
          <a:bodyPr anchor="b"/>
          <a:lstStyle>
            <a:lvl1pPr>
              <a:defRPr sz="4800"/>
            </a:lvl1pPr>
          </a:lstStyle>
          <a:p>
            <a:r>
              <a:rPr lang="en-US"/>
              <a:t>Conclusion 1</a:t>
            </a:r>
          </a:p>
        </p:txBody>
      </p:sp>
      <p:sp>
        <p:nvSpPr>
          <p:cNvPr id="3" name="Date Placeholder 2">
            <a:extLst>
              <a:ext uri="{FF2B5EF4-FFF2-40B4-BE49-F238E27FC236}">
                <a16:creationId xmlns:a16="http://schemas.microsoft.com/office/drawing/2014/main" id="{7B2CA65E-63F1-4C26-21ED-7FBB4CC8DFEA}"/>
              </a:ext>
            </a:extLst>
          </p:cNvPr>
          <p:cNvSpPr>
            <a:spLocks noGrp="1"/>
          </p:cNvSpPr>
          <p:nvPr>
            <p:ph type="dt" sz="half" idx="10"/>
          </p:nvPr>
        </p:nvSpPr>
        <p:spPr/>
        <p:txBody>
          <a:bodyPr/>
          <a:lstStyle/>
          <a:p>
            <a:fld id="{E556C255-1720-4419-ABBE-75F3F67B525A}" type="datetime1">
              <a:rPr lang="en-US" smtClean="0"/>
              <a:t>1/16/2026</a:t>
            </a:fld>
            <a:endParaRPr lang="en-US"/>
          </a:p>
        </p:txBody>
      </p:sp>
      <p:sp>
        <p:nvSpPr>
          <p:cNvPr id="4" name="Footer Placeholder 3">
            <a:extLst>
              <a:ext uri="{FF2B5EF4-FFF2-40B4-BE49-F238E27FC236}">
                <a16:creationId xmlns:a16="http://schemas.microsoft.com/office/drawing/2014/main" id="{EF7A4499-FDE7-98F6-CA8B-7F0A427FF7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9954AB-133D-4154-B5E4-2EE1C26E532C}"/>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8" name="Text Placeholder 7">
            <a:extLst>
              <a:ext uri="{FF2B5EF4-FFF2-40B4-BE49-F238E27FC236}">
                <a16:creationId xmlns:a16="http://schemas.microsoft.com/office/drawing/2014/main" id="{BFF936C8-E976-7D04-D924-DF29A855AC5B}"/>
              </a:ext>
            </a:extLst>
          </p:cNvPr>
          <p:cNvSpPr>
            <a:spLocks noGrp="1"/>
          </p:cNvSpPr>
          <p:nvPr>
            <p:ph type="body" sz="quarter" idx="14" hasCustomPrompt="1"/>
          </p:nvPr>
        </p:nvSpPr>
        <p:spPr>
          <a:xfrm>
            <a:off x="431800" y="5114925"/>
            <a:ext cx="11326814" cy="984250"/>
          </a:xfrm>
        </p:spPr>
        <p:txBody>
          <a:bodyPr numCol="3" spcCol="182880"/>
          <a:lstStyle>
            <a:lvl1pPr marL="0" marR="0" indent="0" algn="l" defTabSz="914400" rtl="0" eaLnBrk="1" fontAlgn="auto" latinLnBrk="0" hangingPunct="1">
              <a:lnSpc>
                <a:spcPct val="100000"/>
              </a:lnSpc>
              <a:spcBef>
                <a:spcPts val="600"/>
              </a:spcBef>
              <a:spcAft>
                <a:spcPts val="0"/>
              </a:spcAft>
              <a:buClrTx/>
              <a:buSzTx/>
              <a:buFont typeface="Calibri" panose="020F0502020204030204" pitchFamily="34" charset="0"/>
              <a:buChar char="​"/>
              <a:tabLst/>
              <a:defRPr sz="1600" b="1"/>
            </a:lvl1pPr>
            <a:lvl2pPr marL="0" indent="0">
              <a:buFont typeface="Calibri" panose="020F0502020204030204" pitchFamily="34" charset="0"/>
              <a:buChar char="​"/>
              <a:defRPr sz="1600"/>
            </a:lvl2pPr>
            <a:lvl3pPr marL="173038" indent="-173038">
              <a:defRPr sz="1600"/>
            </a:lvl3pPr>
            <a:lvl4pPr marL="0" indent="0">
              <a:buNone/>
              <a:defRPr sz="1600"/>
            </a:lvl4pPr>
            <a:lvl5pPr marL="173038" indent="-173038">
              <a:defRPr/>
            </a:lvl5pPr>
          </a:lstStyle>
          <a:p>
            <a:pPr marL="0" marR="0" lvl="0" indent="0" algn="l" defTabSz="914400" rtl="0" eaLnBrk="1" fontAlgn="auto" latinLnBrk="0" hangingPunct="1">
              <a:lnSpc>
                <a:spcPct val="100000"/>
              </a:lnSpc>
              <a:spcBef>
                <a:spcPts val="600"/>
              </a:spcBef>
              <a:spcAft>
                <a:spcPts val="0"/>
              </a:spcAft>
              <a:buClrTx/>
              <a:buSzTx/>
              <a:buFont typeface="Calibri" panose="020F0502020204030204" pitchFamily="34" charset="0"/>
              <a:buChar char="​"/>
              <a:tabLst/>
              <a:defRPr/>
            </a:pPr>
            <a:r>
              <a:rPr lang="en-US"/>
              <a:t>[Add Name and use Tab to add email on next row. To add more names, use </a:t>
            </a:r>
            <a:r>
              <a:rPr lang="en-US" err="1"/>
              <a:t>Shift+Tab</a:t>
            </a:r>
            <a:r>
              <a:rPr lang="en-US"/>
              <a:t> to add a new Name and then Tab to add email.]</a:t>
            </a:r>
          </a:p>
          <a:p>
            <a:pPr lvl="1"/>
            <a:r>
              <a:rPr lang="en-US"/>
              <a:t>Second level</a:t>
            </a:r>
          </a:p>
          <a:p>
            <a:pPr lvl="3"/>
            <a:endParaRPr lang="en-US"/>
          </a:p>
          <a:p>
            <a:pPr lvl="3"/>
            <a:endParaRPr lang="en-US"/>
          </a:p>
        </p:txBody>
      </p:sp>
    </p:spTree>
    <p:extLst>
      <p:ext uri="{BB962C8B-B14F-4D97-AF65-F5344CB8AC3E}">
        <p14:creationId xmlns:p14="http://schemas.microsoft.com/office/powerpoint/2010/main" val="36603857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2C075-D337-AE78-2F85-21D1AC5BA43E}"/>
              </a:ext>
            </a:extLst>
          </p:cNvPr>
          <p:cNvSpPr>
            <a:spLocks noGrp="1"/>
          </p:cNvSpPr>
          <p:nvPr>
            <p:ph type="title" hasCustomPrompt="1"/>
          </p:nvPr>
        </p:nvSpPr>
        <p:spPr>
          <a:xfrm>
            <a:off x="436563" y="1844675"/>
            <a:ext cx="6899275" cy="1584325"/>
          </a:xfrm>
        </p:spPr>
        <p:txBody>
          <a:bodyPr anchor="b"/>
          <a:lstStyle>
            <a:lvl1pPr>
              <a:defRPr sz="4800"/>
            </a:lvl1pPr>
          </a:lstStyle>
          <a:p>
            <a:r>
              <a:rPr lang="en-US"/>
              <a:t>Conclusion 2</a:t>
            </a:r>
          </a:p>
        </p:txBody>
      </p:sp>
      <p:sp>
        <p:nvSpPr>
          <p:cNvPr id="3" name="Date Placeholder 2">
            <a:extLst>
              <a:ext uri="{FF2B5EF4-FFF2-40B4-BE49-F238E27FC236}">
                <a16:creationId xmlns:a16="http://schemas.microsoft.com/office/drawing/2014/main" id="{35FA78A4-3A8F-DCA5-B4C2-537E184A4D47}"/>
              </a:ext>
            </a:extLst>
          </p:cNvPr>
          <p:cNvSpPr>
            <a:spLocks noGrp="1"/>
          </p:cNvSpPr>
          <p:nvPr>
            <p:ph type="dt" sz="half" idx="10"/>
          </p:nvPr>
        </p:nvSpPr>
        <p:spPr/>
        <p:txBody>
          <a:bodyPr/>
          <a:lstStyle/>
          <a:p>
            <a:fld id="{4A2EA06D-03F4-49FB-B3D3-5813D3C4F79C}" type="datetime1">
              <a:rPr lang="en-US" smtClean="0"/>
              <a:t>1/16/2026</a:t>
            </a:fld>
            <a:endParaRPr lang="en-US"/>
          </a:p>
        </p:txBody>
      </p:sp>
      <p:sp>
        <p:nvSpPr>
          <p:cNvPr id="4" name="Footer Placeholder 3">
            <a:extLst>
              <a:ext uri="{FF2B5EF4-FFF2-40B4-BE49-F238E27FC236}">
                <a16:creationId xmlns:a16="http://schemas.microsoft.com/office/drawing/2014/main" id="{D9E2E2E9-9098-90D9-C617-804AC31FE1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2F8A97-0C2C-2A1A-B081-974BC2B1DF38}"/>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7" name="Content Placeholder 6">
            <a:extLst>
              <a:ext uri="{FF2B5EF4-FFF2-40B4-BE49-F238E27FC236}">
                <a16:creationId xmlns:a16="http://schemas.microsoft.com/office/drawing/2014/main" id="{A0607E46-A967-14A1-AB28-CF32B9E19D00}"/>
              </a:ext>
            </a:extLst>
          </p:cNvPr>
          <p:cNvSpPr>
            <a:spLocks noGrp="1"/>
          </p:cNvSpPr>
          <p:nvPr>
            <p:ph sz="quarter" idx="13" hasCustomPrompt="1"/>
          </p:nvPr>
        </p:nvSpPr>
        <p:spPr>
          <a:xfrm>
            <a:off x="431800" y="3576638"/>
            <a:ext cx="6904727" cy="2522537"/>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Calibri" panose="020F0502020204030204" pitchFamily="34" charset="0"/>
              <a:buChar char="​"/>
              <a:tabLst/>
              <a:defRPr sz="1600" b="1"/>
            </a:lvl1pPr>
            <a:lvl2pPr marL="0" indent="0">
              <a:buFont typeface="Calibri" panose="020F0502020204030204" pitchFamily="34" charset="0"/>
              <a:buChar char="​"/>
              <a:defRPr sz="1600"/>
            </a:lvl2pPr>
            <a:lvl3pPr marL="287338" indent="-228600">
              <a:defRPr sz="1600"/>
            </a:lvl3pPr>
            <a:lvl4pPr marL="287338" indent="-228600">
              <a:defRPr sz="1600"/>
            </a:lvl4pPr>
            <a:lvl5pPr marL="287338" indent="-228600">
              <a:defRPr sz="1600"/>
            </a:lvl5pPr>
          </a:lstStyle>
          <a:p>
            <a:pPr marL="0" marR="0" lvl="0" indent="0" algn="l" defTabSz="914400" rtl="0" eaLnBrk="1" fontAlgn="auto" latinLnBrk="0" hangingPunct="1">
              <a:lnSpc>
                <a:spcPct val="100000"/>
              </a:lnSpc>
              <a:spcBef>
                <a:spcPts val="600"/>
              </a:spcBef>
              <a:spcAft>
                <a:spcPts val="0"/>
              </a:spcAft>
              <a:buClrTx/>
              <a:buSzTx/>
              <a:buFont typeface="Calibri" panose="020F0502020204030204" pitchFamily="34" charset="0"/>
              <a:buChar char="​"/>
              <a:tabLst/>
              <a:defRPr/>
            </a:pPr>
            <a:r>
              <a:rPr lang="en-US"/>
              <a:t>[Add Name and use Tab to add email on next row. To add more names, use </a:t>
            </a:r>
            <a:r>
              <a:rPr lang="en-US" err="1"/>
              <a:t>Shift+Tab</a:t>
            </a:r>
            <a:r>
              <a:rPr lang="en-US"/>
              <a:t> to add a new Name and then Tab to add email.]</a:t>
            </a:r>
          </a:p>
          <a:p>
            <a:pPr lvl="1"/>
            <a:r>
              <a:rPr lang="en-US"/>
              <a:t>Second level</a:t>
            </a:r>
          </a:p>
        </p:txBody>
      </p:sp>
    </p:spTree>
    <p:extLst>
      <p:ext uri="{BB962C8B-B14F-4D97-AF65-F5344CB8AC3E}">
        <p14:creationId xmlns:p14="http://schemas.microsoft.com/office/powerpoint/2010/main" val="16204521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clusion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CAFEB47-E774-003B-1790-2D31F8922EE6}"/>
              </a:ext>
            </a:extLst>
          </p:cNvPr>
          <p:cNvSpPr>
            <a:spLocks noGrp="1"/>
          </p:cNvSpPr>
          <p:nvPr>
            <p:ph type="pic" sz="quarter" idx="14"/>
          </p:nvPr>
        </p:nvSpPr>
        <p:spPr>
          <a:xfrm>
            <a:off x="6096000" y="0"/>
            <a:ext cx="6096000" cy="6858000"/>
          </a:xfrm>
          <a:solidFill>
            <a:srgbClr val="CCCDCE"/>
          </a:solidFill>
        </p:spPr>
        <p:txBody>
          <a:bodyPr/>
          <a:lstStyle/>
          <a:p>
            <a:r>
              <a:rPr lang="en-US"/>
              <a:t>Click icon to add picture</a:t>
            </a:r>
          </a:p>
        </p:txBody>
      </p:sp>
      <p:sp>
        <p:nvSpPr>
          <p:cNvPr id="2" name="Title 1">
            <a:extLst>
              <a:ext uri="{FF2B5EF4-FFF2-40B4-BE49-F238E27FC236}">
                <a16:creationId xmlns:a16="http://schemas.microsoft.com/office/drawing/2014/main" id="{B2A2C075-D337-AE78-2F85-21D1AC5BA43E}"/>
              </a:ext>
            </a:extLst>
          </p:cNvPr>
          <p:cNvSpPr>
            <a:spLocks noGrp="1"/>
          </p:cNvSpPr>
          <p:nvPr>
            <p:ph type="title" hasCustomPrompt="1"/>
          </p:nvPr>
        </p:nvSpPr>
        <p:spPr>
          <a:xfrm>
            <a:off x="436563" y="1844675"/>
            <a:ext cx="5201680" cy="1584325"/>
          </a:xfrm>
        </p:spPr>
        <p:txBody>
          <a:bodyPr anchor="b"/>
          <a:lstStyle>
            <a:lvl1pPr>
              <a:defRPr sz="4800"/>
            </a:lvl1pPr>
          </a:lstStyle>
          <a:p>
            <a:r>
              <a:rPr lang="en-US"/>
              <a:t>Conclusion Photo</a:t>
            </a:r>
          </a:p>
        </p:txBody>
      </p:sp>
      <p:sp>
        <p:nvSpPr>
          <p:cNvPr id="3" name="Date Placeholder 2">
            <a:extLst>
              <a:ext uri="{FF2B5EF4-FFF2-40B4-BE49-F238E27FC236}">
                <a16:creationId xmlns:a16="http://schemas.microsoft.com/office/drawing/2014/main" id="{35FA78A4-3A8F-DCA5-B4C2-537E184A4D47}"/>
              </a:ext>
            </a:extLst>
          </p:cNvPr>
          <p:cNvSpPr>
            <a:spLocks noGrp="1"/>
          </p:cNvSpPr>
          <p:nvPr>
            <p:ph type="dt" sz="half" idx="10"/>
          </p:nvPr>
        </p:nvSpPr>
        <p:spPr/>
        <p:txBody>
          <a:bodyPr/>
          <a:lstStyle/>
          <a:p>
            <a:fld id="{D2193FCA-962F-40C9-B8BB-BEEE054C96A6}" type="datetime1">
              <a:rPr lang="en-US" smtClean="0"/>
              <a:t>1/16/2026</a:t>
            </a:fld>
            <a:endParaRPr lang="en-US"/>
          </a:p>
        </p:txBody>
      </p:sp>
      <p:sp>
        <p:nvSpPr>
          <p:cNvPr id="4" name="Footer Placeholder 3">
            <a:extLst>
              <a:ext uri="{FF2B5EF4-FFF2-40B4-BE49-F238E27FC236}">
                <a16:creationId xmlns:a16="http://schemas.microsoft.com/office/drawing/2014/main" id="{D9E2E2E9-9098-90D9-C617-804AC31FE1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2F8A97-0C2C-2A1A-B081-974BC2B1DF38}"/>
              </a:ext>
            </a:extLst>
          </p:cNvPr>
          <p:cNvSpPr>
            <a:spLocks noGrp="1"/>
          </p:cNvSpPr>
          <p:nvPr>
            <p:ph type="sldNum" sz="quarter" idx="12"/>
          </p:nvPr>
        </p:nvSpPr>
        <p:spPr/>
        <p:txBody>
          <a:bodyPr/>
          <a:lstStyle/>
          <a:p>
            <a:fld id="{3612E008-61E4-4A99-8383-A3C8D6963C8E}" type="slidenum">
              <a:rPr lang="en-US" smtClean="0"/>
              <a:t>‹#›</a:t>
            </a:fld>
            <a:endParaRPr lang="en-US"/>
          </a:p>
        </p:txBody>
      </p:sp>
      <p:sp>
        <p:nvSpPr>
          <p:cNvPr id="6" name="Content Placeholder 6">
            <a:extLst>
              <a:ext uri="{FF2B5EF4-FFF2-40B4-BE49-F238E27FC236}">
                <a16:creationId xmlns:a16="http://schemas.microsoft.com/office/drawing/2014/main" id="{A2483E6F-8F90-17E0-08D4-819827C346BF}"/>
              </a:ext>
            </a:extLst>
          </p:cNvPr>
          <p:cNvSpPr>
            <a:spLocks noGrp="1"/>
          </p:cNvSpPr>
          <p:nvPr>
            <p:ph sz="quarter" idx="13" hasCustomPrompt="1"/>
          </p:nvPr>
        </p:nvSpPr>
        <p:spPr>
          <a:xfrm>
            <a:off x="431800" y="3576638"/>
            <a:ext cx="5201681" cy="2522537"/>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Calibri" panose="020F0502020204030204" pitchFamily="34" charset="0"/>
              <a:buChar char="​"/>
              <a:tabLst/>
              <a:defRPr sz="1600" b="1"/>
            </a:lvl1pPr>
            <a:lvl2pPr marL="0" indent="0">
              <a:buFont typeface="Calibri" panose="020F0502020204030204" pitchFamily="34" charset="0"/>
              <a:buChar char="​"/>
              <a:defRPr sz="1600"/>
            </a:lvl2pPr>
            <a:lvl3pPr marL="287338" indent="-228600">
              <a:defRPr sz="1600"/>
            </a:lvl3pPr>
            <a:lvl4pPr marL="287338" indent="-228600">
              <a:defRPr sz="1600"/>
            </a:lvl4pPr>
            <a:lvl5pPr marL="287338" indent="-228600">
              <a:defRPr sz="1600"/>
            </a:lvl5pPr>
          </a:lstStyle>
          <a:p>
            <a:pPr marL="0" marR="0" lvl="0" indent="0" algn="l" defTabSz="914400" rtl="0" eaLnBrk="1" fontAlgn="auto" latinLnBrk="0" hangingPunct="1">
              <a:lnSpc>
                <a:spcPct val="100000"/>
              </a:lnSpc>
              <a:spcBef>
                <a:spcPts val="600"/>
              </a:spcBef>
              <a:spcAft>
                <a:spcPts val="0"/>
              </a:spcAft>
              <a:buClrTx/>
              <a:buSzTx/>
              <a:buFont typeface="Calibri" panose="020F0502020204030204" pitchFamily="34" charset="0"/>
              <a:buChar char="​"/>
              <a:tabLst/>
              <a:defRPr/>
            </a:pPr>
            <a:r>
              <a:rPr lang="en-US"/>
              <a:t>[Add Name and use Tab to add email on next row. To add more names, use </a:t>
            </a:r>
            <a:r>
              <a:rPr lang="en-US" err="1"/>
              <a:t>Shift+Tab</a:t>
            </a:r>
            <a:r>
              <a:rPr lang="en-US"/>
              <a:t> to add a new Name and then Tab to add email.]</a:t>
            </a:r>
          </a:p>
          <a:p>
            <a:pPr lvl="1"/>
            <a:r>
              <a:rPr lang="en-US"/>
              <a:t>Second level</a:t>
            </a:r>
          </a:p>
        </p:txBody>
      </p:sp>
    </p:spTree>
    <p:extLst>
      <p:ext uri="{BB962C8B-B14F-4D97-AF65-F5344CB8AC3E}">
        <p14:creationId xmlns:p14="http://schemas.microsoft.com/office/powerpoint/2010/main" val="21053500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44A66D-F1B2-7C70-2EC9-EA7B5DE5FC9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6600" b="1">
                <a:solidFill>
                  <a:schemeClr val="bg1"/>
                </a:solidFill>
              </a:rPr>
              <a:t>End of Template Layouts</a:t>
            </a:r>
          </a:p>
        </p:txBody>
      </p:sp>
    </p:spTree>
    <p:extLst>
      <p:ext uri="{BB962C8B-B14F-4D97-AF65-F5344CB8AC3E}">
        <p14:creationId xmlns:p14="http://schemas.microsoft.com/office/powerpoint/2010/main" val="1797954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ackground only, 1 column gri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D5C819-8190-024C-97F6-0A1F1F29756B}"/>
              </a:ext>
            </a:extLst>
          </p:cNvPr>
          <p:cNvSpPr>
            <a:spLocks noGrp="1"/>
          </p:cNvSpPr>
          <p:nvPr>
            <p:ph type="title" hasCustomPrompt="1"/>
          </p:nvPr>
        </p:nvSpPr>
        <p:spPr>
          <a:xfrm>
            <a:off x="609600" y="521208"/>
            <a:ext cx="11039475" cy="332399"/>
          </a:xfrm>
          <a:ln>
            <a:noFill/>
          </a:ln>
        </p:spPr>
        <p:txBody>
          <a:bodyPr/>
          <a:lstStyle>
            <a:lvl1pPr>
              <a:defRPr sz="2400" b="1" i="0">
                <a:solidFill>
                  <a:schemeClr val="tx1"/>
                </a:solidFill>
                <a:latin typeface="+mj-lt"/>
              </a:defRPr>
            </a:lvl1pPr>
          </a:lstStyle>
          <a:p>
            <a:r>
              <a:rPr lang="en-US"/>
              <a:t>Background only, 1 column grid</a:t>
            </a:r>
            <a:endParaRPr/>
          </a:p>
        </p:txBody>
      </p:sp>
      <p:sp>
        <p:nvSpPr>
          <p:cNvPr id="8" name="Text Placeholder 7">
            <a:extLst>
              <a:ext uri="{FF2B5EF4-FFF2-40B4-BE49-F238E27FC236}">
                <a16:creationId xmlns:a16="http://schemas.microsoft.com/office/drawing/2014/main" id="{962B54AE-CFFB-A4E1-DC75-F1750BC6662F}"/>
              </a:ext>
            </a:extLst>
          </p:cNvPr>
          <p:cNvSpPr>
            <a:spLocks noGrp="1"/>
          </p:cNvSpPr>
          <p:nvPr>
            <p:ph type="body" sz="quarter" idx="13" hasCustomPrompt="1"/>
          </p:nvPr>
        </p:nvSpPr>
        <p:spPr>
          <a:xfrm>
            <a:off x="612774" y="856744"/>
            <a:ext cx="11036301" cy="246221"/>
          </a:xfrm>
          <a:ln>
            <a:noFill/>
          </a:ln>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baseline="0">
                <a:solidFill>
                  <a:schemeClr val="tx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Subheading (delete this box if not using)</a:t>
            </a:r>
          </a:p>
        </p:txBody>
      </p:sp>
      <p:sp>
        <p:nvSpPr>
          <p:cNvPr id="9" name="Text Placeholder 4">
            <a:extLst>
              <a:ext uri="{FF2B5EF4-FFF2-40B4-BE49-F238E27FC236}">
                <a16:creationId xmlns:a16="http://schemas.microsoft.com/office/drawing/2014/main" id="{92CB3372-EA01-6BC7-6764-30A99B874648}"/>
              </a:ext>
            </a:extLst>
          </p:cNvPr>
          <p:cNvSpPr>
            <a:spLocks noGrp="1"/>
          </p:cNvSpPr>
          <p:nvPr>
            <p:ph type="body" sz="quarter" idx="16" hasCustomPrompt="1"/>
          </p:nvPr>
        </p:nvSpPr>
        <p:spPr>
          <a:xfrm>
            <a:off x="609600" y="288808"/>
            <a:ext cx="11039475" cy="123111"/>
          </a:xfrm>
        </p:spPr>
        <p:txBody>
          <a:bodyPr lIns="27432" tIns="0" rIns="0" bIns="0"/>
          <a:lstStyle>
            <a:lvl1pPr>
              <a:defRPr sz="800" b="0" cap="all" spc="30" baseline="0">
                <a:solidFill>
                  <a:schemeClr val="tx1"/>
                </a:solidFill>
              </a:defRPr>
            </a:lvl1pPr>
          </a:lstStyle>
          <a:p>
            <a:pPr lvl="0"/>
            <a:r>
              <a:rPr lang="en-US"/>
              <a:t>Pre-heading (delete this box if not using)</a:t>
            </a:r>
          </a:p>
        </p:txBody>
      </p:sp>
      <p:sp>
        <p:nvSpPr>
          <p:cNvPr id="2" name="Text Placeholder 2">
            <a:extLst>
              <a:ext uri="{FF2B5EF4-FFF2-40B4-BE49-F238E27FC236}">
                <a16:creationId xmlns:a16="http://schemas.microsoft.com/office/drawing/2014/main" id="{D5C69190-98FC-2DE9-D551-1752A5109138}"/>
              </a:ext>
            </a:extLst>
          </p:cNvPr>
          <p:cNvSpPr>
            <a:spLocks noGrp="1"/>
          </p:cNvSpPr>
          <p:nvPr>
            <p:ph type="body" sz="quarter" idx="19" hasCustomPrompt="1"/>
          </p:nvPr>
        </p:nvSpPr>
        <p:spPr>
          <a:xfrm>
            <a:off x="434975" y="5543490"/>
            <a:ext cx="11318875" cy="400110"/>
          </a:xfrm>
          <a:noFill/>
        </p:spPr>
        <p:txBody>
          <a:bodyPr wrap="square" lIns="173736" rIns="91440" anchor="b">
            <a:spAutoFit/>
          </a:bodyPr>
          <a:lstStyle>
            <a:lvl1pPr>
              <a:spcBef>
                <a:spcPts val="400"/>
              </a:spcBef>
              <a:defRPr sz="800" b="0">
                <a:solidFill>
                  <a:schemeClr val="tx1"/>
                </a:solidFill>
              </a:defRPr>
            </a:lvl1pPr>
            <a:lvl2pPr>
              <a:defRPr sz="2000"/>
            </a:lvl2pPr>
            <a:lvl3pPr>
              <a:defRPr sz="2000"/>
            </a:lvl3pPr>
            <a:lvl4pPr marL="228600" indent="-228600">
              <a:defRPr sz="2000"/>
            </a:lvl4pPr>
            <a:lvl5pPr marL="457200" indent="-228600">
              <a:defRPr sz="2000"/>
            </a:lvl5pPr>
          </a:lstStyle>
          <a:p>
            <a:r>
              <a:rPr lang="en-US"/>
              <a:t>Source: XYZ (delete this box if not using)</a:t>
            </a:r>
          </a:p>
        </p:txBody>
      </p:sp>
    </p:spTree>
    <p:extLst>
      <p:ext uri="{BB962C8B-B14F-4D97-AF65-F5344CB8AC3E}">
        <p14:creationId xmlns:p14="http://schemas.microsoft.com/office/powerpoint/2010/main" val="355827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8BFD-F669-979A-0616-72DC8F4BFDAA}"/>
              </a:ext>
            </a:extLst>
          </p:cNvPr>
          <p:cNvSpPr>
            <a:spLocks noGrp="1"/>
          </p:cNvSpPr>
          <p:nvPr>
            <p:ph type="ctrTitle" hasCustomPrompt="1"/>
          </p:nvPr>
        </p:nvSpPr>
        <p:spPr>
          <a:xfrm>
            <a:off x="434148" y="511175"/>
            <a:ext cx="6400800" cy="1333500"/>
          </a:xfrm>
        </p:spPr>
        <p:txBody>
          <a:bodyPr anchor="t"/>
          <a:lstStyle>
            <a:lvl1pPr algn="l">
              <a:defRPr sz="4800"/>
            </a:lvl1pPr>
          </a:lstStyle>
          <a:p>
            <a:r>
              <a:rPr lang="en-US"/>
              <a:t>Title</a:t>
            </a:r>
          </a:p>
        </p:txBody>
      </p:sp>
      <p:sp>
        <p:nvSpPr>
          <p:cNvPr id="3" name="Subtitle 2">
            <a:extLst>
              <a:ext uri="{FF2B5EF4-FFF2-40B4-BE49-F238E27FC236}">
                <a16:creationId xmlns:a16="http://schemas.microsoft.com/office/drawing/2014/main" id="{BB31F2FF-0C75-BF44-86C2-C46CB6811B93}"/>
              </a:ext>
            </a:extLst>
          </p:cNvPr>
          <p:cNvSpPr>
            <a:spLocks noGrp="1"/>
          </p:cNvSpPr>
          <p:nvPr>
            <p:ph type="subTitle" idx="1" hasCustomPrompt="1"/>
          </p:nvPr>
        </p:nvSpPr>
        <p:spPr>
          <a:xfrm>
            <a:off x="434148" y="2505459"/>
            <a:ext cx="6402551" cy="933163"/>
          </a:xfrm>
        </p:spPr>
        <p:txBody>
          <a:bodyPr>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(delete this box if not using)</a:t>
            </a:r>
          </a:p>
        </p:txBody>
      </p:sp>
      <p:sp>
        <p:nvSpPr>
          <p:cNvPr id="4" name="Date Placeholder 3">
            <a:extLst>
              <a:ext uri="{FF2B5EF4-FFF2-40B4-BE49-F238E27FC236}">
                <a16:creationId xmlns:a16="http://schemas.microsoft.com/office/drawing/2014/main" id="{7FE453A4-6BC9-5426-0B4B-22325AC1476B}"/>
              </a:ext>
            </a:extLst>
          </p:cNvPr>
          <p:cNvSpPr>
            <a:spLocks noGrp="1"/>
          </p:cNvSpPr>
          <p:nvPr>
            <p:ph type="dt" sz="half" idx="10"/>
          </p:nvPr>
        </p:nvSpPr>
        <p:spPr/>
        <p:txBody>
          <a:bodyPr/>
          <a:lstStyle/>
          <a:p>
            <a:fld id="{D65D1CE2-D26E-47D1-A713-D09A25E1EAEB}" type="datetime1">
              <a:rPr lang="en-US" smtClean="0"/>
              <a:t>1/16/2026</a:t>
            </a:fld>
            <a:endParaRPr lang="en-US"/>
          </a:p>
        </p:txBody>
      </p:sp>
      <p:sp>
        <p:nvSpPr>
          <p:cNvPr id="5" name="Footer Placeholder 4">
            <a:extLst>
              <a:ext uri="{FF2B5EF4-FFF2-40B4-BE49-F238E27FC236}">
                <a16:creationId xmlns:a16="http://schemas.microsoft.com/office/drawing/2014/main" id="{1AD3FFD9-B15A-C50B-2FDD-BBEE7A7F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3D77E-19E3-3E90-2BA0-FA1455DF8D8E}"/>
              </a:ext>
            </a:extLst>
          </p:cNvPr>
          <p:cNvSpPr>
            <a:spLocks noGrp="1"/>
          </p:cNvSpPr>
          <p:nvPr>
            <p:ph type="sldNum" sz="quarter" idx="12"/>
          </p:nvPr>
        </p:nvSpPr>
        <p:spPr/>
        <p:txBody>
          <a:bodyPr/>
          <a:lstStyle/>
          <a:p>
            <a:fld id="{3612E008-61E4-4A99-8383-A3C8D6963C8E}" type="slidenum">
              <a:rPr lang="en-US" smtClean="0"/>
              <a:t>‹#›</a:t>
            </a:fld>
            <a:endParaRPr lang="en-US"/>
          </a:p>
        </p:txBody>
      </p:sp>
      <p:pic>
        <p:nvPicPr>
          <p:cNvPr id="7" name="Tagline logo">
            <a:extLst>
              <a:ext uri="{FF2B5EF4-FFF2-40B4-BE49-F238E27FC236}">
                <a16:creationId xmlns:a16="http://schemas.microsoft.com/office/drawing/2014/main" id="{FF8C193E-29C2-1E66-E9AE-72B277891F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5037" y="6260852"/>
            <a:ext cx="1492345" cy="393192"/>
          </a:xfrm>
          <a:prstGeom prst="rect">
            <a:avLst/>
          </a:prstGeom>
        </p:spPr>
      </p:pic>
      <p:grpSp>
        <p:nvGrpSpPr>
          <p:cNvPr id="8" name="Group 7">
            <a:extLst>
              <a:ext uri="{FF2B5EF4-FFF2-40B4-BE49-F238E27FC236}">
                <a16:creationId xmlns:a16="http://schemas.microsoft.com/office/drawing/2014/main" id="{00AB9BC8-8998-306C-224F-E13FDBF47C4B}"/>
              </a:ext>
            </a:extLst>
          </p:cNvPr>
          <p:cNvGrpSpPr/>
          <p:nvPr userDrawn="1"/>
        </p:nvGrpSpPr>
        <p:grpSpPr>
          <a:xfrm>
            <a:off x="12389142" y="0"/>
            <a:ext cx="1525492" cy="6858000"/>
            <a:chOff x="12389142" y="0"/>
            <a:chExt cx="1525492" cy="6858000"/>
          </a:xfrm>
        </p:grpSpPr>
        <p:sp>
          <p:nvSpPr>
            <p:cNvPr id="9" name="Rectangle 8">
              <a:extLst>
                <a:ext uri="{FF2B5EF4-FFF2-40B4-BE49-F238E27FC236}">
                  <a16:creationId xmlns:a16="http://schemas.microsoft.com/office/drawing/2014/main" id="{4A2D2793-7BED-D4DC-421E-31F7622855FC}"/>
                </a:ext>
              </a:extLst>
            </p:cNvPr>
            <p:cNvSpPr/>
            <p:nvPr userDrawn="1"/>
          </p:nvSpPr>
          <p:spPr>
            <a:xfrm>
              <a:off x="12389142" y="0"/>
              <a:ext cx="1525492" cy="6858000"/>
            </a:xfrm>
            <a:prstGeom prst="rect">
              <a:avLst/>
            </a:prstGeom>
            <a:solidFill>
              <a:srgbClr val="DBDBDB"/>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rIns="64008" rtlCol="0" anchor="t"/>
            <a:lstStyle/>
            <a:p>
              <a:pPr algn="l">
                <a:spcBef>
                  <a:spcPts val="900"/>
                </a:spcBef>
              </a:pPr>
              <a:r>
                <a:rPr lang="en-US" sz="1050" b="1">
                  <a:solidFill>
                    <a:srgbClr val="222B36"/>
                  </a:solidFill>
                </a:rPr>
                <a:t>Tips Sidebar</a:t>
              </a:r>
              <a:br>
                <a:rPr lang="en-US" sz="1050" b="1">
                  <a:solidFill>
                    <a:srgbClr val="222B36"/>
                  </a:solidFill>
                </a:rPr>
              </a:br>
              <a:endParaRPr lang="en-US" sz="1050" b="1">
                <a:solidFill>
                  <a:srgbClr val="222B36"/>
                </a:solidFill>
              </a:endParaRPr>
            </a:p>
            <a:p>
              <a:pPr algn="l">
                <a:spcBef>
                  <a:spcPts val="600"/>
                </a:spcBef>
              </a:pPr>
              <a:r>
                <a:rPr lang="en-US" sz="900" b="1">
                  <a:solidFill>
                    <a:srgbClr val="222B36"/>
                  </a:solidFill>
                </a:rPr>
                <a:t>ADD TEXT</a:t>
              </a:r>
            </a:p>
            <a:p>
              <a:pPr algn="l">
                <a:spcBef>
                  <a:spcPts val="300"/>
                </a:spcBef>
              </a:pPr>
              <a:r>
                <a:rPr lang="en-US" sz="900">
                  <a:solidFill>
                    <a:srgbClr val="222B36"/>
                  </a:solidFill>
                </a:rPr>
                <a:t>Placeholders have defined text levels. </a:t>
              </a:r>
            </a:p>
            <a:p>
              <a:pPr algn="l">
                <a:spcBef>
                  <a:spcPts val="600"/>
                </a:spcBef>
              </a:pPr>
              <a:r>
                <a:rPr lang="en-US" sz="900">
                  <a:solidFill>
                    <a:srgbClr val="222B36"/>
                  </a:solidFill>
                </a:rPr>
                <a:t>Use </a:t>
              </a:r>
              <a:r>
                <a:rPr lang="en-US" sz="900" b="1">
                  <a:solidFill>
                    <a:srgbClr val="222B36"/>
                  </a:solidFill>
                </a:rPr>
                <a:t>TAB</a:t>
              </a:r>
              <a:r>
                <a:rPr lang="en-US" sz="900">
                  <a:solidFill>
                    <a:srgbClr val="222B36"/>
                  </a:solidFill>
                </a:rPr>
                <a:t> to insert </a:t>
              </a:r>
              <a:r>
                <a:rPr lang="en-US" sz="900" i="1">
                  <a:solidFill>
                    <a:srgbClr val="222B36"/>
                  </a:solidFill>
                </a:rPr>
                <a:t>next</a:t>
              </a:r>
              <a:r>
                <a:rPr lang="en-US" sz="900">
                  <a:solidFill>
                    <a:srgbClr val="222B36"/>
                  </a:solidFill>
                </a:rPr>
                <a:t> text level.</a:t>
              </a:r>
            </a:p>
            <a:p>
              <a:pPr algn="l">
                <a:spcBef>
                  <a:spcPts val="600"/>
                </a:spcBef>
              </a:pPr>
              <a:r>
                <a:rPr lang="en-US" sz="900">
                  <a:solidFill>
                    <a:srgbClr val="222B36"/>
                  </a:solidFill>
                </a:rPr>
                <a:t>Use </a:t>
              </a:r>
              <a:r>
                <a:rPr lang="en-US" sz="900" b="1">
                  <a:solidFill>
                    <a:srgbClr val="222B36"/>
                  </a:solidFill>
                </a:rPr>
                <a:t>TAB+SHIFT </a:t>
              </a:r>
              <a:r>
                <a:rPr lang="en-US" sz="900">
                  <a:solidFill>
                    <a:srgbClr val="222B36"/>
                  </a:solidFill>
                </a:rPr>
                <a:t>to insert </a:t>
              </a:r>
              <a:r>
                <a:rPr lang="en-US" sz="900" i="1">
                  <a:solidFill>
                    <a:srgbClr val="222B36"/>
                  </a:solidFill>
                </a:rPr>
                <a:t>previous</a:t>
              </a:r>
              <a:r>
                <a:rPr lang="en-US" sz="900">
                  <a:solidFill>
                    <a:srgbClr val="222B36"/>
                  </a:solidFill>
                </a:rPr>
                <a:t> text level. </a:t>
              </a:r>
            </a:p>
            <a:p>
              <a:pPr marL="0" indent="0" algn="l">
                <a:spcBef>
                  <a:spcPts val="300"/>
                </a:spcBef>
                <a:spcAft>
                  <a:spcPts val="0"/>
                </a:spcAft>
                <a:buFont typeface="Wingdings" panose="05000000000000000000" pitchFamily="2" charset="2"/>
                <a:buNone/>
              </a:pPr>
              <a:r>
                <a:rPr lang="en-US" sz="900">
                  <a:solidFill>
                    <a:srgbClr val="222B36"/>
                  </a:solidFill>
                </a:rPr>
                <a:t>Level 1: No Bullet</a:t>
              </a:r>
            </a:p>
            <a:p>
              <a:pPr marL="114297" indent="-114297" algn="l">
                <a:spcBef>
                  <a:spcPts val="300"/>
                </a:spcBef>
                <a:spcAft>
                  <a:spcPts val="0"/>
                </a:spcAft>
                <a:buFont typeface="Wingdings" panose="05000000000000000000" pitchFamily="2" charset="2"/>
                <a:buChar char="§"/>
              </a:pPr>
              <a:r>
                <a:rPr lang="en-US" sz="900">
                  <a:solidFill>
                    <a:srgbClr val="222B36"/>
                  </a:solidFill>
                </a:rPr>
                <a:t>Level 2: Bullet 1</a:t>
              </a:r>
            </a:p>
            <a:p>
              <a:pPr marL="231775" indent="-107950" algn="l">
                <a:spcBef>
                  <a:spcPts val="300"/>
                </a:spcBef>
                <a:spcAft>
                  <a:spcPts val="0"/>
                </a:spcAft>
                <a:buFont typeface="Arial" panose="020B0604020202020204" pitchFamily="34" charset="0"/>
                <a:buChar char="–"/>
                <a:tabLst/>
              </a:pPr>
              <a:r>
                <a:rPr lang="en-US" sz="900">
                  <a:solidFill>
                    <a:srgbClr val="222B36"/>
                  </a:solidFill>
                </a:rPr>
                <a:t>Level 3: Bullet 2</a:t>
              </a:r>
            </a:p>
            <a:p>
              <a:pPr marL="347663" indent="-107950" algn="l">
                <a:spcBef>
                  <a:spcPts val="300"/>
                </a:spcBef>
                <a:spcAft>
                  <a:spcPts val="0"/>
                </a:spcAft>
                <a:buFont typeface="Arial" panose="020B0604020202020204" pitchFamily="34" charset="0"/>
                <a:buChar char="–"/>
                <a:tabLst/>
              </a:pPr>
              <a:r>
                <a:rPr lang="en-US" sz="900">
                  <a:solidFill>
                    <a:srgbClr val="222B36"/>
                  </a:solidFill>
                </a:rPr>
                <a:t>Level 4: Bullet 3</a:t>
              </a:r>
            </a:p>
            <a:p>
              <a:pPr marL="512763" indent="-171450" algn="l">
                <a:spcBef>
                  <a:spcPts val="300"/>
                </a:spcBef>
                <a:spcAft>
                  <a:spcPts val="0"/>
                </a:spcAft>
                <a:buFont typeface="Arial" panose="020B0604020202020204" pitchFamily="34" charset="0"/>
                <a:buChar char="–"/>
                <a:tabLst/>
              </a:pPr>
              <a:r>
                <a:rPr lang="en-US" sz="900">
                  <a:solidFill>
                    <a:srgbClr val="222B36"/>
                  </a:solidFill>
                </a:rPr>
                <a:t>Level 5: Bullet 4</a:t>
              </a:r>
            </a:p>
            <a:p>
              <a:pPr marL="0" indent="0" algn="l">
                <a:spcBef>
                  <a:spcPts val="0"/>
                </a:spcBef>
                <a:spcAft>
                  <a:spcPts val="300"/>
                </a:spcAft>
                <a:buFont typeface="Arial" panose="020B0604020202020204" pitchFamily="34" charset="0"/>
                <a:buNone/>
              </a:pPr>
              <a:br>
                <a:rPr lang="en-US" sz="900">
                  <a:solidFill>
                    <a:srgbClr val="222B36"/>
                  </a:solidFill>
                </a:rPr>
              </a:br>
              <a:r>
                <a:rPr lang="en-US" sz="900">
                  <a:solidFill>
                    <a:srgbClr val="222B36"/>
                  </a:solidFill>
                </a:rPr>
                <a:t>____________________</a:t>
              </a:r>
              <a:endParaRPr lang="en-US" sz="900" b="1">
                <a:solidFill>
                  <a:srgbClr val="222B36"/>
                </a:solidFill>
              </a:endParaRPr>
            </a:p>
            <a:p>
              <a:pPr algn="l">
                <a:spcBef>
                  <a:spcPts val="300"/>
                </a:spcBef>
              </a:pPr>
              <a:r>
                <a:rPr lang="en-US" sz="900" b="1">
                  <a:solidFill>
                    <a:srgbClr val="222B36"/>
                  </a:solidFill>
                </a:rPr>
                <a:t>USE BRAND COLORS</a:t>
              </a:r>
            </a:p>
          </p:txBody>
        </p:sp>
        <p:grpSp>
          <p:nvGrpSpPr>
            <p:cNvPr id="10" name="Group 9">
              <a:extLst>
                <a:ext uri="{FF2B5EF4-FFF2-40B4-BE49-F238E27FC236}">
                  <a16:creationId xmlns:a16="http://schemas.microsoft.com/office/drawing/2014/main" id="{AFC29DC4-0F1C-0F13-564B-3C17BC336DAB}"/>
                </a:ext>
              </a:extLst>
            </p:cNvPr>
            <p:cNvGrpSpPr/>
            <p:nvPr userDrawn="1"/>
          </p:nvGrpSpPr>
          <p:grpSpPr>
            <a:xfrm>
              <a:off x="12574095" y="3506602"/>
              <a:ext cx="1083381" cy="1711820"/>
              <a:chOff x="12574095" y="3506602"/>
              <a:chExt cx="1083381" cy="1711820"/>
            </a:xfrm>
          </p:grpSpPr>
          <p:sp>
            <p:nvSpPr>
              <p:cNvPr id="31" name="Rectangle: Rounded Corners 30">
                <a:extLst>
                  <a:ext uri="{FF2B5EF4-FFF2-40B4-BE49-F238E27FC236}">
                    <a16:creationId xmlns:a16="http://schemas.microsoft.com/office/drawing/2014/main" id="{F451FF3A-E23F-DE80-B60D-F70E51733DCE}"/>
                  </a:ext>
                </a:extLst>
              </p:cNvPr>
              <p:cNvSpPr/>
              <p:nvPr userDrawn="1"/>
            </p:nvSpPr>
            <p:spPr>
              <a:xfrm>
                <a:off x="12574095" y="3506602"/>
                <a:ext cx="1083381" cy="1711820"/>
              </a:xfrm>
              <a:prstGeom prst="roundRect">
                <a:avLst>
                  <a:gd name="adj" fmla="val 193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C4BF9E54-F2A2-ED3C-F7B7-3FC9CD92636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593542" y="3551769"/>
                <a:ext cx="1044486" cy="1655340"/>
              </a:xfrm>
              <a:prstGeom prst="rect">
                <a:avLst/>
              </a:prstGeom>
            </p:spPr>
          </p:pic>
        </p:grpSp>
        <p:sp>
          <p:nvSpPr>
            <p:cNvPr id="11" name="Arrow: Use only for charts">
              <a:extLst>
                <a:ext uri="{FF2B5EF4-FFF2-40B4-BE49-F238E27FC236}">
                  <a16:creationId xmlns:a16="http://schemas.microsoft.com/office/drawing/2014/main" id="{48E7DEE6-F34A-A440-4B1A-16DE2848F5D4}"/>
                </a:ext>
              </a:extLst>
            </p:cNvPr>
            <p:cNvSpPr/>
            <p:nvPr userDrawn="1"/>
          </p:nvSpPr>
          <p:spPr>
            <a:xfrm>
              <a:off x="12482801" y="4770358"/>
              <a:ext cx="169484" cy="583974"/>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77266 w 166007"/>
                <a:gd name="connsiteY0" fmla="*/ 2868 h 579664"/>
                <a:gd name="connsiteX1" fmla="*/ 0 w 166007"/>
                <a:gd name="connsiteY1" fmla="*/ 0 h 579664"/>
                <a:gd name="connsiteX2" fmla="*/ 0 w 166007"/>
                <a:gd name="connsiteY2" fmla="*/ 579664 h 579664"/>
                <a:gd name="connsiteX3" fmla="*/ 166007 w 166007"/>
                <a:gd name="connsiteY3" fmla="*/ 579664 h 579664"/>
                <a:gd name="connsiteX0" fmla="*/ 77266 w 166007"/>
                <a:gd name="connsiteY0" fmla="*/ 388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77266" y="388"/>
                  </a:moveTo>
                  <a:lnTo>
                    <a:pt x="0" y="0"/>
                  </a:lnTo>
                  <a:lnTo>
                    <a:pt x="0" y="579664"/>
                  </a:lnTo>
                  <a:lnTo>
                    <a:pt x="166007" y="579664"/>
                  </a:lnTo>
                </a:path>
              </a:pathLst>
            </a:custGeom>
            <a:noFill/>
            <a:ln w="12700" cap="flat" cmpd="sng" algn="ctr">
              <a:solidFill>
                <a:srgbClr val="222B36"/>
              </a:solidFill>
              <a:prstDash val="solid"/>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Graphic 11" descr="Close with solid fill">
              <a:extLst>
                <a:ext uri="{FF2B5EF4-FFF2-40B4-BE49-F238E27FC236}">
                  <a16:creationId xmlns:a16="http://schemas.microsoft.com/office/drawing/2014/main" id="{E1AB292A-88BE-D61B-0DB7-6A2253966D1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79618" y="5092019"/>
              <a:ext cx="100919" cy="100919"/>
            </a:xfrm>
            <a:prstGeom prst="rect">
              <a:avLst/>
            </a:prstGeom>
          </p:spPr>
        </p:pic>
        <p:pic>
          <p:nvPicPr>
            <p:cNvPr id="13" name="Graphic 12" descr="Close with solid fill">
              <a:extLst>
                <a:ext uri="{FF2B5EF4-FFF2-40B4-BE49-F238E27FC236}">
                  <a16:creationId xmlns:a16="http://schemas.microsoft.com/office/drawing/2014/main" id="{0C5818C3-EC03-5420-FDD7-F35F905B99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88386" y="5092019"/>
              <a:ext cx="100919" cy="100919"/>
            </a:xfrm>
            <a:prstGeom prst="rect">
              <a:avLst/>
            </a:prstGeom>
          </p:spPr>
        </p:pic>
        <p:pic>
          <p:nvPicPr>
            <p:cNvPr id="14" name="Graphic 13" descr="Close with solid fill">
              <a:extLst>
                <a:ext uri="{FF2B5EF4-FFF2-40B4-BE49-F238E27FC236}">
                  <a16:creationId xmlns:a16="http://schemas.microsoft.com/office/drawing/2014/main" id="{ADD89140-F9B6-3DF1-7455-4A692DF01C1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92393" y="5092018"/>
              <a:ext cx="100919" cy="100919"/>
            </a:xfrm>
            <a:prstGeom prst="rect">
              <a:avLst/>
            </a:prstGeom>
          </p:spPr>
        </p:pic>
        <p:pic>
          <p:nvPicPr>
            <p:cNvPr id="15" name="Graphic 14" descr="Close with solid fill">
              <a:extLst>
                <a:ext uri="{FF2B5EF4-FFF2-40B4-BE49-F238E27FC236}">
                  <a16:creationId xmlns:a16="http://schemas.microsoft.com/office/drawing/2014/main" id="{00C93C3B-506C-C652-9D7B-A7435FEAB5C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98781" y="5092017"/>
              <a:ext cx="100919" cy="100919"/>
            </a:xfrm>
            <a:prstGeom prst="rect">
              <a:avLst/>
            </a:prstGeom>
          </p:spPr>
        </p:pic>
        <p:pic>
          <p:nvPicPr>
            <p:cNvPr id="16" name="Graphic 15" descr="Close with solid fill">
              <a:extLst>
                <a:ext uri="{FF2B5EF4-FFF2-40B4-BE49-F238E27FC236}">
                  <a16:creationId xmlns:a16="http://schemas.microsoft.com/office/drawing/2014/main" id="{CA5F5F07-E1A3-2DBF-078C-100E6CA0A03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05169" y="5092016"/>
              <a:ext cx="100919" cy="100919"/>
            </a:xfrm>
            <a:prstGeom prst="rect">
              <a:avLst/>
            </a:prstGeom>
          </p:spPr>
        </p:pic>
        <p:pic>
          <p:nvPicPr>
            <p:cNvPr id="17" name="Graphic 16" descr="Close with solid fill">
              <a:extLst>
                <a:ext uri="{FF2B5EF4-FFF2-40B4-BE49-F238E27FC236}">
                  <a16:creationId xmlns:a16="http://schemas.microsoft.com/office/drawing/2014/main" id="{C2F88240-B334-5C8F-A5CA-536FC2E0853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11558" y="5092015"/>
              <a:ext cx="100919" cy="100919"/>
            </a:xfrm>
            <a:prstGeom prst="rect">
              <a:avLst/>
            </a:prstGeom>
          </p:spPr>
        </p:pic>
        <p:pic>
          <p:nvPicPr>
            <p:cNvPr id="18" name="Graphic 17" descr="Close with solid fill">
              <a:extLst>
                <a:ext uri="{FF2B5EF4-FFF2-40B4-BE49-F238E27FC236}">
                  <a16:creationId xmlns:a16="http://schemas.microsoft.com/office/drawing/2014/main" id="{575C6EB7-C98E-596C-4062-BB1787F381B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17946" y="5092014"/>
              <a:ext cx="100919" cy="100919"/>
            </a:xfrm>
            <a:prstGeom prst="rect">
              <a:avLst/>
            </a:prstGeom>
          </p:spPr>
        </p:pic>
        <p:pic>
          <p:nvPicPr>
            <p:cNvPr id="19" name="Graphic 18" descr="Close with solid fill">
              <a:extLst>
                <a:ext uri="{FF2B5EF4-FFF2-40B4-BE49-F238E27FC236}">
                  <a16:creationId xmlns:a16="http://schemas.microsoft.com/office/drawing/2014/main" id="{8DAA5838-4062-DB23-ADB3-3D7B0A0A777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24334" y="5092013"/>
              <a:ext cx="100919" cy="100919"/>
            </a:xfrm>
            <a:prstGeom prst="rect">
              <a:avLst/>
            </a:prstGeom>
          </p:spPr>
        </p:pic>
        <p:pic>
          <p:nvPicPr>
            <p:cNvPr id="20" name="Graphic 19" descr="Close with solid fill">
              <a:extLst>
                <a:ext uri="{FF2B5EF4-FFF2-40B4-BE49-F238E27FC236}">
                  <a16:creationId xmlns:a16="http://schemas.microsoft.com/office/drawing/2014/main" id="{E83C732F-7E16-A3DA-851A-9310F09C908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30722" y="5092012"/>
              <a:ext cx="100919" cy="100919"/>
            </a:xfrm>
            <a:prstGeom prst="rect">
              <a:avLst/>
            </a:prstGeom>
          </p:spPr>
        </p:pic>
        <p:pic>
          <p:nvPicPr>
            <p:cNvPr id="21" name="Graphic 20" descr="Close with solid fill">
              <a:extLst>
                <a:ext uri="{FF2B5EF4-FFF2-40B4-BE49-F238E27FC236}">
                  <a16:creationId xmlns:a16="http://schemas.microsoft.com/office/drawing/2014/main" id="{B5FCB475-09C3-AC9E-D0E5-6F0C330427E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37110" y="5092011"/>
              <a:ext cx="100919" cy="100919"/>
            </a:xfrm>
            <a:prstGeom prst="rect">
              <a:avLst/>
            </a:prstGeom>
          </p:spPr>
        </p:pic>
        <p:sp>
          <p:nvSpPr>
            <p:cNvPr id="22" name="Text: Use only for charts">
              <a:extLst>
                <a:ext uri="{FF2B5EF4-FFF2-40B4-BE49-F238E27FC236}">
                  <a16:creationId xmlns:a16="http://schemas.microsoft.com/office/drawing/2014/main" id="{76848008-C4BB-DE87-D576-DA858B8291CC}"/>
                </a:ext>
              </a:extLst>
            </p:cNvPr>
            <p:cNvSpPr txBox="1"/>
            <p:nvPr userDrawn="1"/>
          </p:nvSpPr>
          <p:spPr>
            <a:xfrm>
              <a:off x="12680142" y="5287604"/>
              <a:ext cx="1008611" cy="249299"/>
            </a:xfrm>
            <a:prstGeom prst="rect">
              <a:avLst/>
            </a:prstGeom>
            <a:noFill/>
          </p:spPr>
          <p:txBody>
            <a:bodyPr wrap="square" lIns="0" tIns="0" rIns="0" bIns="0" rtlCol="0">
              <a:spAutoFit/>
            </a:bodyPr>
            <a:lstStyle/>
            <a:p>
              <a:pPr>
                <a:lnSpc>
                  <a:spcPct val="90000"/>
                </a:lnSpc>
              </a:pPr>
              <a:r>
                <a:rPr lang="en-US" sz="900">
                  <a:solidFill>
                    <a:srgbClr val="222B36"/>
                  </a:solidFill>
                </a:rPr>
                <a:t>Use only for charts, graphs and tables. </a:t>
              </a:r>
            </a:p>
          </p:txBody>
        </p:sp>
        <p:sp>
          <p:nvSpPr>
            <p:cNvPr id="23" name="Box: Do not use tints ">
              <a:extLst>
                <a:ext uri="{FF2B5EF4-FFF2-40B4-BE49-F238E27FC236}">
                  <a16:creationId xmlns:a16="http://schemas.microsoft.com/office/drawing/2014/main" id="{5550BC84-1207-3F24-1138-64C5BCACC5D1}"/>
                </a:ext>
              </a:extLst>
            </p:cNvPr>
            <p:cNvSpPr/>
            <p:nvPr userDrawn="1"/>
          </p:nvSpPr>
          <p:spPr>
            <a:xfrm>
              <a:off x="12909186" y="3776973"/>
              <a:ext cx="753813"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rgbClr val="000000"/>
                  </a:solidFill>
                </a:rPr>
                <a:t>Do not use </a:t>
              </a:r>
              <a:br>
                <a:rPr lang="en-US" sz="900" b="1">
                  <a:solidFill>
                    <a:srgbClr val="000000"/>
                  </a:solidFill>
                </a:rPr>
              </a:br>
              <a:r>
                <a:rPr lang="en-US" sz="900" b="1">
                  <a:solidFill>
                    <a:srgbClr val="000000"/>
                  </a:solidFill>
                </a:rPr>
                <a:t>these colors!</a:t>
              </a:r>
            </a:p>
          </p:txBody>
        </p:sp>
        <p:sp>
          <p:nvSpPr>
            <p:cNvPr id="24" name="Box: Custom colors">
              <a:extLst>
                <a:ext uri="{FF2B5EF4-FFF2-40B4-BE49-F238E27FC236}">
                  <a16:creationId xmlns:a16="http://schemas.microsoft.com/office/drawing/2014/main" id="{7454F3C1-6EBF-5713-CEB7-D4D4C249B708}"/>
                </a:ext>
              </a:extLst>
            </p:cNvPr>
            <p:cNvSpPr/>
            <p:nvPr userDrawn="1"/>
          </p:nvSpPr>
          <p:spPr>
            <a:xfrm>
              <a:off x="12579511" y="4392785"/>
              <a:ext cx="901670" cy="602642"/>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25" name="Box: Accent colors">
              <a:extLst>
                <a:ext uri="{FF2B5EF4-FFF2-40B4-BE49-F238E27FC236}">
                  <a16:creationId xmlns:a16="http://schemas.microsoft.com/office/drawing/2014/main" id="{668B7FD0-6BFF-7CB7-B1F2-AAD3409FFBD4}"/>
                </a:ext>
              </a:extLst>
            </p:cNvPr>
            <p:cNvSpPr/>
            <p:nvPr userDrawn="1"/>
          </p:nvSpPr>
          <p:spPr>
            <a:xfrm>
              <a:off x="12999701" y="3620951"/>
              <a:ext cx="651412" cy="128191"/>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Box: Primary colors">
              <a:extLst>
                <a:ext uri="{FF2B5EF4-FFF2-40B4-BE49-F238E27FC236}">
                  <a16:creationId xmlns:a16="http://schemas.microsoft.com/office/drawing/2014/main" id="{3A3AA631-ED5E-CD75-1DA2-1018763296A0}"/>
                </a:ext>
              </a:extLst>
            </p:cNvPr>
            <p:cNvSpPr/>
            <p:nvPr userDrawn="1"/>
          </p:nvSpPr>
          <p:spPr>
            <a:xfrm>
              <a:off x="12681404" y="3620951"/>
              <a:ext cx="210395" cy="128191"/>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27" name="Arrow: Accent">
              <a:extLst>
                <a:ext uri="{FF2B5EF4-FFF2-40B4-BE49-F238E27FC236}">
                  <a16:creationId xmlns:a16="http://schemas.microsoft.com/office/drawing/2014/main" id="{72D489C3-7E14-5F41-21AA-0F050AC0C3A0}"/>
                </a:ext>
              </a:extLst>
            </p:cNvPr>
            <p:cNvSpPr/>
            <p:nvPr userDrawn="1"/>
          </p:nvSpPr>
          <p:spPr>
            <a:xfrm flipH="1">
              <a:off x="13381396" y="3325348"/>
              <a:ext cx="364196" cy="362509"/>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 name="connsiteX0" fmla="*/ 95250 w 95250"/>
                <a:gd name="connsiteY0" fmla="*/ 0 h 588287"/>
                <a:gd name="connsiteX1" fmla="*/ 0 w 95250"/>
                <a:gd name="connsiteY1" fmla="*/ 0 h 588287"/>
                <a:gd name="connsiteX2" fmla="*/ 0 w 95250"/>
                <a:gd name="connsiteY2" fmla="*/ 579664 h 588287"/>
                <a:gd name="connsiteX3" fmla="*/ 84387 w 95250"/>
                <a:gd name="connsiteY3" fmla="*/ 588287 h 588287"/>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1043 h 579664"/>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5353 h 579664"/>
                <a:gd name="connsiteX0" fmla="*/ 120751 w 120751"/>
                <a:gd name="connsiteY0" fmla="*/ 2976 h 579664"/>
                <a:gd name="connsiteX1" fmla="*/ 0 w 120751"/>
                <a:gd name="connsiteY1" fmla="*/ 0 h 579664"/>
                <a:gd name="connsiteX2" fmla="*/ 0 w 120751"/>
                <a:gd name="connsiteY2" fmla="*/ 579664 h 579664"/>
                <a:gd name="connsiteX3" fmla="*/ 76737 w 120751"/>
                <a:gd name="connsiteY3" fmla="*/ 575353 h 579664"/>
                <a:gd name="connsiteX0" fmla="*/ 120751 w 120751"/>
                <a:gd name="connsiteY0" fmla="*/ 2976 h 585801"/>
                <a:gd name="connsiteX1" fmla="*/ 0 w 120751"/>
                <a:gd name="connsiteY1" fmla="*/ 0 h 585801"/>
                <a:gd name="connsiteX2" fmla="*/ 0 w 120751"/>
                <a:gd name="connsiteY2" fmla="*/ 579664 h 585801"/>
                <a:gd name="connsiteX3" fmla="*/ 78505 w 120751"/>
                <a:gd name="connsiteY3" fmla="*/ 585801 h 585801"/>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1870 h 579664"/>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8836 h 579664"/>
                <a:gd name="connsiteX0" fmla="*/ 205540 w 205540"/>
                <a:gd name="connsiteY0" fmla="*/ 0 h 581765"/>
                <a:gd name="connsiteX1" fmla="*/ 0 w 205540"/>
                <a:gd name="connsiteY1" fmla="*/ 2101 h 581765"/>
                <a:gd name="connsiteX2" fmla="*/ 0 w 205540"/>
                <a:gd name="connsiteY2" fmla="*/ 581765 h 581765"/>
                <a:gd name="connsiteX3" fmla="*/ 78505 w 205540"/>
                <a:gd name="connsiteY3" fmla="*/ 580937 h 581765"/>
                <a:gd name="connsiteX0" fmla="*/ 110474 w 110474"/>
                <a:gd name="connsiteY0" fmla="*/ 2976 h 579664"/>
                <a:gd name="connsiteX1" fmla="*/ 0 w 110474"/>
                <a:gd name="connsiteY1" fmla="*/ 0 h 579664"/>
                <a:gd name="connsiteX2" fmla="*/ 0 w 110474"/>
                <a:gd name="connsiteY2" fmla="*/ 579664 h 579664"/>
                <a:gd name="connsiteX3" fmla="*/ 78505 w 110474"/>
                <a:gd name="connsiteY3" fmla="*/ 578836 h 579664"/>
                <a:gd name="connsiteX0" fmla="*/ 294726 w 294726"/>
                <a:gd name="connsiteY0" fmla="*/ 8847 h 579664"/>
                <a:gd name="connsiteX1" fmla="*/ 0 w 294726"/>
                <a:gd name="connsiteY1" fmla="*/ 0 h 579664"/>
                <a:gd name="connsiteX2" fmla="*/ 0 w 294726"/>
                <a:gd name="connsiteY2" fmla="*/ 579664 h 579664"/>
                <a:gd name="connsiteX3" fmla="*/ 78505 w 294726"/>
                <a:gd name="connsiteY3" fmla="*/ 578836 h 579664"/>
              </a:gdLst>
              <a:ahLst/>
              <a:cxnLst>
                <a:cxn ang="0">
                  <a:pos x="connsiteX0" y="connsiteY0"/>
                </a:cxn>
                <a:cxn ang="0">
                  <a:pos x="connsiteX1" y="connsiteY1"/>
                </a:cxn>
                <a:cxn ang="0">
                  <a:pos x="connsiteX2" y="connsiteY2"/>
                </a:cxn>
                <a:cxn ang="0">
                  <a:pos x="connsiteX3" y="connsiteY3"/>
                </a:cxn>
              </a:cxnLst>
              <a:rect l="l" t="t" r="r" b="b"/>
              <a:pathLst>
                <a:path w="294726" h="579664">
                  <a:moveTo>
                    <a:pt x="294726" y="8847"/>
                  </a:moveTo>
                  <a:lnTo>
                    <a:pt x="0" y="0"/>
                  </a:lnTo>
                  <a:lnTo>
                    <a:pt x="0" y="579664"/>
                  </a:lnTo>
                  <a:cubicBezTo>
                    <a:pt x="43430" y="579664"/>
                    <a:pt x="35075" y="578836"/>
                    <a:pt x="78505" y="578836"/>
                  </a:cubicBezTo>
                </a:path>
              </a:pathLst>
            </a:custGeom>
            <a:noFill/>
            <a:ln w="12700" cap="flat" cmpd="sng" algn="ctr">
              <a:solidFill>
                <a:srgbClr val="222B36"/>
              </a:solidFill>
              <a:prstDash val="solid"/>
              <a:miter lim="8000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 Accent brand colors">
              <a:extLst>
                <a:ext uri="{FF2B5EF4-FFF2-40B4-BE49-F238E27FC236}">
                  <a16:creationId xmlns:a16="http://schemas.microsoft.com/office/drawing/2014/main" id="{35A46E45-57C6-A61D-C211-E70AF6F5CD38}"/>
                </a:ext>
              </a:extLst>
            </p:cNvPr>
            <p:cNvSpPr txBox="1"/>
            <p:nvPr userDrawn="1"/>
          </p:nvSpPr>
          <p:spPr>
            <a:xfrm>
              <a:off x="12632556" y="3260569"/>
              <a:ext cx="954607" cy="124650"/>
            </a:xfrm>
            <a:prstGeom prst="rect">
              <a:avLst/>
            </a:prstGeom>
            <a:noFill/>
          </p:spPr>
          <p:txBody>
            <a:bodyPr wrap="square" lIns="0" tIns="0" rIns="0" bIns="0" rtlCol="0">
              <a:spAutoFit/>
            </a:bodyPr>
            <a:lstStyle/>
            <a:p>
              <a:pPr>
                <a:lnSpc>
                  <a:spcPct val="90000"/>
                </a:lnSpc>
              </a:pPr>
              <a:r>
                <a:rPr lang="en-US" sz="900">
                  <a:solidFill>
                    <a:srgbClr val="222B36"/>
                  </a:solidFill>
                </a:rPr>
                <a:t>Accent colors </a:t>
              </a:r>
            </a:p>
          </p:txBody>
        </p:sp>
        <p:sp>
          <p:nvSpPr>
            <p:cNvPr id="29" name="Arrow: Primary">
              <a:extLst>
                <a:ext uri="{FF2B5EF4-FFF2-40B4-BE49-F238E27FC236}">
                  <a16:creationId xmlns:a16="http://schemas.microsoft.com/office/drawing/2014/main" id="{EDCEA14D-82D8-C797-3912-A4CEBED84CAB}"/>
                </a:ext>
              </a:extLst>
            </p:cNvPr>
            <p:cNvSpPr/>
            <p:nvPr userDrawn="1"/>
          </p:nvSpPr>
          <p:spPr>
            <a:xfrm flipV="1">
              <a:off x="12463256" y="3161742"/>
              <a:ext cx="216885" cy="5284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 name="connsiteX0" fmla="*/ 95250 w 95250"/>
                <a:gd name="connsiteY0" fmla="*/ 0 h 588287"/>
                <a:gd name="connsiteX1" fmla="*/ 0 w 95250"/>
                <a:gd name="connsiteY1" fmla="*/ 0 h 588287"/>
                <a:gd name="connsiteX2" fmla="*/ 0 w 95250"/>
                <a:gd name="connsiteY2" fmla="*/ 579664 h 588287"/>
                <a:gd name="connsiteX3" fmla="*/ 84387 w 95250"/>
                <a:gd name="connsiteY3" fmla="*/ 588287 h 588287"/>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1043 h 579664"/>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5353 h 579664"/>
                <a:gd name="connsiteX0" fmla="*/ 120751 w 120751"/>
                <a:gd name="connsiteY0" fmla="*/ 2976 h 579664"/>
                <a:gd name="connsiteX1" fmla="*/ 0 w 120751"/>
                <a:gd name="connsiteY1" fmla="*/ 0 h 579664"/>
                <a:gd name="connsiteX2" fmla="*/ 0 w 120751"/>
                <a:gd name="connsiteY2" fmla="*/ 579664 h 579664"/>
                <a:gd name="connsiteX3" fmla="*/ 76737 w 120751"/>
                <a:gd name="connsiteY3" fmla="*/ 575353 h 579664"/>
                <a:gd name="connsiteX0" fmla="*/ 120751 w 120751"/>
                <a:gd name="connsiteY0" fmla="*/ 2976 h 585801"/>
                <a:gd name="connsiteX1" fmla="*/ 0 w 120751"/>
                <a:gd name="connsiteY1" fmla="*/ 0 h 585801"/>
                <a:gd name="connsiteX2" fmla="*/ 0 w 120751"/>
                <a:gd name="connsiteY2" fmla="*/ 579664 h 585801"/>
                <a:gd name="connsiteX3" fmla="*/ 78505 w 120751"/>
                <a:gd name="connsiteY3" fmla="*/ 585801 h 585801"/>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1870 h 579664"/>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8836 h 579664"/>
              </a:gdLst>
              <a:ahLst/>
              <a:cxnLst>
                <a:cxn ang="0">
                  <a:pos x="connsiteX0" y="connsiteY0"/>
                </a:cxn>
                <a:cxn ang="0">
                  <a:pos x="connsiteX1" y="connsiteY1"/>
                </a:cxn>
                <a:cxn ang="0">
                  <a:pos x="connsiteX2" y="connsiteY2"/>
                </a:cxn>
                <a:cxn ang="0">
                  <a:pos x="connsiteX3" y="connsiteY3"/>
                </a:cxn>
              </a:cxnLst>
              <a:rect l="l" t="t" r="r" b="b"/>
              <a:pathLst>
                <a:path w="120751" h="579664">
                  <a:moveTo>
                    <a:pt x="120751" y="2976"/>
                  </a:moveTo>
                  <a:lnTo>
                    <a:pt x="0" y="0"/>
                  </a:lnTo>
                  <a:lnTo>
                    <a:pt x="0" y="579664"/>
                  </a:lnTo>
                  <a:cubicBezTo>
                    <a:pt x="43430" y="579664"/>
                    <a:pt x="35075" y="578836"/>
                    <a:pt x="78505" y="578836"/>
                  </a:cubicBezTo>
                </a:path>
              </a:pathLst>
            </a:custGeom>
            <a:noFill/>
            <a:ln w="12700" cap="flat" cmpd="sng" algn="ctr">
              <a:solidFill>
                <a:srgbClr val="222B36"/>
              </a:solidFill>
              <a:prstDash val="solid"/>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ext: Primary brand colors">
              <a:extLst>
                <a:ext uri="{FF2B5EF4-FFF2-40B4-BE49-F238E27FC236}">
                  <a16:creationId xmlns:a16="http://schemas.microsoft.com/office/drawing/2014/main" id="{A695B6E5-E5D3-6792-74DF-D2F4C33758D0}"/>
                </a:ext>
              </a:extLst>
            </p:cNvPr>
            <p:cNvSpPr txBox="1"/>
            <p:nvPr userDrawn="1"/>
          </p:nvSpPr>
          <p:spPr>
            <a:xfrm>
              <a:off x="12632556" y="3095977"/>
              <a:ext cx="979377" cy="124650"/>
            </a:xfrm>
            <a:prstGeom prst="rect">
              <a:avLst/>
            </a:prstGeom>
            <a:noFill/>
          </p:spPr>
          <p:txBody>
            <a:bodyPr wrap="square" lIns="0" tIns="0" rIns="0" bIns="0" rtlCol="0">
              <a:spAutoFit/>
            </a:bodyPr>
            <a:lstStyle/>
            <a:p>
              <a:pPr>
                <a:lnSpc>
                  <a:spcPct val="90000"/>
                </a:lnSpc>
              </a:pPr>
              <a:r>
                <a:rPr lang="en-US" sz="900">
                  <a:solidFill>
                    <a:srgbClr val="222B36"/>
                  </a:solidFill>
                </a:rPr>
                <a:t>Primary colors </a:t>
              </a:r>
            </a:p>
          </p:txBody>
        </p:sp>
      </p:grpSp>
    </p:spTree>
    <p:extLst>
      <p:ext uri="{BB962C8B-B14F-4D97-AF65-F5344CB8AC3E}">
        <p14:creationId xmlns:p14="http://schemas.microsoft.com/office/powerpoint/2010/main" val="5103215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1AE2-F5E0-3FF1-C3AB-3E2ED7E43A3E}"/>
              </a:ext>
            </a:extLst>
          </p:cNvPr>
          <p:cNvSpPr>
            <a:spLocks noGrp="1"/>
          </p:cNvSpPr>
          <p:nvPr>
            <p:ph type="title" hasCustomPrompt="1"/>
          </p:nvPr>
        </p:nvSpPr>
        <p:spPr/>
        <p:txBody>
          <a:bodyPr/>
          <a:lstStyle>
            <a:lvl1pPr>
              <a:defRPr/>
            </a:lvl1pPr>
          </a:lstStyle>
          <a:p>
            <a:r>
              <a:rPr lang="en-US"/>
              <a:t>Title Only</a:t>
            </a:r>
          </a:p>
        </p:txBody>
      </p:sp>
      <p:sp>
        <p:nvSpPr>
          <p:cNvPr id="3" name="Date Placeholder 2">
            <a:extLst>
              <a:ext uri="{FF2B5EF4-FFF2-40B4-BE49-F238E27FC236}">
                <a16:creationId xmlns:a16="http://schemas.microsoft.com/office/drawing/2014/main" id="{3DDCFC60-1C79-84A9-1740-B6F1A4749456}"/>
              </a:ext>
            </a:extLst>
          </p:cNvPr>
          <p:cNvSpPr>
            <a:spLocks noGrp="1"/>
          </p:cNvSpPr>
          <p:nvPr>
            <p:ph type="dt" sz="half" idx="10"/>
          </p:nvPr>
        </p:nvSpPr>
        <p:spPr/>
        <p:txBody>
          <a:bodyPr/>
          <a:lstStyle/>
          <a:p>
            <a:fld id="{24D357A3-3229-4132-81F2-B9CA04297796}" type="datetime1">
              <a:rPr lang="en-US" smtClean="0"/>
              <a:t>1/16/2026</a:t>
            </a:fld>
            <a:endParaRPr lang="en-US"/>
          </a:p>
        </p:txBody>
      </p:sp>
      <p:sp>
        <p:nvSpPr>
          <p:cNvPr id="4" name="Footer Placeholder 3">
            <a:extLst>
              <a:ext uri="{FF2B5EF4-FFF2-40B4-BE49-F238E27FC236}">
                <a16:creationId xmlns:a16="http://schemas.microsoft.com/office/drawing/2014/main" id="{10187B87-9019-1621-0D01-9F07EA71C164}"/>
              </a:ext>
            </a:extLst>
          </p:cNvPr>
          <p:cNvSpPr>
            <a:spLocks noGrp="1"/>
          </p:cNvSpPr>
          <p:nvPr>
            <p:ph type="ftr" sz="quarter" idx="11"/>
          </p:nvPr>
        </p:nvSpPr>
        <p:spPr/>
        <p:txBody>
          <a:bodyPr/>
          <a:lstStyle>
            <a:lvl1pPr>
              <a:defRPr>
                <a:solidFill>
                  <a:schemeClr val="tx2"/>
                </a:solidFill>
              </a:defRPr>
            </a:lvl1pPr>
          </a:lstStyle>
          <a:p>
            <a:endParaRPr lang="en-US">
              <a:solidFill>
                <a:schemeClr val="tx2"/>
              </a:solidFill>
            </a:endParaRPr>
          </a:p>
        </p:txBody>
      </p:sp>
      <p:sp>
        <p:nvSpPr>
          <p:cNvPr id="5" name="Slide Number Placeholder 4">
            <a:extLst>
              <a:ext uri="{FF2B5EF4-FFF2-40B4-BE49-F238E27FC236}">
                <a16:creationId xmlns:a16="http://schemas.microsoft.com/office/drawing/2014/main" id="{36C8C972-5F63-209F-4160-7B0C8BF481F6}"/>
              </a:ext>
            </a:extLst>
          </p:cNvPr>
          <p:cNvSpPr>
            <a:spLocks noGrp="1"/>
          </p:cNvSpPr>
          <p:nvPr>
            <p:ph type="sldNum" sz="quarter" idx="12"/>
          </p:nvPr>
        </p:nvSpPr>
        <p:spPr/>
        <p:txBody>
          <a:bodyPr/>
          <a:lstStyle>
            <a:lvl1pPr>
              <a:defRPr>
                <a:solidFill>
                  <a:schemeClr val="tx2"/>
                </a:solidFill>
              </a:defRPr>
            </a:lvl1pPr>
          </a:lstStyle>
          <a:p>
            <a:fld id="{3612E008-61E4-4A99-8383-A3C8D6963C8E}" type="slidenum">
              <a:rPr lang="en-US" smtClean="0"/>
              <a:pPr/>
              <a:t>‹#›</a:t>
            </a:fld>
            <a:endParaRPr lang="en-US"/>
          </a:p>
        </p:txBody>
      </p:sp>
      <p:sp>
        <p:nvSpPr>
          <p:cNvPr id="6" name="Text Placeholder Pre-Heading">
            <a:extLst>
              <a:ext uri="{FF2B5EF4-FFF2-40B4-BE49-F238E27FC236}">
                <a16:creationId xmlns:a16="http://schemas.microsoft.com/office/drawing/2014/main" id="{EECE9800-60FC-5B26-678B-D18F6F22CF34}"/>
              </a:ext>
            </a:extLst>
          </p:cNvPr>
          <p:cNvSpPr>
            <a:spLocks noGrp="1"/>
          </p:cNvSpPr>
          <p:nvPr>
            <p:ph type="body" sz="quarter" idx="14" hasCustomPrompt="1"/>
          </p:nvPr>
        </p:nvSpPr>
        <p:spPr>
          <a:xfrm>
            <a:off x="438912" y="288810"/>
            <a:ext cx="11311128" cy="123111"/>
          </a:xfrm>
        </p:spPr>
        <p:txBody>
          <a:bodyPr>
            <a:noAutofit/>
          </a:bodyPr>
          <a:lstStyle>
            <a:lvl1pPr marL="0" indent="0">
              <a:buNone/>
              <a:defRPr sz="800" cap="all" spc="30" baseline="0"/>
            </a:lvl1pPr>
            <a:lvl2pPr marL="0" indent="0">
              <a:buNone/>
              <a:defRPr sz="800" cap="all" spc="30" baseline="0"/>
            </a:lvl2pPr>
            <a:lvl3pPr marL="0" indent="0">
              <a:buNone/>
              <a:defRPr sz="800" cap="all" spc="30" baseline="0"/>
            </a:lvl3pPr>
            <a:lvl4pPr marL="0" indent="0">
              <a:buNone/>
              <a:defRPr sz="800" cap="all" spc="30" baseline="0"/>
            </a:lvl4pPr>
            <a:lvl5pPr marL="0" indent="0">
              <a:buNone/>
              <a:defRPr sz="800" cap="all" spc="30" baseline="0"/>
            </a:lvl5pPr>
          </a:lstStyle>
          <a:p>
            <a:pPr lvl="0"/>
            <a:r>
              <a:rPr lang="en-US"/>
              <a:t>Pre-heading (delete this box if not using)</a:t>
            </a:r>
          </a:p>
        </p:txBody>
      </p:sp>
      <p:sp>
        <p:nvSpPr>
          <p:cNvPr id="7" name="Text Placeholder Sugheading">
            <a:extLst>
              <a:ext uri="{FF2B5EF4-FFF2-40B4-BE49-F238E27FC236}">
                <a16:creationId xmlns:a16="http://schemas.microsoft.com/office/drawing/2014/main" id="{9618742C-5E00-B295-417C-148E14E74C03}"/>
              </a:ext>
            </a:extLst>
          </p:cNvPr>
          <p:cNvSpPr>
            <a:spLocks noGrp="1"/>
          </p:cNvSpPr>
          <p:nvPr>
            <p:ph type="body" sz="quarter" idx="15" hasCustomPrompt="1"/>
          </p:nvPr>
        </p:nvSpPr>
        <p:spPr>
          <a:xfrm>
            <a:off x="440723" y="856744"/>
            <a:ext cx="11317890" cy="246221"/>
          </a:xfrm>
        </p:spPr>
        <p:txBody>
          <a:bodyPr>
            <a:no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Subheading (delete this box if not using)</a:t>
            </a:r>
          </a:p>
        </p:txBody>
      </p:sp>
      <p:sp>
        <p:nvSpPr>
          <p:cNvPr id="9" name="Text Placeholder Source">
            <a:extLst>
              <a:ext uri="{FF2B5EF4-FFF2-40B4-BE49-F238E27FC236}">
                <a16:creationId xmlns:a16="http://schemas.microsoft.com/office/drawing/2014/main" id="{8AF3F9B6-FDCA-7248-7F84-BB4CE66C457C}"/>
              </a:ext>
            </a:extLst>
          </p:cNvPr>
          <p:cNvSpPr>
            <a:spLocks noGrp="1"/>
          </p:cNvSpPr>
          <p:nvPr>
            <p:ph type="body" sz="quarter" idx="16" hasCustomPrompt="1"/>
          </p:nvPr>
        </p:nvSpPr>
        <p:spPr>
          <a:xfrm>
            <a:off x="438912" y="5695950"/>
            <a:ext cx="11319701" cy="400050"/>
          </a:xfrm>
        </p:spPr>
        <p:txBody>
          <a:bodyPr anchor="b">
            <a:noAutofit/>
          </a:bodyPr>
          <a:lstStyle>
            <a:lvl1pPr marL="0" indent="0">
              <a:buNone/>
              <a:defRPr sz="800"/>
            </a:lvl1pPr>
            <a:lvl2pPr marL="0" indent="0">
              <a:buNone/>
              <a:defRPr sz="800"/>
            </a:lvl2pPr>
            <a:lvl3pPr marL="0" indent="0">
              <a:buNone/>
              <a:defRPr sz="800"/>
            </a:lvl3pPr>
            <a:lvl4pPr marL="0" indent="0">
              <a:buNone/>
              <a:defRPr sz="800"/>
            </a:lvl4pPr>
            <a:lvl5pPr marL="0" indent="0">
              <a:buNone/>
              <a:defRPr sz="800"/>
            </a:lvl5pPr>
          </a:lstStyle>
          <a:p>
            <a:r>
              <a:rPr lang="en-US"/>
              <a:t>Source: XYZ (delete this box if not using)</a:t>
            </a:r>
          </a:p>
        </p:txBody>
      </p:sp>
    </p:spTree>
    <p:extLst>
      <p:ext uri="{BB962C8B-B14F-4D97-AF65-F5344CB8AC3E}">
        <p14:creationId xmlns:p14="http://schemas.microsoft.com/office/powerpoint/2010/main" val="1983745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ver: Graphic (Option 1)">
    <p:bg>
      <p:bgPr>
        <a:solidFill>
          <a:schemeClr val="accent1"/>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078DB081-77C4-DFCF-DAC8-71BA3F5C25BF}"/>
              </a:ext>
            </a:extLst>
          </p:cNvPr>
          <p:cNvSpPr/>
          <p:nvPr userDrawn="1"/>
        </p:nvSpPr>
        <p:spPr bwMode="ltGray">
          <a:xfrm rot="5400000">
            <a:off x="1804451" y="-1804451"/>
            <a:ext cx="6867711" cy="10476613"/>
          </a:xfrm>
          <a:custGeom>
            <a:avLst/>
            <a:gdLst>
              <a:gd name="connsiteX0" fmla="*/ 0 w 6867711"/>
              <a:gd name="connsiteY0" fmla="*/ 10476612 h 10476613"/>
              <a:gd name="connsiteX1" fmla="*/ 0 w 6867711"/>
              <a:gd name="connsiteY1" fmla="*/ 1708299 h 10476613"/>
              <a:gd name="connsiteX2" fmla="*/ 0 w 6867711"/>
              <a:gd name="connsiteY2" fmla="*/ 0 h 10476613"/>
              <a:gd name="connsiteX3" fmla="*/ 3428999 w 6867711"/>
              <a:gd name="connsiteY3" fmla="*/ 0 h 10476613"/>
              <a:gd name="connsiteX4" fmla="*/ 3428999 w 6867711"/>
              <a:gd name="connsiteY4" fmla="*/ 1708298 h 10476613"/>
              <a:gd name="connsiteX5" fmla="*/ 3429001 w 6867711"/>
              <a:gd name="connsiteY5" fmla="*/ 1708298 h 10476613"/>
              <a:gd name="connsiteX6" fmla="*/ 3429001 w 6867711"/>
              <a:gd name="connsiteY6" fmla="*/ 1776 h 10476613"/>
              <a:gd name="connsiteX7" fmla="*/ 5146157 w 6867711"/>
              <a:gd name="connsiteY7" fmla="*/ 1708298 h 10476613"/>
              <a:gd name="connsiteX8" fmla="*/ 5146158 w 6867711"/>
              <a:gd name="connsiteY8" fmla="*/ 1708298 h 10476613"/>
              <a:gd name="connsiteX9" fmla="*/ 5146158 w 6867711"/>
              <a:gd name="connsiteY9" fmla="*/ 1708299 h 10476613"/>
              <a:gd name="connsiteX10" fmla="*/ 5146158 w 6867711"/>
              <a:gd name="connsiteY10" fmla="*/ 6031079 h 10476613"/>
              <a:gd name="connsiteX11" fmla="*/ 6867711 w 6867711"/>
              <a:gd name="connsiteY11" fmla="*/ 7752632 h 10476613"/>
              <a:gd name="connsiteX12" fmla="*/ 5146158 w 6867711"/>
              <a:gd name="connsiteY12" fmla="*/ 7752632 h 10476613"/>
              <a:gd name="connsiteX13" fmla="*/ 5146158 w 6867711"/>
              <a:gd name="connsiteY13" fmla="*/ 7752635 h 10476613"/>
              <a:gd name="connsiteX14" fmla="*/ 6867710 w 6867711"/>
              <a:gd name="connsiteY14" fmla="*/ 7752635 h 10476613"/>
              <a:gd name="connsiteX15" fmla="*/ 6867710 w 6867711"/>
              <a:gd name="connsiteY15" fmla="*/ 10476613 h 10476613"/>
              <a:gd name="connsiteX16" fmla="*/ 5144321 w 6867711"/>
              <a:gd name="connsiteY16" fmla="*/ 10476613 h 10476613"/>
              <a:gd name="connsiteX17" fmla="*/ 5144321 w 6867711"/>
              <a:gd name="connsiteY17" fmla="*/ 10476612 h 1047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67711" h="10476613">
                <a:moveTo>
                  <a:pt x="0" y="10476612"/>
                </a:moveTo>
                <a:lnTo>
                  <a:pt x="0" y="1708299"/>
                </a:lnTo>
                <a:lnTo>
                  <a:pt x="0" y="0"/>
                </a:lnTo>
                <a:lnTo>
                  <a:pt x="3428999" y="0"/>
                </a:lnTo>
                <a:lnTo>
                  <a:pt x="3428999" y="1708298"/>
                </a:lnTo>
                <a:lnTo>
                  <a:pt x="3429001" y="1708298"/>
                </a:lnTo>
                <a:lnTo>
                  <a:pt x="3429001" y="1776"/>
                </a:lnTo>
                <a:lnTo>
                  <a:pt x="5146157" y="1708298"/>
                </a:lnTo>
                <a:lnTo>
                  <a:pt x="5146158" y="1708298"/>
                </a:lnTo>
                <a:lnTo>
                  <a:pt x="5146158" y="1708299"/>
                </a:lnTo>
                <a:lnTo>
                  <a:pt x="5146158" y="6031079"/>
                </a:lnTo>
                <a:lnTo>
                  <a:pt x="6867711" y="7752632"/>
                </a:lnTo>
                <a:lnTo>
                  <a:pt x="5146158" y="7752632"/>
                </a:lnTo>
                <a:lnTo>
                  <a:pt x="5146158" y="7752635"/>
                </a:lnTo>
                <a:lnTo>
                  <a:pt x="6867710" y="7752635"/>
                </a:lnTo>
                <a:lnTo>
                  <a:pt x="6867710" y="10476613"/>
                </a:lnTo>
                <a:lnTo>
                  <a:pt x="5144321" y="10476613"/>
                </a:lnTo>
                <a:lnTo>
                  <a:pt x="5144321" y="10476612"/>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US" err="1">
              <a:solidFill>
                <a:schemeClr val="tx1"/>
              </a:solidFill>
            </a:endParaRPr>
          </a:p>
        </p:txBody>
      </p:sp>
      <p:pic>
        <p:nvPicPr>
          <p:cNvPr id="4" name="Graphic 3">
            <a:extLst>
              <a:ext uri="{FF2B5EF4-FFF2-40B4-BE49-F238E27FC236}">
                <a16:creationId xmlns:a16="http://schemas.microsoft.com/office/drawing/2014/main" id="{53306017-071A-30DA-930E-CB03E0031D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440" y="5796075"/>
            <a:ext cx="1911096" cy="726533"/>
          </a:xfrm>
          <a:prstGeom prst="rect">
            <a:avLst/>
          </a:prstGeom>
        </p:spPr>
      </p:pic>
      <p:sp>
        <p:nvSpPr>
          <p:cNvPr id="13" name="Right Triangle 12">
            <a:extLst>
              <a:ext uri="{FF2B5EF4-FFF2-40B4-BE49-F238E27FC236}">
                <a16:creationId xmlns:a16="http://schemas.microsoft.com/office/drawing/2014/main" id="{CEACB23C-F7F3-1C7F-F8F9-49F2DC60B958}"/>
              </a:ext>
            </a:extLst>
          </p:cNvPr>
          <p:cNvSpPr/>
          <p:nvPr userDrawn="1"/>
        </p:nvSpPr>
        <p:spPr bwMode="ltGray">
          <a:xfrm rot="16200000">
            <a:off x="7051586" y="5139497"/>
            <a:ext cx="1711842" cy="1725164"/>
          </a:xfrm>
          <a:prstGeom prst="rtTriangl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err="1">
              <a:solidFill>
                <a:schemeClr val="tx1"/>
              </a:solidFill>
            </a:endParaRPr>
          </a:p>
        </p:txBody>
      </p:sp>
      <p:sp>
        <p:nvSpPr>
          <p:cNvPr id="14" name="Rectangle 13">
            <a:extLst>
              <a:ext uri="{FF2B5EF4-FFF2-40B4-BE49-F238E27FC236}">
                <a16:creationId xmlns:a16="http://schemas.microsoft.com/office/drawing/2014/main" id="{2CD9B3BC-BE93-5D40-A5AC-D8198958E0A2}"/>
              </a:ext>
            </a:extLst>
          </p:cNvPr>
          <p:cNvSpPr/>
          <p:nvPr userDrawn="1"/>
        </p:nvSpPr>
        <p:spPr bwMode="ltGray">
          <a:xfrm>
            <a:off x="10476614" y="0"/>
            <a:ext cx="1715385" cy="342899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err="1">
              <a:solidFill>
                <a:schemeClr val="tx1"/>
              </a:solidFill>
            </a:endParaRPr>
          </a:p>
        </p:txBody>
      </p:sp>
      <p:sp>
        <p:nvSpPr>
          <p:cNvPr id="16" name="Rectangle 15">
            <a:extLst>
              <a:ext uri="{FF2B5EF4-FFF2-40B4-BE49-F238E27FC236}">
                <a16:creationId xmlns:a16="http://schemas.microsoft.com/office/drawing/2014/main" id="{125701DE-976D-8579-3C4D-3EB885834253}"/>
              </a:ext>
            </a:extLst>
          </p:cNvPr>
          <p:cNvSpPr/>
          <p:nvPr userDrawn="1"/>
        </p:nvSpPr>
        <p:spPr bwMode="ltGray">
          <a:xfrm>
            <a:off x="8768316" y="5146158"/>
            <a:ext cx="3423683" cy="171449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err="1">
              <a:solidFill>
                <a:schemeClr val="tx1"/>
              </a:solidFill>
            </a:endParaRPr>
          </a:p>
        </p:txBody>
      </p:sp>
      <p:sp>
        <p:nvSpPr>
          <p:cNvPr id="3" name="Title 2">
            <a:extLst>
              <a:ext uri="{FF2B5EF4-FFF2-40B4-BE49-F238E27FC236}">
                <a16:creationId xmlns:a16="http://schemas.microsoft.com/office/drawing/2014/main" id="{BF0A0BA0-5C80-3D4A-8D2E-558EBC31AB48}"/>
              </a:ext>
            </a:extLst>
          </p:cNvPr>
          <p:cNvSpPr>
            <a:spLocks noGrp="1"/>
          </p:cNvSpPr>
          <p:nvPr>
            <p:ph type="title" hasCustomPrompt="1"/>
          </p:nvPr>
        </p:nvSpPr>
        <p:spPr>
          <a:xfrm>
            <a:off x="609599" y="624205"/>
            <a:ext cx="8091949" cy="1181862"/>
          </a:xfrm>
          <a:prstGeom prst="rect">
            <a:avLst/>
          </a:prstGeom>
        </p:spPr>
        <p:txBody>
          <a:bodyPr lIns="0" tIns="0" rIns="0" bIns="0">
            <a:spAutoFit/>
          </a:bodyPr>
          <a:lstStyle>
            <a:lvl1pPr>
              <a:lnSpc>
                <a:spcPct val="80000"/>
              </a:lnSpc>
              <a:defRPr sz="4800">
                <a:solidFill>
                  <a:schemeClr val="tx1"/>
                </a:solidFill>
                <a:latin typeface="+mj-lt"/>
                <a:cs typeface="Arial" panose="020B0604020202020204" pitchFamily="34" charset="0"/>
              </a:defRPr>
            </a:lvl1pPr>
          </a:lstStyle>
          <a:p>
            <a:r>
              <a:rPr lang="en-GB"/>
              <a:t>Cover: Graphic </a:t>
            </a:r>
            <a:br>
              <a:rPr lang="en-GB"/>
            </a:br>
            <a:r>
              <a:rPr lang="en-GB"/>
              <a:t>(Option 1)</a:t>
            </a:r>
            <a:endParaRPr lang="en-US"/>
          </a:p>
        </p:txBody>
      </p:sp>
      <p:sp>
        <p:nvSpPr>
          <p:cNvPr id="6" name="Text Placeholder 4">
            <a:extLst>
              <a:ext uri="{FF2B5EF4-FFF2-40B4-BE49-F238E27FC236}">
                <a16:creationId xmlns:a16="http://schemas.microsoft.com/office/drawing/2014/main" id="{DC3A077A-16FE-6047-AC9B-5DAC25CB8356}"/>
              </a:ext>
            </a:extLst>
          </p:cNvPr>
          <p:cNvSpPr>
            <a:spLocks noGrp="1"/>
          </p:cNvSpPr>
          <p:nvPr>
            <p:ph type="body" sz="quarter" idx="11" hasCustomPrompt="1"/>
          </p:nvPr>
        </p:nvSpPr>
        <p:spPr>
          <a:xfrm>
            <a:off x="609601" y="3903789"/>
            <a:ext cx="8091948" cy="464230"/>
          </a:xfrm>
          <a:prstGeom prst="rect">
            <a:avLst/>
          </a:prstGeom>
        </p:spPr>
        <p:txBody>
          <a:bodyPr lIns="0" tIns="0" rIns="91440" bIns="0">
            <a:spAutoFit/>
          </a:bodyPr>
          <a:lstStyle>
            <a:lvl1pPr>
              <a:lnSpc>
                <a:spcPct val="100000"/>
              </a:lnSpc>
              <a:spcAft>
                <a:spcPts val="500"/>
              </a:spcAft>
              <a:defRPr sz="1600">
                <a:solidFill>
                  <a:schemeClr val="tx1"/>
                </a:solidFill>
                <a:latin typeface="+mn-lt"/>
                <a:cs typeface="Arial" panose="020B0604020202020204" pitchFamily="34" charset="0"/>
              </a:defRPr>
            </a:lvl1pPr>
            <a:lvl2pPr>
              <a:lnSpc>
                <a:spcPct val="100000"/>
              </a:lnSpc>
              <a:spcAft>
                <a:spcPts val="500"/>
              </a:spcAft>
              <a:defRPr sz="1000" b="1" cap="all" spc="30" baseline="0">
                <a:solidFill>
                  <a:schemeClr val="tx1"/>
                </a:solidFill>
                <a:latin typeface="+mn-lt"/>
                <a:cs typeface="Arial" panose="020B0604020202020204" pitchFamily="34" charset="0"/>
              </a:defRPr>
            </a:lvl2pPr>
            <a:lvl3pPr>
              <a:defRPr>
                <a:latin typeface="+mn-lt"/>
              </a:defRPr>
            </a:lvl3pPr>
            <a:lvl4pPr>
              <a:defRPr>
                <a:latin typeface="+mn-lt"/>
              </a:defRPr>
            </a:lvl4pPr>
            <a:lvl5pPr>
              <a:defRPr>
                <a:latin typeface="+mn-lt"/>
              </a:defRPr>
            </a:lvl5pPr>
            <a:lvl6pPr>
              <a:defRPr>
                <a:latin typeface="+mn-lt"/>
              </a:defRPr>
            </a:lvl6pPr>
            <a:lvl7pPr>
              <a:defRPr/>
            </a:lvl7pPr>
          </a:lstStyle>
          <a:p>
            <a:pPr lvl="0"/>
            <a:r>
              <a:rPr lang="en-US"/>
              <a:t>Presenter Name</a:t>
            </a:r>
          </a:p>
          <a:p>
            <a:pPr lvl="1"/>
            <a:r>
              <a:rPr lang="en-US"/>
              <a:t>March 8, 2023</a:t>
            </a:r>
          </a:p>
        </p:txBody>
      </p:sp>
      <p:sp>
        <p:nvSpPr>
          <p:cNvPr id="8" name="Text Placeholder 4">
            <a:extLst>
              <a:ext uri="{FF2B5EF4-FFF2-40B4-BE49-F238E27FC236}">
                <a16:creationId xmlns:a16="http://schemas.microsoft.com/office/drawing/2014/main" id="{BF722630-79F0-F24D-956B-D75FC8389625}"/>
              </a:ext>
            </a:extLst>
          </p:cNvPr>
          <p:cNvSpPr>
            <a:spLocks noGrp="1"/>
          </p:cNvSpPr>
          <p:nvPr>
            <p:ph type="body" sz="quarter" idx="10" hasCustomPrompt="1"/>
          </p:nvPr>
        </p:nvSpPr>
        <p:spPr>
          <a:xfrm>
            <a:off x="609600" y="2413465"/>
            <a:ext cx="8091949" cy="707886"/>
          </a:xfrm>
          <a:prstGeom prst="rect">
            <a:avLst/>
          </a:prstGeom>
        </p:spPr>
        <p:txBody>
          <a:bodyPr lIns="0" tIns="91440" rIns="91440" bIns="0">
            <a:spAutoFit/>
          </a:bodyPr>
          <a:lstStyle>
            <a:lvl1pPr>
              <a:spcAft>
                <a:spcPts val="300"/>
              </a:spcAft>
              <a:defRPr sz="2000">
                <a:solidFill>
                  <a:schemeClr val="tx1"/>
                </a:solidFill>
                <a:latin typeface="+mn-lt"/>
                <a:cs typeface="Arial" panose="020B0604020202020204" pitchFamily="34" charset="0"/>
              </a:defRPr>
            </a:lvl1pPr>
            <a:lvl2pPr>
              <a:defRPr>
                <a:latin typeface="+mn-lt"/>
              </a:defRPr>
            </a:lvl2pPr>
            <a:lvl3pPr>
              <a:defRPr>
                <a:latin typeface="+mn-lt"/>
              </a:defRPr>
            </a:lvl3pPr>
            <a:lvl4pPr>
              <a:defRPr>
                <a:latin typeface="+mn-lt"/>
              </a:defRPr>
            </a:lvl4pPr>
            <a:lvl5pPr>
              <a:defRPr>
                <a:latin typeface="+mn-lt"/>
              </a:defRPr>
            </a:lvl5pPr>
          </a:lstStyle>
          <a:p>
            <a:pPr marL="0" marR="0" lvl="0" indent="0" algn="l" defTabSz="914377" rtl="0" eaLnBrk="1" fontAlgn="auto" latinLnBrk="0" hangingPunct="1">
              <a:lnSpc>
                <a:spcPct val="100000"/>
              </a:lnSpc>
              <a:spcBef>
                <a:spcPts val="0"/>
              </a:spcBef>
              <a:spcAft>
                <a:spcPts val="300"/>
              </a:spcAft>
              <a:buClr>
                <a:schemeClr val="tx1"/>
              </a:buClr>
              <a:buSzPct val="80000"/>
              <a:buFont typeface="Wingdings" charset="2"/>
              <a:buNone/>
              <a:tabLst/>
              <a:defRPr/>
            </a:pPr>
            <a:r>
              <a:rPr lang="en-US"/>
              <a:t>Subhead (delete this box if not using). Accent Color options available by formatting the background’s solid fill color.</a:t>
            </a:r>
          </a:p>
        </p:txBody>
      </p:sp>
    </p:spTree>
    <p:extLst>
      <p:ext uri="{BB962C8B-B14F-4D97-AF65-F5344CB8AC3E}">
        <p14:creationId xmlns:p14="http://schemas.microsoft.com/office/powerpoint/2010/main" val="282316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ver: Cloud backgroun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0A0BA0-5C80-3D4A-8D2E-558EBC31AB48}"/>
              </a:ext>
            </a:extLst>
          </p:cNvPr>
          <p:cNvSpPr>
            <a:spLocks noGrp="1"/>
          </p:cNvSpPr>
          <p:nvPr>
            <p:ph type="title" hasCustomPrompt="1"/>
          </p:nvPr>
        </p:nvSpPr>
        <p:spPr>
          <a:xfrm>
            <a:off x="609600" y="624205"/>
            <a:ext cx="11036808" cy="1191736"/>
          </a:xfrm>
          <a:prstGeom prst="rect">
            <a:avLst/>
          </a:prstGeom>
        </p:spPr>
        <p:txBody>
          <a:bodyPr lIns="0" tIns="0" rIns="0" bIns="0">
            <a:noAutofit/>
          </a:bodyPr>
          <a:lstStyle>
            <a:lvl1pPr>
              <a:lnSpc>
                <a:spcPct val="80000"/>
              </a:lnSpc>
              <a:defRPr sz="4800">
                <a:solidFill>
                  <a:schemeClr val="tx1"/>
                </a:solidFill>
                <a:latin typeface="+mj-lt"/>
                <a:cs typeface="Arial" panose="020B0604020202020204" pitchFamily="34" charset="0"/>
              </a:defRPr>
            </a:lvl1pPr>
          </a:lstStyle>
          <a:p>
            <a:r>
              <a:rPr lang="en-US"/>
              <a:t>Cover:</a:t>
            </a:r>
            <a:br>
              <a:rPr lang="en-US"/>
            </a:br>
            <a:r>
              <a:rPr lang="en-US"/>
              <a:t>Cloud background</a:t>
            </a:r>
          </a:p>
        </p:txBody>
      </p:sp>
      <p:sp>
        <p:nvSpPr>
          <p:cNvPr id="6" name="Text Placeholder 4">
            <a:extLst>
              <a:ext uri="{FF2B5EF4-FFF2-40B4-BE49-F238E27FC236}">
                <a16:creationId xmlns:a16="http://schemas.microsoft.com/office/drawing/2014/main" id="{DC3A077A-16FE-6047-AC9B-5DAC25CB8356}"/>
              </a:ext>
            </a:extLst>
          </p:cNvPr>
          <p:cNvSpPr>
            <a:spLocks noGrp="1"/>
          </p:cNvSpPr>
          <p:nvPr>
            <p:ph type="body" sz="quarter" idx="11" hasCustomPrompt="1"/>
          </p:nvPr>
        </p:nvSpPr>
        <p:spPr>
          <a:xfrm>
            <a:off x="609599" y="3903789"/>
            <a:ext cx="11039473" cy="464230"/>
          </a:xfrm>
          <a:prstGeom prst="rect">
            <a:avLst/>
          </a:prstGeom>
        </p:spPr>
        <p:txBody>
          <a:bodyPr lIns="0" tIns="0" rIns="91440" bIns="0">
            <a:noAutofit/>
          </a:bodyPr>
          <a:lstStyle>
            <a:lvl1pPr>
              <a:lnSpc>
                <a:spcPct val="100000"/>
              </a:lnSpc>
              <a:spcAft>
                <a:spcPts val="500"/>
              </a:spcAft>
              <a:defRPr sz="1600">
                <a:solidFill>
                  <a:schemeClr val="tx1"/>
                </a:solidFill>
                <a:latin typeface="+mn-lt"/>
                <a:cs typeface="Arial" panose="020B0604020202020204" pitchFamily="34" charset="0"/>
              </a:defRPr>
            </a:lvl1pPr>
            <a:lvl2pPr>
              <a:lnSpc>
                <a:spcPct val="100000"/>
              </a:lnSpc>
              <a:spcAft>
                <a:spcPts val="500"/>
              </a:spcAft>
              <a:defRPr sz="1000" b="1" cap="all" spc="30" baseline="0">
                <a:solidFill>
                  <a:schemeClr val="tx1"/>
                </a:solidFill>
                <a:latin typeface="+mn-lt"/>
                <a:cs typeface="Arial" panose="020B0604020202020204" pitchFamily="34" charset="0"/>
              </a:defRPr>
            </a:lvl2pPr>
            <a:lvl3pPr>
              <a:defRPr>
                <a:latin typeface="+mn-lt"/>
              </a:defRPr>
            </a:lvl3pPr>
            <a:lvl4pPr>
              <a:defRPr>
                <a:latin typeface="+mn-lt"/>
              </a:defRPr>
            </a:lvl4pPr>
            <a:lvl5pPr>
              <a:defRPr>
                <a:latin typeface="+mn-lt"/>
              </a:defRPr>
            </a:lvl5pPr>
            <a:lvl6pPr>
              <a:defRPr>
                <a:latin typeface="+mn-lt"/>
              </a:defRPr>
            </a:lvl6pPr>
            <a:lvl7pPr>
              <a:defRPr/>
            </a:lvl7pPr>
          </a:lstStyle>
          <a:p>
            <a:pPr lvl="0"/>
            <a:r>
              <a:rPr lang="en-US"/>
              <a:t>Presenter Name</a:t>
            </a:r>
          </a:p>
          <a:p>
            <a:pPr lvl="1"/>
            <a:r>
              <a:rPr lang="en-US"/>
              <a:t>September 25, 2024</a:t>
            </a:r>
          </a:p>
        </p:txBody>
      </p:sp>
      <p:sp>
        <p:nvSpPr>
          <p:cNvPr id="8" name="Text Placeholder 4">
            <a:extLst>
              <a:ext uri="{FF2B5EF4-FFF2-40B4-BE49-F238E27FC236}">
                <a16:creationId xmlns:a16="http://schemas.microsoft.com/office/drawing/2014/main" id="{8D9D0B58-C1C5-9E13-4E61-0A2E31DE2956}"/>
              </a:ext>
            </a:extLst>
          </p:cNvPr>
          <p:cNvSpPr>
            <a:spLocks noGrp="1"/>
          </p:cNvSpPr>
          <p:nvPr>
            <p:ph type="body" sz="quarter" idx="12" hasCustomPrompt="1"/>
          </p:nvPr>
        </p:nvSpPr>
        <p:spPr>
          <a:xfrm>
            <a:off x="609600" y="2413465"/>
            <a:ext cx="11036808" cy="768096"/>
          </a:xfrm>
          <a:prstGeom prst="rect">
            <a:avLst/>
          </a:prstGeom>
        </p:spPr>
        <p:txBody>
          <a:bodyPr wrap="square" lIns="0" tIns="91440" rIns="0" bIns="0">
            <a:noAutofit/>
          </a:bodyPr>
          <a:lstStyle>
            <a:lvl1pPr>
              <a:spcAft>
                <a:spcPts val="300"/>
              </a:spcAft>
              <a:defRPr sz="2000">
                <a:solidFill>
                  <a:schemeClr val="tx1"/>
                </a:solidFill>
                <a:latin typeface="+mn-lt"/>
                <a:cs typeface="Arial" panose="020B0604020202020204" pitchFamily="34" charset="0"/>
              </a:defRPr>
            </a:lvl1pPr>
            <a:lvl2pPr>
              <a:defRPr>
                <a:latin typeface="+mn-lt"/>
              </a:defRPr>
            </a:lvl2pPr>
            <a:lvl3pPr>
              <a:defRPr>
                <a:latin typeface="+mn-lt"/>
              </a:defRPr>
            </a:lvl3pPr>
            <a:lvl4pPr>
              <a:defRPr>
                <a:latin typeface="+mn-lt"/>
              </a:defRPr>
            </a:lvl4pPr>
            <a:lvl5pPr>
              <a:defRPr>
                <a:latin typeface="+mn-lt"/>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Subhead (delete this box if not using)</a:t>
            </a:r>
          </a:p>
        </p:txBody>
      </p:sp>
      <p:pic>
        <p:nvPicPr>
          <p:cNvPr id="4" name="Graphic 3">
            <a:extLst>
              <a:ext uri="{FF2B5EF4-FFF2-40B4-BE49-F238E27FC236}">
                <a16:creationId xmlns:a16="http://schemas.microsoft.com/office/drawing/2014/main" id="{91F2245C-0395-3ED7-7F09-96CD88D1A2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 y="5790804"/>
            <a:ext cx="1947672" cy="513159"/>
          </a:xfrm>
          <a:prstGeom prst="rect">
            <a:avLst/>
          </a:prstGeom>
        </p:spPr>
      </p:pic>
    </p:spTree>
    <p:extLst>
      <p:ext uri="{BB962C8B-B14F-4D97-AF65-F5344CB8AC3E}">
        <p14:creationId xmlns:p14="http://schemas.microsoft.com/office/powerpoint/2010/main" val="211461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ackground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933FB9-99DB-C64D-A3F0-19AA37181A25}"/>
              </a:ext>
            </a:extLst>
          </p:cNvPr>
          <p:cNvSpPr>
            <a:spLocks noGrp="1"/>
          </p:cNvSpPr>
          <p:nvPr>
            <p:ph type="title" hasCustomPrompt="1"/>
          </p:nvPr>
        </p:nvSpPr>
        <p:spPr>
          <a:xfrm>
            <a:off x="609600" y="521208"/>
            <a:ext cx="11039475" cy="332399"/>
          </a:xfrm>
          <a:ln>
            <a:noFill/>
          </a:ln>
        </p:spPr>
        <p:txBody>
          <a:bodyPr/>
          <a:lstStyle>
            <a:lvl1pPr>
              <a:defRPr sz="2400" b="1" i="0">
                <a:solidFill>
                  <a:schemeClr val="bg2"/>
                </a:solidFill>
                <a:latin typeface="+mj-lt"/>
              </a:defRPr>
            </a:lvl1pPr>
          </a:lstStyle>
          <a:p>
            <a:r>
              <a:rPr lang="en-US"/>
              <a:t>Agenda (Table of contents)</a:t>
            </a:r>
            <a:endParaRPr/>
          </a:p>
        </p:txBody>
      </p:sp>
      <p:sp>
        <p:nvSpPr>
          <p:cNvPr id="6" name="Text Placeholder 7">
            <a:extLst>
              <a:ext uri="{FF2B5EF4-FFF2-40B4-BE49-F238E27FC236}">
                <a16:creationId xmlns:a16="http://schemas.microsoft.com/office/drawing/2014/main" id="{8B4D5C94-FC66-29B5-C93E-C9F978C7884F}"/>
              </a:ext>
            </a:extLst>
          </p:cNvPr>
          <p:cNvSpPr>
            <a:spLocks noGrp="1"/>
          </p:cNvSpPr>
          <p:nvPr>
            <p:ph type="body" sz="quarter" idx="13" hasCustomPrompt="1"/>
          </p:nvPr>
        </p:nvSpPr>
        <p:spPr>
          <a:xfrm>
            <a:off x="612774" y="856744"/>
            <a:ext cx="11036301" cy="246221"/>
          </a:xfrm>
          <a:ln>
            <a:noFill/>
          </a:ln>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baseline="0">
                <a:solidFill>
                  <a:schemeClr val="bg2"/>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Subheading (delete this box if not using)</a:t>
            </a:r>
          </a:p>
        </p:txBody>
      </p:sp>
      <p:sp>
        <p:nvSpPr>
          <p:cNvPr id="7" name="Text Placeholder 4">
            <a:extLst>
              <a:ext uri="{FF2B5EF4-FFF2-40B4-BE49-F238E27FC236}">
                <a16:creationId xmlns:a16="http://schemas.microsoft.com/office/drawing/2014/main" id="{57AFF07A-F7A6-6F2A-853C-17493F1AA4CD}"/>
              </a:ext>
            </a:extLst>
          </p:cNvPr>
          <p:cNvSpPr>
            <a:spLocks noGrp="1"/>
          </p:cNvSpPr>
          <p:nvPr>
            <p:ph type="body" sz="quarter" idx="16" hasCustomPrompt="1"/>
          </p:nvPr>
        </p:nvSpPr>
        <p:spPr>
          <a:xfrm>
            <a:off x="609600" y="288808"/>
            <a:ext cx="11039475" cy="123111"/>
          </a:xfrm>
        </p:spPr>
        <p:txBody>
          <a:bodyPr lIns="27432" tIns="0" rIns="0" bIns="0"/>
          <a:lstStyle>
            <a:lvl1pPr>
              <a:defRPr sz="800" b="0" cap="all" spc="30" baseline="0">
                <a:solidFill>
                  <a:schemeClr val="bg2"/>
                </a:solidFill>
              </a:defRPr>
            </a:lvl1pPr>
          </a:lstStyle>
          <a:p>
            <a:pPr lvl="0"/>
            <a:r>
              <a:rPr lang="en-US"/>
              <a:t>Pre-heading (delete this box if not using)</a:t>
            </a:r>
          </a:p>
        </p:txBody>
      </p:sp>
    </p:spTree>
    <p:extLst>
      <p:ext uri="{BB962C8B-B14F-4D97-AF65-F5344CB8AC3E}">
        <p14:creationId xmlns:p14="http://schemas.microsoft.com/office/powerpoint/2010/main" val="137648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 column gri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933FB9-99DB-C64D-A3F0-19AA37181A25}"/>
              </a:ext>
            </a:extLst>
          </p:cNvPr>
          <p:cNvSpPr>
            <a:spLocks noGrp="1"/>
          </p:cNvSpPr>
          <p:nvPr>
            <p:ph type="title" hasCustomPrompt="1"/>
          </p:nvPr>
        </p:nvSpPr>
        <p:spPr>
          <a:xfrm>
            <a:off x="609600" y="521208"/>
            <a:ext cx="11039475" cy="332399"/>
          </a:xfrm>
          <a:ln>
            <a:noFill/>
          </a:ln>
        </p:spPr>
        <p:txBody>
          <a:bodyPr/>
          <a:lstStyle>
            <a:lvl1pPr>
              <a:defRPr sz="2400" b="1" i="0">
                <a:solidFill>
                  <a:schemeClr val="bg2"/>
                </a:solidFill>
                <a:latin typeface="+mj-lt"/>
              </a:defRPr>
            </a:lvl1pPr>
          </a:lstStyle>
          <a:p>
            <a:r>
              <a:rPr lang="en-US"/>
              <a:t>1 column grid</a:t>
            </a:r>
            <a:endParaRPr/>
          </a:p>
        </p:txBody>
      </p:sp>
      <p:sp>
        <p:nvSpPr>
          <p:cNvPr id="3" name="Text Placeholder 2">
            <a:extLst>
              <a:ext uri="{FF2B5EF4-FFF2-40B4-BE49-F238E27FC236}">
                <a16:creationId xmlns:a16="http://schemas.microsoft.com/office/drawing/2014/main" id="{4E426AC7-6980-2145-A145-C9710B4BA018}"/>
              </a:ext>
            </a:extLst>
          </p:cNvPr>
          <p:cNvSpPr>
            <a:spLocks noGrp="1"/>
          </p:cNvSpPr>
          <p:nvPr>
            <p:ph type="body" sz="quarter" idx="17"/>
          </p:nvPr>
        </p:nvSpPr>
        <p:spPr>
          <a:xfrm>
            <a:off x="434975" y="1695450"/>
            <a:ext cx="11318875" cy="1538883"/>
          </a:xfrm>
          <a:noFill/>
        </p:spPr>
        <p:txBody>
          <a:bodyPr wrap="square" lIns="173736" rIns="457200">
            <a:spAutoFit/>
          </a:bodyPr>
          <a:lstStyle>
            <a:lvl1pPr>
              <a:spcBef>
                <a:spcPts val="600"/>
              </a:spcBef>
              <a:spcAft>
                <a:spcPts val="600"/>
              </a:spcAft>
              <a:defRPr sz="1400">
                <a:solidFill>
                  <a:schemeClr val="bg2"/>
                </a:solidFill>
              </a:defRPr>
            </a:lvl1pPr>
            <a:lvl2pPr>
              <a:defRPr sz="1200">
                <a:solidFill>
                  <a:schemeClr val="bg2"/>
                </a:solidFill>
              </a:defRPr>
            </a:lvl2pPr>
            <a:lvl3pPr>
              <a:defRPr sz="1200">
                <a:solidFill>
                  <a:schemeClr val="bg2"/>
                </a:solidFill>
              </a:defRPr>
            </a:lvl3pPr>
            <a:lvl4pPr marL="137160" indent="-137160">
              <a:defRPr sz="1200">
                <a:solidFill>
                  <a:schemeClr val="bg2"/>
                </a:solidFill>
              </a:defRPr>
            </a:lvl4pPr>
            <a:lvl5pPr marL="274320" indent="-137160">
              <a:buClr>
                <a:srgbClr val="727A7D"/>
              </a:buCl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5A11D19A-D2BF-EF46-A346-F5064FD4D2E6}"/>
              </a:ext>
            </a:extLst>
          </p:cNvPr>
          <p:cNvSpPr>
            <a:spLocks noGrp="1"/>
          </p:cNvSpPr>
          <p:nvPr>
            <p:ph type="body" sz="quarter" idx="18" hasCustomPrompt="1"/>
          </p:nvPr>
        </p:nvSpPr>
        <p:spPr>
          <a:xfrm>
            <a:off x="434975" y="5543490"/>
            <a:ext cx="11318875" cy="400110"/>
          </a:xfrm>
          <a:noFill/>
        </p:spPr>
        <p:txBody>
          <a:bodyPr wrap="square" lIns="173736" rIns="91440" anchor="b">
            <a:spAutoFit/>
          </a:bodyPr>
          <a:lstStyle>
            <a:lvl1pPr>
              <a:spcBef>
                <a:spcPts val="400"/>
              </a:spcBef>
              <a:defRPr sz="800" b="0">
                <a:solidFill>
                  <a:schemeClr val="bg2"/>
                </a:solidFill>
              </a:defRPr>
            </a:lvl1pPr>
            <a:lvl2pPr>
              <a:defRPr sz="2000"/>
            </a:lvl2pPr>
            <a:lvl3pPr>
              <a:defRPr sz="2000"/>
            </a:lvl3pPr>
            <a:lvl4pPr marL="228600" indent="-228600">
              <a:defRPr sz="2000"/>
            </a:lvl4pPr>
            <a:lvl5pPr marL="457200" indent="-228600">
              <a:defRPr sz="2000"/>
            </a:lvl5pPr>
          </a:lstStyle>
          <a:p>
            <a:r>
              <a:rPr lang="en-US"/>
              <a:t>Source: XYZ (delete this box if not using)</a:t>
            </a:r>
          </a:p>
        </p:txBody>
      </p:sp>
      <p:sp>
        <p:nvSpPr>
          <p:cNvPr id="10" name="Text Placeholder 7">
            <a:extLst>
              <a:ext uri="{FF2B5EF4-FFF2-40B4-BE49-F238E27FC236}">
                <a16:creationId xmlns:a16="http://schemas.microsoft.com/office/drawing/2014/main" id="{D7EC44D4-F85E-9D9A-57FF-CC5B29537B76}"/>
              </a:ext>
            </a:extLst>
          </p:cNvPr>
          <p:cNvSpPr>
            <a:spLocks noGrp="1"/>
          </p:cNvSpPr>
          <p:nvPr>
            <p:ph type="body" sz="quarter" idx="13" hasCustomPrompt="1"/>
          </p:nvPr>
        </p:nvSpPr>
        <p:spPr>
          <a:xfrm>
            <a:off x="612774" y="856744"/>
            <a:ext cx="11036301" cy="246221"/>
          </a:xfrm>
          <a:ln>
            <a:noFill/>
          </a:ln>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baseline="0">
                <a:solidFill>
                  <a:schemeClr val="bg2"/>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Subheading (delete this box if not using)</a:t>
            </a:r>
          </a:p>
        </p:txBody>
      </p:sp>
      <p:sp>
        <p:nvSpPr>
          <p:cNvPr id="11" name="Text Placeholder 4">
            <a:extLst>
              <a:ext uri="{FF2B5EF4-FFF2-40B4-BE49-F238E27FC236}">
                <a16:creationId xmlns:a16="http://schemas.microsoft.com/office/drawing/2014/main" id="{885AC879-B915-3976-D20E-357BE1C26AC2}"/>
              </a:ext>
            </a:extLst>
          </p:cNvPr>
          <p:cNvSpPr>
            <a:spLocks noGrp="1"/>
          </p:cNvSpPr>
          <p:nvPr>
            <p:ph type="body" sz="quarter" idx="16" hasCustomPrompt="1"/>
          </p:nvPr>
        </p:nvSpPr>
        <p:spPr>
          <a:xfrm>
            <a:off x="609600" y="288808"/>
            <a:ext cx="11039475" cy="123111"/>
          </a:xfrm>
        </p:spPr>
        <p:txBody>
          <a:bodyPr lIns="27432" tIns="0" rIns="0" bIns="0"/>
          <a:lstStyle>
            <a:lvl1pPr>
              <a:defRPr sz="800" b="0" cap="all" spc="30" baseline="0">
                <a:solidFill>
                  <a:schemeClr val="bg2"/>
                </a:solidFill>
              </a:defRPr>
            </a:lvl1pPr>
          </a:lstStyle>
          <a:p>
            <a:pPr lvl="0"/>
            <a:r>
              <a:rPr lang="en-US"/>
              <a:t>Pre-heading (delete this box if not using)</a:t>
            </a:r>
          </a:p>
        </p:txBody>
      </p:sp>
    </p:spTree>
    <p:extLst>
      <p:ext uri="{BB962C8B-B14F-4D97-AF65-F5344CB8AC3E}">
        <p14:creationId xmlns:p14="http://schemas.microsoft.com/office/powerpoint/2010/main" val="93744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44A66D-F1B2-7C70-2EC9-EA7B5DE5FC9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600" b="1">
                <a:solidFill>
                  <a:schemeClr val="bg1"/>
                </a:solidFill>
              </a:rPr>
              <a:t>Section Header</a:t>
            </a:r>
          </a:p>
        </p:txBody>
      </p:sp>
    </p:spTree>
    <p:extLst>
      <p:ext uri="{BB962C8B-B14F-4D97-AF65-F5344CB8AC3E}">
        <p14:creationId xmlns:p14="http://schemas.microsoft.com/office/powerpoint/2010/main" val="106854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BDD30-9B9E-F868-F6FD-89FE5E08A8F9}"/>
              </a:ext>
            </a:extLst>
          </p:cNvPr>
          <p:cNvSpPr>
            <a:spLocks noGrp="1"/>
          </p:cNvSpPr>
          <p:nvPr>
            <p:ph type="title" hasCustomPrompt="1"/>
          </p:nvPr>
        </p:nvSpPr>
        <p:spPr>
          <a:xfrm>
            <a:off x="433950" y="1844674"/>
            <a:ext cx="8308259" cy="1584325"/>
          </a:xfrm>
        </p:spPr>
        <p:txBody>
          <a:bodyPr anchor="b"/>
          <a:lstStyle>
            <a:lvl1pPr>
              <a:defRPr sz="4800"/>
            </a:lvl1pPr>
          </a:lstStyle>
          <a:p>
            <a:r>
              <a:rPr lang="en-US"/>
              <a:t>Section Header 1</a:t>
            </a:r>
          </a:p>
        </p:txBody>
      </p:sp>
      <p:sp>
        <p:nvSpPr>
          <p:cNvPr id="3" name="Text Placeholder 2">
            <a:extLst>
              <a:ext uri="{FF2B5EF4-FFF2-40B4-BE49-F238E27FC236}">
                <a16:creationId xmlns:a16="http://schemas.microsoft.com/office/drawing/2014/main" id="{1F83C0B1-5151-C04A-7015-68C023DF4DD8}"/>
              </a:ext>
            </a:extLst>
          </p:cNvPr>
          <p:cNvSpPr>
            <a:spLocks noGrp="1"/>
          </p:cNvSpPr>
          <p:nvPr>
            <p:ph type="body" idx="1" hasCustomPrompt="1"/>
          </p:nvPr>
        </p:nvSpPr>
        <p:spPr>
          <a:xfrm>
            <a:off x="433950" y="3679901"/>
            <a:ext cx="8311896" cy="1423335"/>
          </a:xfrm>
        </p:spPr>
        <p:txBody>
          <a:bodyPr>
            <a:normAutofit/>
          </a:bodyPr>
          <a:lstStyle>
            <a:lvl1pPr marL="0" indent="0">
              <a:buNone/>
              <a:defRPr sz="3600" b="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Optional Subtitle</a:t>
            </a:r>
          </a:p>
        </p:txBody>
      </p:sp>
      <p:sp>
        <p:nvSpPr>
          <p:cNvPr id="4" name="Date Placeholder 3">
            <a:extLst>
              <a:ext uri="{FF2B5EF4-FFF2-40B4-BE49-F238E27FC236}">
                <a16:creationId xmlns:a16="http://schemas.microsoft.com/office/drawing/2014/main" id="{36FA07A7-46E2-F35A-729D-8E26D1596FEE}"/>
              </a:ext>
            </a:extLst>
          </p:cNvPr>
          <p:cNvSpPr>
            <a:spLocks noGrp="1"/>
          </p:cNvSpPr>
          <p:nvPr>
            <p:ph type="dt" sz="half" idx="10"/>
          </p:nvPr>
        </p:nvSpPr>
        <p:spPr/>
        <p:txBody>
          <a:bodyPr/>
          <a:lstStyle/>
          <a:p>
            <a:fld id="{7DF3B7DD-780E-4850-BEFA-B6492C8DC3D0}" type="datetime1">
              <a:rPr lang="en-US" smtClean="0"/>
              <a:t>1/16/2026</a:t>
            </a:fld>
            <a:endParaRPr lang="en-US"/>
          </a:p>
        </p:txBody>
      </p:sp>
      <p:sp>
        <p:nvSpPr>
          <p:cNvPr id="5" name="Footer Placeholder 4">
            <a:extLst>
              <a:ext uri="{FF2B5EF4-FFF2-40B4-BE49-F238E27FC236}">
                <a16:creationId xmlns:a16="http://schemas.microsoft.com/office/drawing/2014/main" id="{A23CE2D1-E2F4-234D-198A-86430F276C79}"/>
              </a:ext>
            </a:extLst>
          </p:cNvPr>
          <p:cNvSpPr>
            <a:spLocks noGrp="1"/>
          </p:cNvSpPr>
          <p:nvPr>
            <p:ph type="ftr" sz="quarter" idx="11"/>
          </p:nvPr>
        </p:nvSpPr>
        <p:spPr>
          <a:xfrm>
            <a:off x="4120458" y="6940773"/>
            <a:ext cx="7023098" cy="173736"/>
          </a:xfrm>
        </p:spPr>
        <p:txBody>
          <a:bodyPr/>
          <a:lstStyle>
            <a:lvl1pPr>
              <a:defRPr>
                <a:noFill/>
              </a:defRPr>
            </a:lvl1pPr>
          </a:lstStyle>
          <a:p>
            <a:endParaRPr lang="en-US"/>
          </a:p>
        </p:txBody>
      </p:sp>
      <p:sp>
        <p:nvSpPr>
          <p:cNvPr id="6" name="Slide Number Placeholder 5">
            <a:extLst>
              <a:ext uri="{FF2B5EF4-FFF2-40B4-BE49-F238E27FC236}">
                <a16:creationId xmlns:a16="http://schemas.microsoft.com/office/drawing/2014/main" id="{B49CEA98-ACD2-3D55-A146-D63A22EBDD71}"/>
              </a:ext>
            </a:extLst>
          </p:cNvPr>
          <p:cNvSpPr>
            <a:spLocks noGrp="1"/>
          </p:cNvSpPr>
          <p:nvPr>
            <p:ph type="sldNum" sz="quarter" idx="12"/>
          </p:nvPr>
        </p:nvSpPr>
        <p:spPr>
          <a:xfrm>
            <a:off x="11171808" y="6940775"/>
            <a:ext cx="587376" cy="169277"/>
          </a:xfrm>
        </p:spPr>
        <p:txBody>
          <a:bodyPr/>
          <a:lstStyle>
            <a:lvl1pPr>
              <a:defRPr>
                <a:noFill/>
              </a:defRPr>
            </a:lvl1pPr>
          </a:lstStyle>
          <a:p>
            <a:fld id="{3612E008-61E4-4A99-8383-A3C8D6963C8E}" type="slidenum">
              <a:rPr lang="en-US" smtClean="0"/>
              <a:pPr/>
              <a:t>‹#›</a:t>
            </a:fld>
            <a:endParaRPr lang="en-US"/>
          </a:p>
        </p:txBody>
      </p:sp>
    </p:spTree>
    <p:extLst>
      <p:ext uri="{BB962C8B-B14F-4D97-AF65-F5344CB8AC3E}">
        <p14:creationId xmlns:p14="http://schemas.microsoft.com/office/powerpoint/2010/main" val="381634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800090-2ABC-7B7F-59E2-23338E2DF5AE}"/>
              </a:ext>
            </a:extLst>
          </p:cNvPr>
          <p:cNvSpPr>
            <a:spLocks noGrp="1"/>
          </p:cNvSpPr>
          <p:nvPr>
            <p:ph type="pic" sz="quarter" idx="13"/>
          </p:nvPr>
        </p:nvSpPr>
        <p:spPr>
          <a:xfrm>
            <a:off x="7010402" y="-1"/>
            <a:ext cx="5181599" cy="6869086"/>
          </a:xfrm>
          <a:solidFill>
            <a:srgbClr val="CCCDCE"/>
          </a:solidFill>
        </p:spPr>
        <p:txBody>
          <a:bodyPr/>
          <a:lstStyle/>
          <a:p>
            <a:r>
              <a:rPr lang="en-US"/>
              <a:t>Click icon to add picture</a:t>
            </a:r>
          </a:p>
        </p:txBody>
      </p:sp>
      <p:sp>
        <p:nvSpPr>
          <p:cNvPr id="2" name="Title 1">
            <a:extLst>
              <a:ext uri="{FF2B5EF4-FFF2-40B4-BE49-F238E27FC236}">
                <a16:creationId xmlns:a16="http://schemas.microsoft.com/office/drawing/2014/main" id="{D46BDD30-9B9E-F868-F6FD-89FE5E08A8F9}"/>
              </a:ext>
            </a:extLst>
          </p:cNvPr>
          <p:cNvSpPr>
            <a:spLocks noGrp="1"/>
          </p:cNvSpPr>
          <p:nvPr>
            <p:ph type="title" hasCustomPrompt="1"/>
          </p:nvPr>
        </p:nvSpPr>
        <p:spPr>
          <a:xfrm>
            <a:off x="433950" y="1847087"/>
            <a:ext cx="5662050" cy="1581912"/>
          </a:xfrm>
        </p:spPr>
        <p:txBody>
          <a:bodyPr anchor="b"/>
          <a:lstStyle>
            <a:lvl1pPr>
              <a:defRPr sz="4800"/>
            </a:lvl1pPr>
          </a:lstStyle>
          <a:p>
            <a:r>
              <a:rPr lang="en-US"/>
              <a:t>Section Header 2</a:t>
            </a:r>
          </a:p>
        </p:txBody>
      </p:sp>
      <p:sp>
        <p:nvSpPr>
          <p:cNvPr id="3" name="Text Placeholder 2">
            <a:extLst>
              <a:ext uri="{FF2B5EF4-FFF2-40B4-BE49-F238E27FC236}">
                <a16:creationId xmlns:a16="http://schemas.microsoft.com/office/drawing/2014/main" id="{1F83C0B1-5151-C04A-7015-68C023DF4DD8}"/>
              </a:ext>
            </a:extLst>
          </p:cNvPr>
          <p:cNvSpPr>
            <a:spLocks noGrp="1"/>
          </p:cNvSpPr>
          <p:nvPr>
            <p:ph type="body" idx="1" hasCustomPrompt="1"/>
          </p:nvPr>
        </p:nvSpPr>
        <p:spPr>
          <a:xfrm>
            <a:off x="433949" y="3679901"/>
            <a:ext cx="5664529" cy="1423335"/>
          </a:xfrm>
        </p:spPr>
        <p:txBody>
          <a:bodyPr>
            <a:normAutofit/>
          </a:bodyPr>
          <a:lstStyle>
            <a:lvl1pPr marL="0" indent="0">
              <a:buNone/>
              <a:defRPr sz="3600" b="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Optional Subtitle</a:t>
            </a:r>
          </a:p>
        </p:txBody>
      </p:sp>
      <p:sp>
        <p:nvSpPr>
          <p:cNvPr id="4" name="Date Placeholder 3">
            <a:extLst>
              <a:ext uri="{FF2B5EF4-FFF2-40B4-BE49-F238E27FC236}">
                <a16:creationId xmlns:a16="http://schemas.microsoft.com/office/drawing/2014/main" id="{36FA07A7-46E2-F35A-729D-8E26D1596FEE}"/>
              </a:ext>
            </a:extLst>
          </p:cNvPr>
          <p:cNvSpPr>
            <a:spLocks noGrp="1"/>
          </p:cNvSpPr>
          <p:nvPr>
            <p:ph type="dt" sz="half" idx="10"/>
          </p:nvPr>
        </p:nvSpPr>
        <p:spPr/>
        <p:txBody>
          <a:bodyPr/>
          <a:lstStyle/>
          <a:p>
            <a:fld id="{92EFF5CD-05BB-48E7-BC60-7EC8ACB46898}" type="datetime1">
              <a:rPr lang="en-US" smtClean="0"/>
              <a:t>1/16/2026</a:t>
            </a:fld>
            <a:endParaRPr lang="en-US"/>
          </a:p>
        </p:txBody>
      </p:sp>
      <p:sp>
        <p:nvSpPr>
          <p:cNvPr id="5" name="Footer Placeholder 4">
            <a:extLst>
              <a:ext uri="{FF2B5EF4-FFF2-40B4-BE49-F238E27FC236}">
                <a16:creationId xmlns:a16="http://schemas.microsoft.com/office/drawing/2014/main" id="{A23CE2D1-E2F4-234D-198A-86430F276C79}"/>
              </a:ext>
            </a:extLst>
          </p:cNvPr>
          <p:cNvSpPr>
            <a:spLocks noGrp="1"/>
          </p:cNvSpPr>
          <p:nvPr>
            <p:ph type="ftr" sz="quarter" idx="11"/>
          </p:nvPr>
        </p:nvSpPr>
        <p:spPr>
          <a:xfrm>
            <a:off x="4120458" y="6946250"/>
            <a:ext cx="7023098" cy="173736"/>
          </a:xfrm>
        </p:spPr>
        <p:txBody>
          <a:bodyPr/>
          <a:lstStyle>
            <a:lvl1pPr>
              <a:defRPr>
                <a:noFill/>
              </a:defRPr>
            </a:lvl1pPr>
          </a:lstStyle>
          <a:p>
            <a:endParaRPr lang="en-US"/>
          </a:p>
        </p:txBody>
      </p:sp>
      <p:sp>
        <p:nvSpPr>
          <p:cNvPr id="6" name="Slide Number Placeholder 5">
            <a:extLst>
              <a:ext uri="{FF2B5EF4-FFF2-40B4-BE49-F238E27FC236}">
                <a16:creationId xmlns:a16="http://schemas.microsoft.com/office/drawing/2014/main" id="{B49CEA98-ACD2-3D55-A146-D63A22EBDD71}"/>
              </a:ext>
            </a:extLst>
          </p:cNvPr>
          <p:cNvSpPr>
            <a:spLocks noGrp="1"/>
          </p:cNvSpPr>
          <p:nvPr>
            <p:ph type="sldNum" sz="quarter" idx="12"/>
          </p:nvPr>
        </p:nvSpPr>
        <p:spPr>
          <a:xfrm>
            <a:off x="11171808" y="6946252"/>
            <a:ext cx="587376" cy="169277"/>
          </a:xfrm>
        </p:spPr>
        <p:txBody>
          <a:bodyPr/>
          <a:lstStyle>
            <a:lvl1pPr>
              <a:defRPr>
                <a:noFill/>
              </a:defRPr>
            </a:lvl1pPr>
          </a:lstStyle>
          <a:p>
            <a:fld id="{3612E008-61E4-4A99-8383-A3C8D6963C8E}" type="slidenum">
              <a:rPr lang="en-US" smtClean="0"/>
              <a:pPr/>
              <a:t>‹#›</a:t>
            </a:fld>
            <a:endParaRPr lang="en-US"/>
          </a:p>
        </p:txBody>
      </p:sp>
    </p:spTree>
    <p:extLst>
      <p:ext uri="{BB962C8B-B14F-4D97-AF65-F5344CB8AC3E}">
        <p14:creationId xmlns:p14="http://schemas.microsoft.com/office/powerpoint/2010/main" val="411486066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4.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2.sv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5.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D1D78-D7EB-FD13-968D-210E53BFEA44}"/>
              </a:ext>
            </a:extLst>
          </p:cNvPr>
          <p:cNvSpPr>
            <a:spLocks noGrp="1"/>
          </p:cNvSpPr>
          <p:nvPr>
            <p:ph type="title"/>
          </p:nvPr>
        </p:nvSpPr>
        <p:spPr>
          <a:xfrm>
            <a:off x="440724" y="521208"/>
            <a:ext cx="11313126" cy="329184"/>
          </a:xfrm>
          <a:prstGeom prst="rect">
            <a:avLst/>
          </a:prstGeom>
          <a:ln>
            <a:noFill/>
          </a:ln>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756690D7-73E7-A4D4-8939-8EE0D827D49D}"/>
              </a:ext>
            </a:extLst>
          </p:cNvPr>
          <p:cNvSpPr>
            <a:spLocks noGrp="1"/>
          </p:cNvSpPr>
          <p:nvPr>
            <p:ph type="body" idx="1"/>
          </p:nvPr>
        </p:nvSpPr>
        <p:spPr>
          <a:xfrm>
            <a:off x="440723" y="1848852"/>
            <a:ext cx="11313123" cy="4244861"/>
          </a:xfrm>
          <a:prstGeom prst="rect">
            <a:avLst/>
          </a:prstGeom>
          <a:ln>
            <a:noFill/>
          </a:ln>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1120D-81DA-BAC9-CFAE-BF966B06400E}"/>
              </a:ext>
            </a:extLst>
          </p:cNvPr>
          <p:cNvSpPr>
            <a:spLocks noGrp="1"/>
          </p:cNvSpPr>
          <p:nvPr>
            <p:ph type="dt" sz="half" idx="2"/>
          </p:nvPr>
        </p:nvSpPr>
        <p:spPr>
          <a:xfrm>
            <a:off x="-4444" y="6940773"/>
            <a:ext cx="1008611" cy="141316"/>
          </a:xfrm>
          <a:prstGeom prst="rect">
            <a:avLst/>
          </a:prstGeom>
        </p:spPr>
        <p:txBody>
          <a:bodyPr vert="horz" lIns="0" tIns="0" rIns="0" bIns="0" rtlCol="0" anchor="t"/>
          <a:lstStyle>
            <a:lvl1pPr algn="l">
              <a:defRPr sz="900">
                <a:solidFill>
                  <a:schemeClr val="tx1">
                    <a:tint val="82000"/>
                  </a:schemeClr>
                </a:solidFill>
              </a:defRPr>
            </a:lvl1pPr>
          </a:lstStyle>
          <a:p>
            <a:fld id="{8264192C-8815-45B2-95E0-F46088A8DE58}" type="datetime1">
              <a:rPr lang="en-US" smtClean="0"/>
              <a:t>1/16/2026</a:t>
            </a:fld>
            <a:endParaRPr lang="en-US"/>
          </a:p>
        </p:txBody>
      </p:sp>
      <p:sp>
        <p:nvSpPr>
          <p:cNvPr id="5" name="Footer Placeholder 4">
            <a:extLst>
              <a:ext uri="{FF2B5EF4-FFF2-40B4-BE49-F238E27FC236}">
                <a16:creationId xmlns:a16="http://schemas.microsoft.com/office/drawing/2014/main" id="{180E24DD-6AD5-B081-679D-6581FC48D94C}"/>
              </a:ext>
            </a:extLst>
          </p:cNvPr>
          <p:cNvSpPr>
            <a:spLocks noGrp="1"/>
          </p:cNvSpPr>
          <p:nvPr>
            <p:ph type="ftr" sz="quarter" idx="3"/>
          </p:nvPr>
        </p:nvSpPr>
        <p:spPr>
          <a:xfrm>
            <a:off x="4120458" y="6484765"/>
            <a:ext cx="7023098" cy="173736"/>
          </a:xfrm>
          <a:prstGeom prst="rect">
            <a:avLst/>
          </a:prstGeom>
        </p:spPr>
        <p:txBody>
          <a:bodyPr vert="horz" lIns="0" tIns="0" rIns="0" bIns="0" rtlCol="0" anchor="ctr"/>
          <a:lstStyle>
            <a:lvl1pPr algn="r">
              <a:defRPr sz="11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CB46F37-A5B9-9554-EFBB-133FCE0D905D}"/>
              </a:ext>
            </a:extLst>
          </p:cNvPr>
          <p:cNvSpPr>
            <a:spLocks noGrp="1"/>
          </p:cNvSpPr>
          <p:nvPr>
            <p:ph type="sldNum" sz="quarter" idx="4"/>
          </p:nvPr>
        </p:nvSpPr>
        <p:spPr>
          <a:xfrm>
            <a:off x="11171808" y="6484767"/>
            <a:ext cx="587376" cy="169277"/>
          </a:xfrm>
          <a:prstGeom prst="rect">
            <a:avLst/>
          </a:prstGeom>
        </p:spPr>
        <p:txBody>
          <a:bodyPr vert="horz" lIns="0" tIns="0" rIns="0" bIns="0" rtlCol="0" anchor="ctr"/>
          <a:lstStyle>
            <a:lvl1pPr algn="r">
              <a:defRPr sz="1200">
                <a:solidFill>
                  <a:schemeClr val="tx1">
                    <a:tint val="82000"/>
                  </a:schemeClr>
                </a:solidFill>
              </a:defRPr>
            </a:lvl1pPr>
          </a:lstStyle>
          <a:p>
            <a:fld id="{3612E008-61E4-4A99-8383-A3C8D6963C8E}" type="slidenum">
              <a:rPr lang="en-US" smtClean="0"/>
              <a:t>‹#›</a:t>
            </a:fld>
            <a:endParaRPr lang="en-US"/>
          </a:p>
        </p:txBody>
      </p:sp>
      <p:pic>
        <p:nvPicPr>
          <p:cNvPr id="7" name="Graphic 6">
            <a:extLst>
              <a:ext uri="{FF2B5EF4-FFF2-40B4-BE49-F238E27FC236}">
                <a16:creationId xmlns:a16="http://schemas.microsoft.com/office/drawing/2014/main" id="{F0AC6324-4911-423B-BAE3-34AA9D9BE60A}"/>
              </a:ext>
            </a:extLst>
          </p:cNvPr>
          <p:cNvPicPr>
            <a:picLocks noChangeAspect="1"/>
          </p:cNvPicPr>
          <p:nvPr userDrawn="1"/>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270742" y="6240245"/>
            <a:ext cx="1466851" cy="557646"/>
          </a:xfrm>
          <a:prstGeom prst="rect">
            <a:avLst/>
          </a:prstGeom>
        </p:spPr>
      </p:pic>
      <p:cxnSp>
        <p:nvCxnSpPr>
          <p:cNvPr id="61" name="Straight Connector 60">
            <a:extLst>
              <a:ext uri="{FF2B5EF4-FFF2-40B4-BE49-F238E27FC236}">
                <a16:creationId xmlns:a16="http://schemas.microsoft.com/office/drawing/2014/main" id="{A8C35646-D7FE-B36D-6E1C-9CE652E20D6E}"/>
              </a:ext>
            </a:extLst>
          </p:cNvPr>
          <p:cNvCxnSpPr>
            <a:cxnSpLocks/>
          </p:cNvCxnSpPr>
          <p:nvPr userDrawn="1"/>
        </p:nvCxnSpPr>
        <p:spPr>
          <a:xfrm>
            <a:off x="11760675" y="-125765"/>
            <a:ext cx="0" cy="87020"/>
          </a:xfrm>
          <a:prstGeom prst="line">
            <a:avLst/>
          </a:prstGeom>
          <a:ln w="6350" cap="flat" cmpd="sng" algn="ctr">
            <a:solidFill>
              <a:schemeClr val="accent1"/>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050A846-0562-7A45-0A82-E7FAA59F5F78}"/>
              </a:ext>
            </a:extLst>
          </p:cNvPr>
          <p:cNvCxnSpPr/>
          <p:nvPr userDrawn="1"/>
        </p:nvCxnSpPr>
        <p:spPr>
          <a:xfrm rot="5400000">
            <a:off x="-68330" y="6057926"/>
            <a:ext cx="0" cy="8890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05147DA4-E074-923A-C87E-BBD3D628774A}"/>
              </a:ext>
            </a:extLst>
          </p:cNvPr>
          <p:cNvCxnSpPr/>
          <p:nvPr userDrawn="1"/>
        </p:nvCxnSpPr>
        <p:spPr>
          <a:xfrm rot="5400000">
            <a:off x="-68330" y="259386"/>
            <a:ext cx="0" cy="8890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C2FD58E4-D7EC-4831-D0E9-73F8883308B8}"/>
              </a:ext>
            </a:extLst>
          </p:cNvPr>
          <p:cNvCxnSpPr/>
          <p:nvPr userDrawn="1"/>
        </p:nvCxnSpPr>
        <p:spPr>
          <a:xfrm rot="5400000">
            <a:off x="-68330" y="466846"/>
            <a:ext cx="0" cy="8890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819021C-2863-CB08-02DC-ED5B3B6B438C}"/>
              </a:ext>
            </a:extLst>
          </p:cNvPr>
          <p:cNvCxnSpPr/>
          <p:nvPr userDrawn="1"/>
        </p:nvCxnSpPr>
        <p:spPr>
          <a:xfrm rot="5400000">
            <a:off x="-68330" y="1800225"/>
            <a:ext cx="0" cy="8890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41A338C-C930-E0F2-03F0-19B91682041A}"/>
              </a:ext>
            </a:extLst>
          </p:cNvPr>
          <p:cNvCxnSpPr/>
          <p:nvPr userDrawn="1"/>
        </p:nvCxnSpPr>
        <p:spPr>
          <a:xfrm rot="5400000">
            <a:off x="-68330" y="1982345"/>
            <a:ext cx="0" cy="8890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E68B958-2B75-1C6A-F6FF-E23C15CD8C2E}"/>
              </a:ext>
            </a:extLst>
          </p:cNvPr>
          <p:cNvCxnSpPr/>
          <p:nvPr userDrawn="1"/>
        </p:nvCxnSpPr>
        <p:spPr>
          <a:xfrm rot="5400000">
            <a:off x="-68330" y="5876925"/>
            <a:ext cx="0" cy="8890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36EA572D-1BC6-B6F8-4AD5-EB24FEE74A32}"/>
              </a:ext>
            </a:extLst>
          </p:cNvPr>
          <p:cNvGrpSpPr/>
          <p:nvPr userDrawn="1"/>
        </p:nvGrpSpPr>
        <p:grpSpPr>
          <a:xfrm>
            <a:off x="248606" y="-125765"/>
            <a:ext cx="366776" cy="87020"/>
            <a:chOff x="5912605" y="-88900"/>
            <a:chExt cx="366776" cy="88900"/>
          </a:xfrm>
        </p:grpSpPr>
        <p:cxnSp>
          <p:nvCxnSpPr>
            <p:cNvPr id="16" name="Straight Connector 15">
              <a:extLst>
                <a:ext uri="{FF2B5EF4-FFF2-40B4-BE49-F238E27FC236}">
                  <a16:creationId xmlns:a16="http://schemas.microsoft.com/office/drawing/2014/main" id="{B5496467-D1E0-900D-E6CA-A82C720D55C0}"/>
                </a:ext>
              </a:extLst>
            </p:cNvPr>
            <p:cNvCxnSpPr/>
            <p:nvPr userDrawn="1"/>
          </p:nvCxnSpPr>
          <p:spPr>
            <a:xfrm>
              <a:off x="5912605" y="-88900"/>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8D1B3FD-B101-2661-BCC7-CAD6B03F2B59}"/>
                </a:ext>
              </a:extLst>
            </p:cNvPr>
            <p:cNvCxnSpPr/>
            <p:nvPr userDrawn="1"/>
          </p:nvCxnSpPr>
          <p:spPr>
            <a:xfrm>
              <a:off x="6094487" y="-88900"/>
              <a:ext cx="0" cy="8890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EFE9F32-7054-C67A-EB1B-D9E2E4A29074}"/>
                </a:ext>
              </a:extLst>
            </p:cNvPr>
            <p:cNvCxnSpPr/>
            <p:nvPr userDrawn="1"/>
          </p:nvCxnSpPr>
          <p:spPr>
            <a:xfrm>
              <a:off x="6279381" y="-88900"/>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C01FEAB8-B0F3-4DC7-E263-242B145DD027}"/>
              </a:ext>
            </a:extLst>
          </p:cNvPr>
          <p:cNvGrpSpPr/>
          <p:nvPr userDrawn="1"/>
        </p:nvGrpSpPr>
        <p:grpSpPr>
          <a:xfrm>
            <a:off x="4085164" y="-125765"/>
            <a:ext cx="187195" cy="87020"/>
            <a:chOff x="4077414" y="-110265"/>
            <a:chExt cx="187195" cy="88900"/>
          </a:xfrm>
        </p:grpSpPr>
        <p:cxnSp>
          <p:nvCxnSpPr>
            <p:cNvPr id="28" name="Straight Connector 27">
              <a:extLst>
                <a:ext uri="{FF2B5EF4-FFF2-40B4-BE49-F238E27FC236}">
                  <a16:creationId xmlns:a16="http://schemas.microsoft.com/office/drawing/2014/main" id="{04E42111-C9BD-9877-4B88-B9F570AD4DF1}"/>
                </a:ext>
              </a:extLst>
            </p:cNvPr>
            <p:cNvCxnSpPr/>
            <p:nvPr userDrawn="1"/>
          </p:nvCxnSpPr>
          <p:spPr>
            <a:xfrm>
              <a:off x="4077414"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F69B8F6-2713-D28A-F304-19787632F050}"/>
                </a:ext>
              </a:extLst>
            </p:cNvPr>
            <p:cNvCxnSpPr/>
            <p:nvPr userDrawn="1"/>
          </p:nvCxnSpPr>
          <p:spPr>
            <a:xfrm>
              <a:off x="4174752" y="-110265"/>
              <a:ext cx="0" cy="8890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B18FC52-5BDB-4D3F-6FB2-AC1F222ACAF7}"/>
                </a:ext>
              </a:extLst>
            </p:cNvPr>
            <p:cNvCxnSpPr/>
            <p:nvPr userDrawn="1"/>
          </p:nvCxnSpPr>
          <p:spPr>
            <a:xfrm>
              <a:off x="4264609"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33" name="Straight Connector 32">
            <a:extLst>
              <a:ext uri="{FF2B5EF4-FFF2-40B4-BE49-F238E27FC236}">
                <a16:creationId xmlns:a16="http://schemas.microsoft.com/office/drawing/2014/main" id="{D0AC8611-9981-DC32-297F-52CEAA4B3DCC}"/>
              </a:ext>
            </a:extLst>
          </p:cNvPr>
          <p:cNvCxnSpPr>
            <a:cxnSpLocks/>
          </p:cNvCxnSpPr>
          <p:nvPr userDrawn="1"/>
        </p:nvCxnSpPr>
        <p:spPr>
          <a:xfrm>
            <a:off x="11579225" y="-125765"/>
            <a:ext cx="0" cy="87020"/>
          </a:xfrm>
          <a:prstGeom prst="line">
            <a:avLst/>
          </a:prstGeom>
          <a:ln w="6350" cap="flat" cmpd="sng" algn="ctr">
            <a:solidFill>
              <a:srgbClr val="B6B6B6"/>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46" name="Group 45">
            <a:extLst>
              <a:ext uri="{FF2B5EF4-FFF2-40B4-BE49-F238E27FC236}">
                <a16:creationId xmlns:a16="http://schemas.microsoft.com/office/drawing/2014/main" id="{8D65020F-F58A-AEA0-1A07-D4E84EA67B99}"/>
              </a:ext>
            </a:extLst>
          </p:cNvPr>
          <p:cNvGrpSpPr/>
          <p:nvPr userDrawn="1"/>
        </p:nvGrpSpPr>
        <p:grpSpPr>
          <a:xfrm>
            <a:off x="6005760" y="-125765"/>
            <a:ext cx="186223" cy="87020"/>
            <a:chOff x="4085337" y="-110265"/>
            <a:chExt cx="186223" cy="88900"/>
          </a:xfrm>
        </p:grpSpPr>
        <p:cxnSp>
          <p:nvCxnSpPr>
            <p:cNvPr id="47" name="Straight Connector 46">
              <a:extLst>
                <a:ext uri="{FF2B5EF4-FFF2-40B4-BE49-F238E27FC236}">
                  <a16:creationId xmlns:a16="http://schemas.microsoft.com/office/drawing/2014/main" id="{5BBDAC93-0BF0-C7DC-6428-A382C22FDB9F}"/>
                </a:ext>
              </a:extLst>
            </p:cNvPr>
            <p:cNvCxnSpPr/>
            <p:nvPr userDrawn="1"/>
          </p:nvCxnSpPr>
          <p:spPr>
            <a:xfrm>
              <a:off x="4085337"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5131DD7-C1E6-6F76-CE9C-FFD3622759CF}"/>
                </a:ext>
              </a:extLst>
            </p:cNvPr>
            <p:cNvCxnSpPr>
              <a:cxnSpLocks/>
            </p:cNvCxnSpPr>
            <p:nvPr userDrawn="1"/>
          </p:nvCxnSpPr>
          <p:spPr>
            <a:xfrm>
              <a:off x="4174752" y="-110265"/>
              <a:ext cx="0" cy="88900"/>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BD64F44A-E252-77B9-FE1E-825D6AC0601D}"/>
                </a:ext>
              </a:extLst>
            </p:cNvPr>
            <p:cNvCxnSpPr/>
            <p:nvPr userDrawn="1"/>
          </p:nvCxnSpPr>
          <p:spPr>
            <a:xfrm>
              <a:off x="4271560"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525DA73E-F385-C577-AFE7-5C2A99F26543}"/>
              </a:ext>
            </a:extLst>
          </p:cNvPr>
          <p:cNvGrpSpPr/>
          <p:nvPr userDrawn="1"/>
        </p:nvGrpSpPr>
        <p:grpSpPr>
          <a:xfrm>
            <a:off x="7919819" y="-125765"/>
            <a:ext cx="180975" cy="87020"/>
            <a:chOff x="4083634" y="-110265"/>
            <a:chExt cx="180975" cy="88900"/>
          </a:xfrm>
        </p:grpSpPr>
        <p:cxnSp>
          <p:nvCxnSpPr>
            <p:cNvPr id="51" name="Straight Connector 50">
              <a:extLst>
                <a:ext uri="{FF2B5EF4-FFF2-40B4-BE49-F238E27FC236}">
                  <a16:creationId xmlns:a16="http://schemas.microsoft.com/office/drawing/2014/main" id="{E78D9A58-1902-66B5-9166-2B467EF0D878}"/>
                </a:ext>
              </a:extLst>
            </p:cNvPr>
            <p:cNvCxnSpPr/>
            <p:nvPr userDrawn="1"/>
          </p:nvCxnSpPr>
          <p:spPr>
            <a:xfrm>
              <a:off x="4083634"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B76E3EC-A78F-BDC6-B2A8-28DC11274E51}"/>
                </a:ext>
              </a:extLst>
            </p:cNvPr>
            <p:cNvCxnSpPr/>
            <p:nvPr userDrawn="1"/>
          </p:nvCxnSpPr>
          <p:spPr>
            <a:xfrm>
              <a:off x="4174752" y="-110265"/>
              <a:ext cx="0" cy="8890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4F1D2718-F538-2C82-F52F-5BCF8547F2CC}"/>
                </a:ext>
              </a:extLst>
            </p:cNvPr>
            <p:cNvCxnSpPr/>
            <p:nvPr userDrawn="1"/>
          </p:nvCxnSpPr>
          <p:spPr>
            <a:xfrm>
              <a:off x="4264609"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E37844F1-4C87-C4B6-0802-45CE28EA2194}"/>
              </a:ext>
            </a:extLst>
          </p:cNvPr>
          <p:cNvGrpSpPr/>
          <p:nvPr userDrawn="1"/>
        </p:nvGrpSpPr>
        <p:grpSpPr>
          <a:xfrm>
            <a:off x="8885494" y="-125765"/>
            <a:ext cx="180975" cy="87020"/>
            <a:chOff x="4083634" y="-110265"/>
            <a:chExt cx="180975" cy="88900"/>
          </a:xfrm>
        </p:grpSpPr>
        <p:cxnSp>
          <p:nvCxnSpPr>
            <p:cNvPr id="55" name="Straight Connector 54">
              <a:extLst>
                <a:ext uri="{FF2B5EF4-FFF2-40B4-BE49-F238E27FC236}">
                  <a16:creationId xmlns:a16="http://schemas.microsoft.com/office/drawing/2014/main" id="{9CE800F7-BA20-8BEF-6C88-7E37A562FB46}"/>
                </a:ext>
              </a:extLst>
            </p:cNvPr>
            <p:cNvCxnSpPr/>
            <p:nvPr userDrawn="1"/>
          </p:nvCxnSpPr>
          <p:spPr>
            <a:xfrm>
              <a:off x="4083634"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7CBD9F6A-4C0B-0E65-F31E-0BFF402899FF}"/>
                </a:ext>
              </a:extLst>
            </p:cNvPr>
            <p:cNvCxnSpPr/>
            <p:nvPr userDrawn="1"/>
          </p:nvCxnSpPr>
          <p:spPr>
            <a:xfrm>
              <a:off x="4174752" y="-110265"/>
              <a:ext cx="0" cy="88900"/>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5636536-E7D6-3DD1-B9F4-8A3D052D6A80}"/>
                </a:ext>
              </a:extLst>
            </p:cNvPr>
            <p:cNvCxnSpPr/>
            <p:nvPr userDrawn="1"/>
          </p:nvCxnSpPr>
          <p:spPr>
            <a:xfrm>
              <a:off x="4264609"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A3802AEC-9966-C7FC-266D-80EF31D5CC2C}"/>
              </a:ext>
            </a:extLst>
          </p:cNvPr>
          <p:cNvGrpSpPr/>
          <p:nvPr userDrawn="1"/>
        </p:nvGrpSpPr>
        <p:grpSpPr>
          <a:xfrm rot="16200000">
            <a:off x="-162498" y="3924826"/>
            <a:ext cx="180975" cy="88900"/>
            <a:chOff x="4083634" y="-110265"/>
            <a:chExt cx="180975" cy="88900"/>
          </a:xfrm>
        </p:grpSpPr>
        <p:cxnSp>
          <p:nvCxnSpPr>
            <p:cNvPr id="60" name="Straight Connector 59">
              <a:extLst>
                <a:ext uri="{FF2B5EF4-FFF2-40B4-BE49-F238E27FC236}">
                  <a16:creationId xmlns:a16="http://schemas.microsoft.com/office/drawing/2014/main" id="{C4D856EA-F6AC-4280-D969-66C210077A3A}"/>
                </a:ext>
              </a:extLst>
            </p:cNvPr>
            <p:cNvCxnSpPr/>
            <p:nvPr userDrawn="1"/>
          </p:nvCxnSpPr>
          <p:spPr>
            <a:xfrm>
              <a:off x="4083634"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7A1BEBB-8BCD-63D7-B456-C8AD75EE7A69}"/>
                </a:ext>
              </a:extLst>
            </p:cNvPr>
            <p:cNvCxnSpPr/>
            <p:nvPr userDrawn="1"/>
          </p:nvCxnSpPr>
          <p:spPr>
            <a:xfrm>
              <a:off x="4174752" y="-110265"/>
              <a:ext cx="0" cy="8890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EAA88F8-7838-A0EF-F9A5-3AD87CA87CA6}"/>
                </a:ext>
              </a:extLst>
            </p:cNvPr>
            <p:cNvCxnSpPr/>
            <p:nvPr userDrawn="1"/>
          </p:nvCxnSpPr>
          <p:spPr>
            <a:xfrm>
              <a:off x="4264609"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E8ECE487-6506-E744-57E7-556F9E25FF5D}"/>
              </a:ext>
            </a:extLst>
          </p:cNvPr>
          <p:cNvGrpSpPr/>
          <p:nvPr userDrawn="1"/>
        </p:nvGrpSpPr>
        <p:grpSpPr>
          <a:xfrm>
            <a:off x="3130143" y="-125765"/>
            <a:ext cx="180975" cy="87020"/>
            <a:chOff x="4083634" y="-110265"/>
            <a:chExt cx="180975" cy="88900"/>
          </a:xfrm>
        </p:grpSpPr>
        <p:cxnSp>
          <p:nvCxnSpPr>
            <p:cNvPr id="70" name="Straight Connector 69">
              <a:extLst>
                <a:ext uri="{FF2B5EF4-FFF2-40B4-BE49-F238E27FC236}">
                  <a16:creationId xmlns:a16="http://schemas.microsoft.com/office/drawing/2014/main" id="{75B926C0-0ABB-CCF8-8178-12B1C27CA836}"/>
                </a:ext>
              </a:extLst>
            </p:cNvPr>
            <p:cNvCxnSpPr/>
            <p:nvPr userDrawn="1"/>
          </p:nvCxnSpPr>
          <p:spPr>
            <a:xfrm>
              <a:off x="4083634"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78B312D-5544-95CC-4678-1EF6238DB081}"/>
                </a:ext>
              </a:extLst>
            </p:cNvPr>
            <p:cNvCxnSpPr>
              <a:cxnSpLocks/>
            </p:cNvCxnSpPr>
            <p:nvPr userDrawn="1"/>
          </p:nvCxnSpPr>
          <p:spPr>
            <a:xfrm>
              <a:off x="4174752" y="-110265"/>
              <a:ext cx="0" cy="88900"/>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27FC9FB9-A1D5-CE87-1E2B-E8C0EAB59C92}"/>
                </a:ext>
              </a:extLst>
            </p:cNvPr>
            <p:cNvCxnSpPr/>
            <p:nvPr userDrawn="1"/>
          </p:nvCxnSpPr>
          <p:spPr>
            <a:xfrm>
              <a:off x="4264609"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77" name="Group 76">
            <a:extLst>
              <a:ext uri="{FF2B5EF4-FFF2-40B4-BE49-F238E27FC236}">
                <a16:creationId xmlns:a16="http://schemas.microsoft.com/office/drawing/2014/main" id="{4DBB83A2-CE17-8E14-A37F-3A73A6DA31CD}"/>
              </a:ext>
            </a:extLst>
          </p:cNvPr>
          <p:cNvGrpSpPr/>
          <p:nvPr userDrawn="1"/>
        </p:nvGrpSpPr>
        <p:grpSpPr>
          <a:xfrm>
            <a:off x="2550427" y="-125765"/>
            <a:ext cx="185024" cy="87020"/>
            <a:chOff x="4081351" y="-110265"/>
            <a:chExt cx="180346" cy="88900"/>
          </a:xfrm>
        </p:grpSpPr>
        <p:cxnSp>
          <p:nvCxnSpPr>
            <p:cNvPr id="78" name="Straight Connector 77">
              <a:extLst>
                <a:ext uri="{FF2B5EF4-FFF2-40B4-BE49-F238E27FC236}">
                  <a16:creationId xmlns:a16="http://schemas.microsoft.com/office/drawing/2014/main" id="{1DFF9390-C846-7151-9FDD-A34444D4F785}"/>
                </a:ext>
              </a:extLst>
            </p:cNvPr>
            <p:cNvCxnSpPr/>
            <p:nvPr userDrawn="1"/>
          </p:nvCxnSpPr>
          <p:spPr>
            <a:xfrm>
              <a:off x="4081351"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46A0BA9-741C-CDC1-4956-01050B1425A7}"/>
                </a:ext>
              </a:extLst>
            </p:cNvPr>
            <p:cNvCxnSpPr/>
            <p:nvPr userDrawn="1"/>
          </p:nvCxnSpPr>
          <p:spPr>
            <a:xfrm>
              <a:off x="4174752" y="-110265"/>
              <a:ext cx="0" cy="88900"/>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9DEEF8C6-8D2E-FD5A-E49F-AC7D83819FB5}"/>
                </a:ext>
              </a:extLst>
            </p:cNvPr>
            <p:cNvCxnSpPr/>
            <p:nvPr userDrawn="1"/>
          </p:nvCxnSpPr>
          <p:spPr>
            <a:xfrm>
              <a:off x="4261697"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81" name="Group 80">
            <a:extLst>
              <a:ext uri="{FF2B5EF4-FFF2-40B4-BE49-F238E27FC236}">
                <a16:creationId xmlns:a16="http://schemas.microsoft.com/office/drawing/2014/main" id="{BAD3A24D-CD85-3D92-16DE-137F77009081}"/>
              </a:ext>
            </a:extLst>
          </p:cNvPr>
          <p:cNvGrpSpPr/>
          <p:nvPr userDrawn="1"/>
        </p:nvGrpSpPr>
        <p:grpSpPr>
          <a:xfrm>
            <a:off x="4851575" y="-125765"/>
            <a:ext cx="181500" cy="87020"/>
            <a:chOff x="4089458" y="-110265"/>
            <a:chExt cx="175151" cy="88900"/>
          </a:xfrm>
        </p:grpSpPr>
        <p:cxnSp>
          <p:nvCxnSpPr>
            <p:cNvPr id="82" name="Straight Connector 81">
              <a:extLst>
                <a:ext uri="{FF2B5EF4-FFF2-40B4-BE49-F238E27FC236}">
                  <a16:creationId xmlns:a16="http://schemas.microsoft.com/office/drawing/2014/main" id="{7234DA26-2C97-911E-EABF-2F279B50F015}"/>
                </a:ext>
              </a:extLst>
            </p:cNvPr>
            <p:cNvCxnSpPr/>
            <p:nvPr userDrawn="1"/>
          </p:nvCxnSpPr>
          <p:spPr>
            <a:xfrm>
              <a:off x="4089458"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DA917246-C5FE-4A90-9600-BCD91B1B79EE}"/>
                </a:ext>
              </a:extLst>
            </p:cNvPr>
            <p:cNvCxnSpPr/>
            <p:nvPr userDrawn="1"/>
          </p:nvCxnSpPr>
          <p:spPr>
            <a:xfrm>
              <a:off x="4174752" y="-110265"/>
              <a:ext cx="0" cy="88900"/>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40BAD3C-7D30-6173-CB39-885DBA9705B6}"/>
                </a:ext>
              </a:extLst>
            </p:cNvPr>
            <p:cNvCxnSpPr/>
            <p:nvPr userDrawn="1"/>
          </p:nvCxnSpPr>
          <p:spPr>
            <a:xfrm>
              <a:off x="4264609"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ABEB26CD-370C-F116-7DB1-256B854A027F}"/>
              </a:ext>
            </a:extLst>
          </p:cNvPr>
          <p:cNvGrpSpPr/>
          <p:nvPr userDrawn="1"/>
        </p:nvGrpSpPr>
        <p:grpSpPr>
          <a:xfrm>
            <a:off x="7148594" y="-125765"/>
            <a:ext cx="185980" cy="87020"/>
            <a:chOff x="4086546" y="-110265"/>
            <a:chExt cx="175151" cy="88900"/>
          </a:xfrm>
        </p:grpSpPr>
        <p:cxnSp>
          <p:nvCxnSpPr>
            <p:cNvPr id="86" name="Straight Connector 85">
              <a:extLst>
                <a:ext uri="{FF2B5EF4-FFF2-40B4-BE49-F238E27FC236}">
                  <a16:creationId xmlns:a16="http://schemas.microsoft.com/office/drawing/2014/main" id="{D1614B9C-FDAB-C0C8-2B77-F8172C643AD9}"/>
                </a:ext>
              </a:extLst>
            </p:cNvPr>
            <p:cNvCxnSpPr/>
            <p:nvPr userDrawn="1"/>
          </p:nvCxnSpPr>
          <p:spPr>
            <a:xfrm>
              <a:off x="4086546"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318E5F5-870A-6C08-4A26-3677423D2189}"/>
                </a:ext>
              </a:extLst>
            </p:cNvPr>
            <p:cNvCxnSpPr/>
            <p:nvPr userDrawn="1"/>
          </p:nvCxnSpPr>
          <p:spPr>
            <a:xfrm>
              <a:off x="4174752" y="-110265"/>
              <a:ext cx="0" cy="88900"/>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FCCF464-8470-9591-DE4A-00A234D8B62C}"/>
                </a:ext>
              </a:extLst>
            </p:cNvPr>
            <p:cNvCxnSpPr/>
            <p:nvPr userDrawn="1"/>
          </p:nvCxnSpPr>
          <p:spPr>
            <a:xfrm>
              <a:off x="4261697"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89" name="Group 88">
            <a:extLst>
              <a:ext uri="{FF2B5EF4-FFF2-40B4-BE49-F238E27FC236}">
                <a16:creationId xmlns:a16="http://schemas.microsoft.com/office/drawing/2014/main" id="{D3CB2BED-8D20-824B-EF1E-CD4A877FF11E}"/>
              </a:ext>
            </a:extLst>
          </p:cNvPr>
          <p:cNvGrpSpPr/>
          <p:nvPr userDrawn="1"/>
        </p:nvGrpSpPr>
        <p:grpSpPr>
          <a:xfrm>
            <a:off x="9455870" y="-125765"/>
            <a:ext cx="184076" cy="87020"/>
            <a:chOff x="4086546" y="-110265"/>
            <a:chExt cx="175151" cy="88900"/>
          </a:xfrm>
        </p:grpSpPr>
        <p:cxnSp>
          <p:nvCxnSpPr>
            <p:cNvPr id="90" name="Straight Connector 89">
              <a:extLst>
                <a:ext uri="{FF2B5EF4-FFF2-40B4-BE49-F238E27FC236}">
                  <a16:creationId xmlns:a16="http://schemas.microsoft.com/office/drawing/2014/main" id="{E989BAB9-94DA-BA8E-F0FF-9F25B42AF34B}"/>
                </a:ext>
              </a:extLst>
            </p:cNvPr>
            <p:cNvCxnSpPr/>
            <p:nvPr userDrawn="1"/>
          </p:nvCxnSpPr>
          <p:spPr>
            <a:xfrm>
              <a:off x="4086546"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3616D40D-AFB1-8BF9-4FD9-8DA050B33553}"/>
                </a:ext>
              </a:extLst>
            </p:cNvPr>
            <p:cNvCxnSpPr/>
            <p:nvPr userDrawn="1"/>
          </p:nvCxnSpPr>
          <p:spPr>
            <a:xfrm>
              <a:off x="4174752" y="-110265"/>
              <a:ext cx="0" cy="88900"/>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4D9A5AD-2C6D-33BA-5907-A28AC2F9F4AC}"/>
                </a:ext>
              </a:extLst>
            </p:cNvPr>
            <p:cNvCxnSpPr/>
            <p:nvPr userDrawn="1"/>
          </p:nvCxnSpPr>
          <p:spPr>
            <a:xfrm>
              <a:off x="4261697"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2F6FB070-7D52-2DB4-7793-E2C32CEDDFFE}"/>
              </a:ext>
            </a:extLst>
          </p:cNvPr>
          <p:cNvGrpSpPr/>
          <p:nvPr userDrawn="1"/>
        </p:nvGrpSpPr>
        <p:grpSpPr>
          <a:xfrm>
            <a:off x="2168032" y="-125765"/>
            <a:ext cx="182901" cy="87020"/>
            <a:chOff x="4082671" y="-110265"/>
            <a:chExt cx="182901" cy="88900"/>
          </a:xfrm>
        </p:grpSpPr>
        <p:cxnSp>
          <p:nvCxnSpPr>
            <p:cNvPr id="99" name="Straight Connector 98">
              <a:extLst>
                <a:ext uri="{FF2B5EF4-FFF2-40B4-BE49-F238E27FC236}">
                  <a16:creationId xmlns:a16="http://schemas.microsoft.com/office/drawing/2014/main" id="{325FBF0A-C631-A9FB-A486-D0D0999342BF}"/>
                </a:ext>
              </a:extLst>
            </p:cNvPr>
            <p:cNvCxnSpPr/>
            <p:nvPr userDrawn="1"/>
          </p:nvCxnSpPr>
          <p:spPr>
            <a:xfrm>
              <a:off x="4082671"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EAF21E6D-0D9C-B81F-C881-00D246FC0B18}"/>
                </a:ext>
              </a:extLst>
            </p:cNvPr>
            <p:cNvCxnSpPr/>
            <p:nvPr userDrawn="1"/>
          </p:nvCxnSpPr>
          <p:spPr>
            <a:xfrm>
              <a:off x="4174752" y="-110265"/>
              <a:ext cx="0" cy="88900"/>
            </a:xfrm>
            <a:prstGeom prst="line">
              <a:avLst/>
            </a:prstGeom>
            <a:ln w="63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95FF027-FD29-2E94-BE63-0AF6DC956380}"/>
                </a:ext>
              </a:extLst>
            </p:cNvPr>
            <p:cNvCxnSpPr/>
            <p:nvPr userDrawn="1"/>
          </p:nvCxnSpPr>
          <p:spPr>
            <a:xfrm>
              <a:off x="4265572"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5415F554-EE02-3972-E9E0-CC8695CCCCB8}"/>
              </a:ext>
            </a:extLst>
          </p:cNvPr>
          <p:cNvGrpSpPr/>
          <p:nvPr userDrawn="1"/>
        </p:nvGrpSpPr>
        <p:grpSpPr>
          <a:xfrm>
            <a:off x="9840052" y="-125765"/>
            <a:ext cx="179026" cy="87020"/>
            <a:chOff x="4082671" y="-110265"/>
            <a:chExt cx="179026" cy="88900"/>
          </a:xfrm>
        </p:grpSpPr>
        <p:cxnSp>
          <p:nvCxnSpPr>
            <p:cNvPr id="103" name="Straight Connector 102">
              <a:extLst>
                <a:ext uri="{FF2B5EF4-FFF2-40B4-BE49-F238E27FC236}">
                  <a16:creationId xmlns:a16="http://schemas.microsoft.com/office/drawing/2014/main" id="{96F5296E-8A57-3D1B-F158-B1132D21853E}"/>
                </a:ext>
              </a:extLst>
            </p:cNvPr>
            <p:cNvCxnSpPr/>
            <p:nvPr userDrawn="1"/>
          </p:nvCxnSpPr>
          <p:spPr>
            <a:xfrm>
              <a:off x="4082671"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36092D7C-7682-68F7-BB87-246B4D5BCF01}"/>
                </a:ext>
              </a:extLst>
            </p:cNvPr>
            <p:cNvCxnSpPr/>
            <p:nvPr userDrawn="1"/>
          </p:nvCxnSpPr>
          <p:spPr>
            <a:xfrm>
              <a:off x="4174752" y="-110265"/>
              <a:ext cx="0" cy="88900"/>
            </a:xfrm>
            <a:prstGeom prst="line">
              <a:avLst/>
            </a:prstGeom>
            <a:ln w="63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80FEE63-6519-D57E-CDB2-A4142FEAC7FD}"/>
                </a:ext>
              </a:extLst>
            </p:cNvPr>
            <p:cNvCxnSpPr/>
            <p:nvPr userDrawn="1"/>
          </p:nvCxnSpPr>
          <p:spPr>
            <a:xfrm>
              <a:off x="4261697" y="-110265"/>
              <a:ext cx="0" cy="88900"/>
            </a:xfrm>
            <a:prstGeom prst="line">
              <a:avLst/>
            </a:prstGeom>
            <a:ln w="6350" cap="flat" cmpd="sng" algn="ctr">
              <a:solidFill>
                <a:schemeClr val="bg2">
                  <a:lumMod val="75000"/>
                </a:scheme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10" name="Group 109">
            <a:extLst>
              <a:ext uri="{FF2B5EF4-FFF2-40B4-BE49-F238E27FC236}">
                <a16:creationId xmlns:a16="http://schemas.microsoft.com/office/drawing/2014/main" id="{5B6DB465-D461-990F-4416-9481FA53E24E}"/>
              </a:ext>
            </a:extLst>
          </p:cNvPr>
          <p:cNvGrpSpPr/>
          <p:nvPr userDrawn="1"/>
        </p:nvGrpSpPr>
        <p:grpSpPr>
          <a:xfrm>
            <a:off x="12389142" y="0"/>
            <a:ext cx="1525492" cy="6858000"/>
            <a:chOff x="12389142" y="0"/>
            <a:chExt cx="1525492" cy="6858000"/>
          </a:xfrm>
        </p:grpSpPr>
        <p:sp>
          <p:nvSpPr>
            <p:cNvPr id="111" name="Rectangle 110">
              <a:extLst>
                <a:ext uri="{FF2B5EF4-FFF2-40B4-BE49-F238E27FC236}">
                  <a16:creationId xmlns:a16="http://schemas.microsoft.com/office/drawing/2014/main" id="{D2B231A7-7E40-5E22-C6BC-15931DE40025}"/>
                </a:ext>
              </a:extLst>
            </p:cNvPr>
            <p:cNvSpPr/>
            <p:nvPr userDrawn="1"/>
          </p:nvSpPr>
          <p:spPr>
            <a:xfrm>
              <a:off x="12389142" y="0"/>
              <a:ext cx="1525492" cy="6858000"/>
            </a:xfrm>
            <a:prstGeom prst="rect">
              <a:avLst/>
            </a:prstGeom>
            <a:solidFill>
              <a:srgbClr val="DBDBDB"/>
            </a:solidFill>
            <a:ln>
              <a:noFill/>
            </a:ln>
          </p:spPr>
          <p:style>
            <a:lnRef idx="2">
              <a:schemeClr val="accent1">
                <a:shade val="15000"/>
              </a:schemeClr>
            </a:lnRef>
            <a:fillRef idx="1">
              <a:schemeClr val="accent1"/>
            </a:fillRef>
            <a:effectRef idx="0">
              <a:schemeClr val="accent1"/>
            </a:effectRef>
            <a:fontRef idx="minor">
              <a:schemeClr val="lt1"/>
            </a:fontRef>
          </p:style>
          <p:txBody>
            <a:bodyPr tIns="64008" rIns="64008" rtlCol="0" anchor="t"/>
            <a:lstStyle/>
            <a:p>
              <a:pPr algn="l">
                <a:spcBef>
                  <a:spcPts val="900"/>
                </a:spcBef>
              </a:pPr>
              <a:r>
                <a:rPr lang="en-US" sz="1050" b="1">
                  <a:solidFill>
                    <a:srgbClr val="222B36"/>
                  </a:solidFill>
                </a:rPr>
                <a:t>Tips Sidebar</a:t>
              </a:r>
              <a:br>
                <a:rPr lang="en-US" sz="1050" b="1">
                  <a:solidFill>
                    <a:srgbClr val="222B36"/>
                  </a:solidFill>
                </a:rPr>
              </a:br>
              <a:endParaRPr lang="en-US" sz="1050" b="1">
                <a:solidFill>
                  <a:srgbClr val="222B36"/>
                </a:solidFill>
              </a:endParaRPr>
            </a:p>
            <a:p>
              <a:pPr algn="l">
                <a:spcBef>
                  <a:spcPts val="600"/>
                </a:spcBef>
              </a:pPr>
              <a:r>
                <a:rPr lang="en-US" sz="900" b="1">
                  <a:solidFill>
                    <a:srgbClr val="222B36"/>
                  </a:solidFill>
                </a:rPr>
                <a:t>ADD TEXT</a:t>
              </a:r>
            </a:p>
            <a:p>
              <a:pPr algn="l">
                <a:spcBef>
                  <a:spcPts val="300"/>
                </a:spcBef>
              </a:pPr>
              <a:r>
                <a:rPr lang="en-US" sz="900">
                  <a:solidFill>
                    <a:srgbClr val="222B36"/>
                  </a:solidFill>
                </a:rPr>
                <a:t>Placeholders have defined text levels. </a:t>
              </a:r>
            </a:p>
            <a:p>
              <a:pPr algn="l">
                <a:spcBef>
                  <a:spcPts val="600"/>
                </a:spcBef>
              </a:pPr>
              <a:r>
                <a:rPr lang="en-US" sz="900">
                  <a:solidFill>
                    <a:srgbClr val="222B36"/>
                  </a:solidFill>
                </a:rPr>
                <a:t>Use </a:t>
              </a:r>
              <a:r>
                <a:rPr lang="en-US" sz="900" b="1">
                  <a:solidFill>
                    <a:srgbClr val="222B36"/>
                  </a:solidFill>
                </a:rPr>
                <a:t>TAB</a:t>
              </a:r>
              <a:r>
                <a:rPr lang="en-US" sz="900">
                  <a:solidFill>
                    <a:srgbClr val="222B36"/>
                  </a:solidFill>
                </a:rPr>
                <a:t> to insert </a:t>
              </a:r>
              <a:r>
                <a:rPr lang="en-US" sz="900" i="1">
                  <a:solidFill>
                    <a:srgbClr val="222B36"/>
                  </a:solidFill>
                </a:rPr>
                <a:t>next</a:t>
              </a:r>
              <a:r>
                <a:rPr lang="en-US" sz="900">
                  <a:solidFill>
                    <a:srgbClr val="222B36"/>
                  </a:solidFill>
                </a:rPr>
                <a:t> text level.</a:t>
              </a:r>
            </a:p>
            <a:p>
              <a:pPr algn="l">
                <a:spcBef>
                  <a:spcPts val="600"/>
                </a:spcBef>
              </a:pPr>
              <a:r>
                <a:rPr lang="en-US" sz="900">
                  <a:solidFill>
                    <a:srgbClr val="222B36"/>
                  </a:solidFill>
                </a:rPr>
                <a:t>Use </a:t>
              </a:r>
              <a:r>
                <a:rPr lang="en-US" sz="900" b="1">
                  <a:solidFill>
                    <a:srgbClr val="222B36"/>
                  </a:solidFill>
                </a:rPr>
                <a:t>TAB+SHIFT </a:t>
              </a:r>
              <a:r>
                <a:rPr lang="en-US" sz="900">
                  <a:solidFill>
                    <a:srgbClr val="222B36"/>
                  </a:solidFill>
                </a:rPr>
                <a:t>to insert </a:t>
              </a:r>
              <a:r>
                <a:rPr lang="en-US" sz="900" i="1">
                  <a:solidFill>
                    <a:srgbClr val="222B36"/>
                  </a:solidFill>
                </a:rPr>
                <a:t>previous</a:t>
              </a:r>
              <a:r>
                <a:rPr lang="en-US" sz="900">
                  <a:solidFill>
                    <a:srgbClr val="222B36"/>
                  </a:solidFill>
                </a:rPr>
                <a:t> text level. </a:t>
              </a:r>
            </a:p>
            <a:p>
              <a:pPr marL="0" indent="0" algn="l">
                <a:spcBef>
                  <a:spcPts val="300"/>
                </a:spcBef>
                <a:spcAft>
                  <a:spcPts val="0"/>
                </a:spcAft>
                <a:buFont typeface="Wingdings" panose="05000000000000000000" pitchFamily="2" charset="2"/>
                <a:buNone/>
              </a:pPr>
              <a:r>
                <a:rPr lang="en-US" sz="900">
                  <a:solidFill>
                    <a:srgbClr val="222B36"/>
                  </a:solidFill>
                </a:rPr>
                <a:t>Level 1: No Bullet</a:t>
              </a:r>
            </a:p>
            <a:p>
              <a:pPr marL="114297" indent="-114297" algn="l">
                <a:spcBef>
                  <a:spcPts val="300"/>
                </a:spcBef>
                <a:spcAft>
                  <a:spcPts val="0"/>
                </a:spcAft>
                <a:buFont typeface="Wingdings" panose="05000000000000000000" pitchFamily="2" charset="2"/>
                <a:buChar char="§"/>
              </a:pPr>
              <a:r>
                <a:rPr lang="en-US" sz="900">
                  <a:solidFill>
                    <a:srgbClr val="222B36"/>
                  </a:solidFill>
                </a:rPr>
                <a:t>Level 2: Bullet 1</a:t>
              </a:r>
            </a:p>
            <a:p>
              <a:pPr marL="231775" indent="-107950" algn="l">
                <a:spcBef>
                  <a:spcPts val="300"/>
                </a:spcBef>
                <a:spcAft>
                  <a:spcPts val="0"/>
                </a:spcAft>
                <a:buFont typeface="Arial" panose="020B0604020202020204" pitchFamily="34" charset="0"/>
                <a:buChar char="–"/>
                <a:tabLst/>
              </a:pPr>
              <a:r>
                <a:rPr lang="en-US" sz="900">
                  <a:solidFill>
                    <a:srgbClr val="222B36"/>
                  </a:solidFill>
                </a:rPr>
                <a:t>Level 3: Bullet 2</a:t>
              </a:r>
            </a:p>
            <a:p>
              <a:pPr marL="347663" indent="-107950" algn="l">
                <a:spcBef>
                  <a:spcPts val="300"/>
                </a:spcBef>
                <a:spcAft>
                  <a:spcPts val="0"/>
                </a:spcAft>
                <a:buFont typeface="Arial" panose="020B0604020202020204" pitchFamily="34" charset="0"/>
                <a:buChar char="–"/>
                <a:tabLst/>
              </a:pPr>
              <a:r>
                <a:rPr lang="en-US" sz="900">
                  <a:solidFill>
                    <a:srgbClr val="222B36"/>
                  </a:solidFill>
                </a:rPr>
                <a:t>Level 4: Bullet 3</a:t>
              </a:r>
            </a:p>
            <a:p>
              <a:pPr marL="512763" indent="-171450" algn="l">
                <a:spcBef>
                  <a:spcPts val="300"/>
                </a:spcBef>
                <a:spcAft>
                  <a:spcPts val="0"/>
                </a:spcAft>
                <a:buFont typeface="Arial" panose="020B0604020202020204" pitchFamily="34" charset="0"/>
                <a:buChar char="–"/>
                <a:tabLst/>
              </a:pPr>
              <a:r>
                <a:rPr lang="en-US" sz="900">
                  <a:solidFill>
                    <a:srgbClr val="222B36"/>
                  </a:solidFill>
                </a:rPr>
                <a:t>Level 5: Bullet 4</a:t>
              </a:r>
            </a:p>
            <a:p>
              <a:pPr marL="0" indent="0" algn="l">
                <a:spcBef>
                  <a:spcPts val="0"/>
                </a:spcBef>
                <a:spcAft>
                  <a:spcPts val="300"/>
                </a:spcAft>
                <a:buFont typeface="Arial" panose="020B0604020202020204" pitchFamily="34" charset="0"/>
                <a:buNone/>
              </a:pPr>
              <a:br>
                <a:rPr lang="en-US" sz="900">
                  <a:solidFill>
                    <a:srgbClr val="222B36"/>
                  </a:solidFill>
                </a:rPr>
              </a:br>
              <a:r>
                <a:rPr lang="en-US" sz="900">
                  <a:solidFill>
                    <a:srgbClr val="222B36"/>
                  </a:solidFill>
                </a:rPr>
                <a:t>____________________</a:t>
              </a:r>
              <a:endParaRPr lang="en-US" sz="900" b="1">
                <a:solidFill>
                  <a:srgbClr val="222B36"/>
                </a:solidFill>
              </a:endParaRPr>
            </a:p>
            <a:p>
              <a:pPr algn="l">
                <a:spcBef>
                  <a:spcPts val="300"/>
                </a:spcBef>
              </a:pPr>
              <a:r>
                <a:rPr lang="en-US" sz="900" b="1">
                  <a:solidFill>
                    <a:srgbClr val="222B36"/>
                  </a:solidFill>
                </a:rPr>
                <a:t>USE BRAND COLORS</a:t>
              </a:r>
            </a:p>
          </p:txBody>
        </p:sp>
        <p:grpSp>
          <p:nvGrpSpPr>
            <p:cNvPr id="112" name="Group 111">
              <a:extLst>
                <a:ext uri="{FF2B5EF4-FFF2-40B4-BE49-F238E27FC236}">
                  <a16:creationId xmlns:a16="http://schemas.microsoft.com/office/drawing/2014/main" id="{E8B8810C-80E8-BE41-52E9-B7EA37976A6C}"/>
                </a:ext>
              </a:extLst>
            </p:cNvPr>
            <p:cNvGrpSpPr/>
            <p:nvPr userDrawn="1"/>
          </p:nvGrpSpPr>
          <p:grpSpPr>
            <a:xfrm>
              <a:off x="12574095" y="3506602"/>
              <a:ext cx="1083381" cy="1711820"/>
              <a:chOff x="12574095" y="3506602"/>
              <a:chExt cx="1083381" cy="1711820"/>
            </a:xfrm>
          </p:grpSpPr>
          <p:sp>
            <p:nvSpPr>
              <p:cNvPr id="135" name="Rectangle: Rounded Corners 134">
                <a:extLst>
                  <a:ext uri="{FF2B5EF4-FFF2-40B4-BE49-F238E27FC236}">
                    <a16:creationId xmlns:a16="http://schemas.microsoft.com/office/drawing/2014/main" id="{4894D98B-5681-AB24-1400-F070AD53C6E9}"/>
                  </a:ext>
                </a:extLst>
              </p:cNvPr>
              <p:cNvSpPr/>
              <p:nvPr userDrawn="1"/>
            </p:nvSpPr>
            <p:spPr>
              <a:xfrm>
                <a:off x="12574095" y="3506602"/>
                <a:ext cx="1083381" cy="1711820"/>
              </a:xfrm>
              <a:prstGeom prst="roundRect">
                <a:avLst>
                  <a:gd name="adj" fmla="val 193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Picture 135">
                <a:extLst>
                  <a:ext uri="{FF2B5EF4-FFF2-40B4-BE49-F238E27FC236}">
                    <a16:creationId xmlns:a16="http://schemas.microsoft.com/office/drawing/2014/main" id="{2ECC85A9-25B0-7006-05C6-C1F7B6EE3211}"/>
                  </a:ext>
                </a:extLst>
              </p:cNvPr>
              <p:cNvPicPr>
                <a:picLocks noChangeAspect="1"/>
              </p:cNvPicPr>
              <p:nvPr userDrawn="1"/>
            </p:nvPicPr>
            <p:blipFill>
              <a:blip r:embed="rId68">
                <a:extLst>
                  <a:ext uri="{28A0092B-C50C-407E-A947-70E740481C1C}">
                    <a14:useLocalDpi xmlns:a14="http://schemas.microsoft.com/office/drawing/2010/main" val="0"/>
                  </a:ext>
                </a:extLst>
              </a:blip>
              <a:srcRect/>
              <a:stretch/>
            </p:blipFill>
            <p:spPr>
              <a:xfrm>
                <a:off x="12593542" y="3551769"/>
                <a:ext cx="1044486" cy="1655340"/>
              </a:xfrm>
              <a:prstGeom prst="rect">
                <a:avLst/>
              </a:prstGeom>
            </p:spPr>
          </p:pic>
        </p:grpSp>
        <p:sp>
          <p:nvSpPr>
            <p:cNvPr id="113" name="Arrow: Use only for charts">
              <a:extLst>
                <a:ext uri="{FF2B5EF4-FFF2-40B4-BE49-F238E27FC236}">
                  <a16:creationId xmlns:a16="http://schemas.microsoft.com/office/drawing/2014/main" id="{ABDEE019-6715-7FEE-B8E9-59B640548911}"/>
                </a:ext>
              </a:extLst>
            </p:cNvPr>
            <p:cNvSpPr/>
            <p:nvPr userDrawn="1"/>
          </p:nvSpPr>
          <p:spPr>
            <a:xfrm>
              <a:off x="12482801" y="4770358"/>
              <a:ext cx="169484" cy="583974"/>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77266 w 166007"/>
                <a:gd name="connsiteY0" fmla="*/ 2868 h 579664"/>
                <a:gd name="connsiteX1" fmla="*/ 0 w 166007"/>
                <a:gd name="connsiteY1" fmla="*/ 0 h 579664"/>
                <a:gd name="connsiteX2" fmla="*/ 0 w 166007"/>
                <a:gd name="connsiteY2" fmla="*/ 579664 h 579664"/>
                <a:gd name="connsiteX3" fmla="*/ 166007 w 166007"/>
                <a:gd name="connsiteY3" fmla="*/ 579664 h 579664"/>
                <a:gd name="connsiteX0" fmla="*/ 77266 w 166007"/>
                <a:gd name="connsiteY0" fmla="*/ 388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77266" y="388"/>
                  </a:moveTo>
                  <a:lnTo>
                    <a:pt x="0" y="0"/>
                  </a:lnTo>
                  <a:lnTo>
                    <a:pt x="0" y="579664"/>
                  </a:lnTo>
                  <a:lnTo>
                    <a:pt x="166007" y="579664"/>
                  </a:lnTo>
                </a:path>
              </a:pathLst>
            </a:custGeom>
            <a:noFill/>
            <a:ln w="12700" cap="flat" cmpd="sng" algn="ctr">
              <a:solidFill>
                <a:srgbClr val="222B36"/>
              </a:solidFill>
              <a:prstDash val="solid"/>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4" name="Graphic 113" descr="Close with solid fill">
              <a:extLst>
                <a:ext uri="{FF2B5EF4-FFF2-40B4-BE49-F238E27FC236}">
                  <a16:creationId xmlns:a16="http://schemas.microsoft.com/office/drawing/2014/main" id="{43A0D70C-6B2D-D2C0-0097-1700F55B4DCD}"/>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2579618" y="5092019"/>
              <a:ext cx="100919" cy="100919"/>
            </a:xfrm>
            <a:prstGeom prst="rect">
              <a:avLst/>
            </a:prstGeom>
          </p:spPr>
        </p:pic>
        <p:pic>
          <p:nvPicPr>
            <p:cNvPr id="115" name="Graphic 114" descr="Close with solid fill">
              <a:extLst>
                <a:ext uri="{FF2B5EF4-FFF2-40B4-BE49-F238E27FC236}">
                  <a16:creationId xmlns:a16="http://schemas.microsoft.com/office/drawing/2014/main" id="{95F7DE19-019E-74F2-9A4C-E8BAB1705957}"/>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2688386" y="5092019"/>
              <a:ext cx="100919" cy="100919"/>
            </a:xfrm>
            <a:prstGeom prst="rect">
              <a:avLst/>
            </a:prstGeom>
          </p:spPr>
        </p:pic>
        <p:pic>
          <p:nvPicPr>
            <p:cNvPr id="118" name="Graphic 117" descr="Close with solid fill">
              <a:extLst>
                <a:ext uri="{FF2B5EF4-FFF2-40B4-BE49-F238E27FC236}">
                  <a16:creationId xmlns:a16="http://schemas.microsoft.com/office/drawing/2014/main" id="{DB0FA6A8-A640-6534-203B-B382A413E597}"/>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2792393" y="5092018"/>
              <a:ext cx="100919" cy="100919"/>
            </a:xfrm>
            <a:prstGeom prst="rect">
              <a:avLst/>
            </a:prstGeom>
          </p:spPr>
        </p:pic>
        <p:pic>
          <p:nvPicPr>
            <p:cNvPr id="119" name="Graphic 118" descr="Close with solid fill">
              <a:extLst>
                <a:ext uri="{FF2B5EF4-FFF2-40B4-BE49-F238E27FC236}">
                  <a16:creationId xmlns:a16="http://schemas.microsoft.com/office/drawing/2014/main" id="{9BF6C577-6F21-5B8C-1FFD-42FA63C964B6}"/>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2898781" y="5092017"/>
              <a:ext cx="100919" cy="100919"/>
            </a:xfrm>
            <a:prstGeom prst="rect">
              <a:avLst/>
            </a:prstGeom>
          </p:spPr>
        </p:pic>
        <p:pic>
          <p:nvPicPr>
            <p:cNvPr id="120" name="Graphic 119" descr="Close with solid fill">
              <a:extLst>
                <a:ext uri="{FF2B5EF4-FFF2-40B4-BE49-F238E27FC236}">
                  <a16:creationId xmlns:a16="http://schemas.microsoft.com/office/drawing/2014/main" id="{14937168-95E8-230D-BCFB-1BA32014A771}"/>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3005169" y="5092016"/>
              <a:ext cx="100919" cy="100919"/>
            </a:xfrm>
            <a:prstGeom prst="rect">
              <a:avLst/>
            </a:prstGeom>
          </p:spPr>
        </p:pic>
        <p:pic>
          <p:nvPicPr>
            <p:cNvPr id="121" name="Graphic 120" descr="Close with solid fill">
              <a:extLst>
                <a:ext uri="{FF2B5EF4-FFF2-40B4-BE49-F238E27FC236}">
                  <a16:creationId xmlns:a16="http://schemas.microsoft.com/office/drawing/2014/main" id="{F5C15794-CB31-0363-3ADF-C8716377234E}"/>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3111558" y="5092015"/>
              <a:ext cx="100919" cy="100919"/>
            </a:xfrm>
            <a:prstGeom prst="rect">
              <a:avLst/>
            </a:prstGeom>
          </p:spPr>
        </p:pic>
        <p:pic>
          <p:nvPicPr>
            <p:cNvPr id="122" name="Graphic 121" descr="Close with solid fill">
              <a:extLst>
                <a:ext uri="{FF2B5EF4-FFF2-40B4-BE49-F238E27FC236}">
                  <a16:creationId xmlns:a16="http://schemas.microsoft.com/office/drawing/2014/main" id="{27F01386-4283-5AF1-F4EF-7885F9B40566}"/>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3217946" y="5092014"/>
              <a:ext cx="100919" cy="100919"/>
            </a:xfrm>
            <a:prstGeom prst="rect">
              <a:avLst/>
            </a:prstGeom>
          </p:spPr>
        </p:pic>
        <p:pic>
          <p:nvPicPr>
            <p:cNvPr id="123" name="Graphic 122" descr="Close with solid fill">
              <a:extLst>
                <a:ext uri="{FF2B5EF4-FFF2-40B4-BE49-F238E27FC236}">
                  <a16:creationId xmlns:a16="http://schemas.microsoft.com/office/drawing/2014/main" id="{2824AD8B-2AE7-E2C4-01E6-4790064CED3B}"/>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3324334" y="5092013"/>
              <a:ext cx="100919" cy="100919"/>
            </a:xfrm>
            <a:prstGeom prst="rect">
              <a:avLst/>
            </a:prstGeom>
          </p:spPr>
        </p:pic>
        <p:pic>
          <p:nvPicPr>
            <p:cNvPr id="124" name="Graphic 123" descr="Close with solid fill">
              <a:extLst>
                <a:ext uri="{FF2B5EF4-FFF2-40B4-BE49-F238E27FC236}">
                  <a16:creationId xmlns:a16="http://schemas.microsoft.com/office/drawing/2014/main" id="{1C09CBA4-154C-3236-B370-AB6E2CEBB19F}"/>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3430722" y="5092012"/>
              <a:ext cx="100919" cy="100919"/>
            </a:xfrm>
            <a:prstGeom prst="rect">
              <a:avLst/>
            </a:prstGeom>
          </p:spPr>
        </p:pic>
        <p:pic>
          <p:nvPicPr>
            <p:cNvPr id="125" name="Graphic 124" descr="Close with solid fill">
              <a:extLst>
                <a:ext uri="{FF2B5EF4-FFF2-40B4-BE49-F238E27FC236}">
                  <a16:creationId xmlns:a16="http://schemas.microsoft.com/office/drawing/2014/main" id="{961265BC-D517-2D00-4C6B-2D778ECB9A21}"/>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3537110" y="5092011"/>
              <a:ext cx="100919" cy="100919"/>
            </a:xfrm>
            <a:prstGeom prst="rect">
              <a:avLst/>
            </a:prstGeom>
          </p:spPr>
        </p:pic>
        <p:sp>
          <p:nvSpPr>
            <p:cNvPr id="126" name="Text: Use only for charts">
              <a:extLst>
                <a:ext uri="{FF2B5EF4-FFF2-40B4-BE49-F238E27FC236}">
                  <a16:creationId xmlns:a16="http://schemas.microsoft.com/office/drawing/2014/main" id="{2CF0F8EF-C46A-29FF-6DC9-9468638EF444}"/>
                </a:ext>
              </a:extLst>
            </p:cNvPr>
            <p:cNvSpPr txBox="1"/>
            <p:nvPr userDrawn="1"/>
          </p:nvSpPr>
          <p:spPr>
            <a:xfrm>
              <a:off x="12680142" y="5287604"/>
              <a:ext cx="1008611" cy="249299"/>
            </a:xfrm>
            <a:prstGeom prst="rect">
              <a:avLst/>
            </a:prstGeom>
            <a:noFill/>
          </p:spPr>
          <p:txBody>
            <a:bodyPr wrap="square" lIns="0" tIns="0" rIns="0" bIns="0" rtlCol="0">
              <a:spAutoFit/>
            </a:bodyPr>
            <a:lstStyle/>
            <a:p>
              <a:pPr>
                <a:lnSpc>
                  <a:spcPct val="90000"/>
                </a:lnSpc>
              </a:pPr>
              <a:r>
                <a:rPr lang="en-US" sz="900">
                  <a:solidFill>
                    <a:srgbClr val="222B36"/>
                  </a:solidFill>
                </a:rPr>
                <a:t>Use only for charts, graphs and tables. </a:t>
              </a:r>
            </a:p>
          </p:txBody>
        </p:sp>
        <p:sp>
          <p:nvSpPr>
            <p:cNvPr id="127" name="Box: Do not use tints ">
              <a:extLst>
                <a:ext uri="{FF2B5EF4-FFF2-40B4-BE49-F238E27FC236}">
                  <a16:creationId xmlns:a16="http://schemas.microsoft.com/office/drawing/2014/main" id="{9D1E2B76-5C34-30E7-B028-C75592060AC5}"/>
                </a:ext>
              </a:extLst>
            </p:cNvPr>
            <p:cNvSpPr/>
            <p:nvPr userDrawn="1"/>
          </p:nvSpPr>
          <p:spPr>
            <a:xfrm>
              <a:off x="12909186" y="3776973"/>
              <a:ext cx="753813"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rgbClr val="000000"/>
                  </a:solidFill>
                </a:rPr>
                <a:t>Do not use </a:t>
              </a:r>
              <a:br>
                <a:rPr lang="en-US" sz="900" b="1">
                  <a:solidFill>
                    <a:srgbClr val="000000"/>
                  </a:solidFill>
                </a:rPr>
              </a:br>
              <a:r>
                <a:rPr lang="en-US" sz="900" b="1">
                  <a:solidFill>
                    <a:srgbClr val="000000"/>
                  </a:solidFill>
                </a:rPr>
                <a:t>these colors!</a:t>
              </a:r>
            </a:p>
          </p:txBody>
        </p:sp>
        <p:sp>
          <p:nvSpPr>
            <p:cNvPr id="128" name="Box: Custom colors">
              <a:extLst>
                <a:ext uri="{FF2B5EF4-FFF2-40B4-BE49-F238E27FC236}">
                  <a16:creationId xmlns:a16="http://schemas.microsoft.com/office/drawing/2014/main" id="{7514F42D-E932-89A8-F012-C7FAE96B412E}"/>
                </a:ext>
              </a:extLst>
            </p:cNvPr>
            <p:cNvSpPr/>
            <p:nvPr userDrawn="1"/>
          </p:nvSpPr>
          <p:spPr>
            <a:xfrm>
              <a:off x="12579511" y="4392785"/>
              <a:ext cx="901670" cy="602642"/>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129" name="Box: Accent colors">
              <a:extLst>
                <a:ext uri="{FF2B5EF4-FFF2-40B4-BE49-F238E27FC236}">
                  <a16:creationId xmlns:a16="http://schemas.microsoft.com/office/drawing/2014/main" id="{41F5AFD7-DE11-8C4B-458E-97E0EDC2B37C}"/>
                </a:ext>
              </a:extLst>
            </p:cNvPr>
            <p:cNvSpPr/>
            <p:nvPr userDrawn="1"/>
          </p:nvSpPr>
          <p:spPr>
            <a:xfrm>
              <a:off x="12999701" y="3620951"/>
              <a:ext cx="651412" cy="128191"/>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0" name="Box: Primary colors">
              <a:extLst>
                <a:ext uri="{FF2B5EF4-FFF2-40B4-BE49-F238E27FC236}">
                  <a16:creationId xmlns:a16="http://schemas.microsoft.com/office/drawing/2014/main" id="{6AEE60EB-A0FC-EC60-02AB-631515983561}"/>
                </a:ext>
              </a:extLst>
            </p:cNvPr>
            <p:cNvSpPr/>
            <p:nvPr userDrawn="1"/>
          </p:nvSpPr>
          <p:spPr>
            <a:xfrm>
              <a:off x="12681404" y="3620951"/>
              <a:ext cx="210395" cy="128191"/>
            </a:xfrm>
            <a:prstGeom prst="rect">
              <a:avLst/>
            </a:prstGeom>
            <a:noFill/>
            <a:ln w="12700" cap="flat" cmpd="sng" algn="ctr">
              <a:solidFill>
                <a:srgbClr val="222B36"/>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err="1"/>
            </a:p>
          </p:txBody>
        </p:sp>
        <p:sp>
          <p:nvSpPr>
            <p:cNvPr id="131" name="Arrow: Accent">
              <a:extLst>
                <a:ext uri="{FF2B5EF4-FFF2-40B4-BE49-F238E27FC236}">
                  <a16:creationId xmlns:a16="http://schemas.microsoft.com/office/drawing/2014/main" id="{1932F934-0E27-996A-4C85-DE492AB31C97}"/>
                </a:ext>
              </a:extLst>
            </p:cNvPr>
            <p:cNvSpPr/>
            <p:nvPr userDrawn="1"/>
          </p:nvSpPr>
          <p:spPr>
            <a:xfrm flipH="1">
              <a:off x="13381396" y="3325348"/>
              <a:ext cx="364196" cy="362509"/>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 name="connsiteX0" fmla="*/ 95250 w 95250"/>
                <a:gd name="connsiteY0" fmla="*/ 0 h 588287"/>
                <a:gd name="connsiteX1" fmla="*/ 0 w 95250"/>
                <a:gd name="connsiteY1" fmla="*/ 0 h 588287"/>
                <a:gd name="connsiteX2" fmla="*/ 0 w 95250"/>
                <a:gd name="connsiteY2" fmla="*/ 579664 h 588287"/>
                <a:gd name="connsiteX3" fmla="*/ 84387 w 95250"/>
                <a:gd name="connsiteY3" fmla="*/ 588287 h 588287"/>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1043 h 579664"/>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5353 h 579664"/>
                <a:gd name="connsiteX0" fmla="*/ 120751 w 120751"/>
                <a:gd name="connsiteY0" fmla="*/ 2976 h 579664"/>
                <a:gd name="connsiteX1" fmla="*/ 0 w 120751"/>
                <a:gd name="connsiteY1" fmla="*/ 0 h 579664"/>
                <a:gd name="connsiteX2" fmla="*/ 0 w 120751"/>
                <a:gd name="connsiteY2" fmla="*/ 579664 h 579664"/>
                <a:gd name="connsiteX3" fmla="*/ 76737 w 120751"/>
                <a:gd name="connsiteY3" fmla="*/ 575353 h 579664"/>
                <a:gd name="connsiteX0" fmla="*/ 120751 w 120751"/>
                <a:gd name="connsiteY0" fmla="*/ 2976 h 585801"/>
                <a:gd name="connsiteX1" fmla="*/ 0 w 120751"/>
                <a:gd name="connsiteY1" fmla="*/ 0 h 585801"/>
                <a:gd name="connsiteX2" fmla="*/ 0 w 120751"/>
                <a:gd name="connsiteY2" fmla="*/ 579664 h 585801"/>
                <a:gd name="connsiteX3" fmla="*/ 78505 w 120751"/>
                <a:gd name="connsiteY3" fmla="*/ 585801 h 585801"/>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1870 h 579664"/>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8836 h 579664"/>
                <a:gd name="connsiteX0" fmla="*/ 205540 w 205540"/>
                <a:gd name="connsiteY0" fmla="*/ 0 h 581765"/>
                <a:gd name="connsiteX1" fmla="*/ 0 w 205540"/>
                <a:gd name="connsiteY1" fmla="*/ 2101 h 581765"/>
                <a:gd name="connsiteX2" fmla="*/ 0 w 205540"/>
                <a:gd name="connsiteY2" fmla="*/ 581765 h 581765"/>
                <a:gd name="connsiteX3" fmla="*/ 78505 w 205540"/>
                <a:gd name="connsiteY3" fmla="*/ 580937 h 581765"/>
                <a:gd name="connsiteX0" fmla="*/ 110474 w 110474"/>
                <a:gd name="connsiteY0" fmla="*/ 2976 h 579664"/>
                <a:gd name="connsiteX1" fmla="*/ 0 w 110474"/>
                <a:gd name="connsiteY1" fmla="*/ 0 h 579664"/>
                <a:gd name="connsiteX2" fmla="*/ 0 w 110474"/>
                <a:gd name="connsiteY2" fmla="*/ 579664 h 579664"/>
                <a:gd name="connsiteX3" fmla="*/ 78505 w 110474"/>
                <a:gd name="connsiteY3" fmla="*/ 578836 h 579664"/>
                <a:gd name="connsiteX0" fmla="*/ 294726 w 294726"/>
                <a:gd name="connsiteY0" fmla="*/ 8847 h 579664"/>
                <a:gd name="connsiteX1" fmla="*/ 0 w 294726"/>
                <a:gd name="connsiteY1" fmla="*/ 0 h 579664"/>
                <a:gd name="connsiteX2" fmla="*/ 0 w 294726"/>
                <a:gd name="connsiteY2" fmla="*/ 579664 h 579664"/>
                <a:gd name="connsiteX3" fmla="*/ 78505 w 294726"/>
                <a:gd name="connsiteY3" fmla="*/ 578836 h 579664"/>
              </a:gdLst>
              <a:ahLst/>
              <a:cxnLst>
                <a:cxn ang="0">
                  <a:pos x="connsiteX0" y="connsiteY0"/>
                </a:cxn>
                <a:cxn ang="0">
                  <a:pos x="connsiteX1" y="connsiteY1"/>
                </a:cxn>
                <a:cxn ang="0">
                  <a:pos x="connsiteX2" y="connsiteY2"/>
                </a:cxn>
                <a:cxn ang="0">
                  <a:pos x="connsiteX3" y="connsiteY3"/>
                </a:cxn>
              </a:cxnLst>
              <a:rect l="l" t="t" r="r" b="b"/>
              <a:pathLst>
                <a:path w="294726" h="579664">
                  <a:moveTo>
                    <a:pt x="294726" y="8847"/>
                  </a:moveTo>
                  <a:lnTo>
                    <a:pt x="0" y="0"/>
                  </a:lnTo>
                  <a:lnTo>
                    <a:pt x="0" y="579664"/>
                  </a:lnTo>
                  <a:cubicBezTo>
                    <a:pt x="43430" y="579664"/>
                    <a:pt x="35075" y="578836"/>
                    <a:pt x="78505" y="578836"/>
                  </a:cubicBezTo>
                </a:path>
              </a:pathLst>
            </a:custGeom>
            <a:noFill/>
            <a:ln w="12700" cap="flat" cmpd="sng" algn="ctr">
              <a:solidFill>
                <a:srgbClr val="222B36"/>
              </a:solidFill>
              <a:prstDash val="solid"/>
              <a:miter lim="8000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Text: Accent brand colors">
              <a:extLst>
                <a:ext uri="{FF2B5EF4-FFF2-40B4-BE49-F238E27FC236}">
                  <a16:creationId xmlns:a16="http://schemas.microsoft.com/office/drawing/2014/main" id="{8A60636D-AAE1-8855-CC6E-8C10F9B71038}"/>
                </a:ext>
              </a:extLst>
            </p:cNvPr>
            <p:cNvSpPr txBox="1"/>
            <p:nvPr userDrawn="1"/>
          </p:nvSpPr>
          <p:spPr>
            <a:xfrm>
              <a:off x="12632556" y="3260569"/>
              <a:ext cx="954607" cy="124650"/>
            </a:xfrm>
            <a:prstGeom prst="rect">
              <a:avLst/>
            </a:prstGeom>
            <a:noFill/>
          </p:spPr>
          <p:txBody>
            <a:bodyPr wrap="square" lIns="0" tIns="0" rIns="0" bIns="0" rtlCol="0">
              <a:spAutoFit/>
            </a:bodyPr>
            <a:lstStyle/>
            <a:p>
              <a:pPr>
                <a:lnSpc>
                  <a:spcPct val="90000"/>
                </a:lnSpc>
              </a:pPr>
              <a:r>
                <a:rPr lang="en-US" sz="900">
                  <a:solidFill>
                    <a:srgbClr val="222B36"/>
                  </a:solidFill>
                </a:rPr>
                <a:t>Accent colors </a:t>
              </a:r>
            </a:p>
          </p:txBody>
        </p:sp>
        <p:sp>
          <p:nvSpPr>
            <p:cNvPr id="133" name="Arrow: Primary">
              <a:extLst>
                <a:ext uri="{FF2B5EF4-FFF2-40B4-BE49-F238E27FC236}">
                  <a16:creationId xmlns:a16="http://schemas.microsoft.com/office/drawing/2014/main" id="{B2A9BDF8-BDCD-8CC3-2F5A-1487A955EC81}"/>
                </a:ext>
              </a:extLst>
            </p:cNvPr>
            <p:cNvSpPr/>
            <p:nvPr userDrawn="1"/>
          </p:nvSpPr>
          <p:spPr>
            <a:xfrm flipV="1">
              <a:off x="12463256" y="3161742"/>
              <a:ext cx="216885" cy="5284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 name="connsiteX0" fmla="*/ 95250 w 95250"/>
                <a:gd name="connsiteY0" fmla="*/ 0 h 588287"/>
                <a:gd name="connsiteX1" fmla="*/ 0 w 95250"/>
                <a:gd name="connsiteY1" fmla="*/ 0 h 588287"/>
                <a:gd name="connsiteX2" fmla="*/ 0 w 95250"/>
                <a:gd name="connsiteY2" fmla="*/ 579664 h 588287"/>
                <a:gd name="connsiteX3" fmla="*/ 84387 w 95250"/>
                <a:gd name="connsiteY3" fmla="*/ 588287 h 588287"/>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1043 h 579664"/>
                <a:gd name="connsiteX0" fmla="*/ 95250 w 95250"/>
                <a:gd name="connsiteY0" fmla="*/ 0 h 579664"/>
                <a:gd name="connsiteX1" fmla="*/ 0 w 95250"/>
                <a:gd name="connsiteY1" fmla="*/ 0 h 579664"/>
                <a:gd name="connsiteX2" fmla="*/ 0 w 95250"/>
                <a:gd name="connsiteY2" fmla="*/ 579664 h 579664"/>
                <a:gd name="connsiteX3" fmla="*/ 76737 w 95250"/>
                <a:gd name="connsiteY3" fmla="*/ 575353 h 579664"/>
                <a:gd name="connsiteX0" fmla="*/ 120751 w 120751"/>
                <a:gd name="connsiteY0" fmla="*/ 2976 h 579664"/>
                <a:gd name="connsiteX1" fmla="*/ 0 w 120751"/>
                <a:gd name="connsiteY1" fmla="*/ 0 h 579664"/>
                <a:gd name="connsiteX2" fmla="*/ 0 w 120751"/>
                <a:gd name="connsiteY2" fmla="*/ 579664 h 579664"/>
                <a:gd name="connsiteX3" fmla="*/ 76737 w 120751"/>
                <a:gd name="connsiteY3" fmla="*/ 575353 h 579664"/>
                <a:gd name="connsiteX0" fmla="*/ 120751 w 120751"/>
                <a:gd name="connsiteY0" fmla="*/ 2976 h 585801"/>
                <a:gd name="connsiteX1" fmla="*/ 0 w 120751"/>
                <a:gd name="connsiteY1" fmla="*/ 0 h 585801"/>
                <a:gd name="connsiteX2" fmla="*/ 0 w 120751"/>
                <a:gd name="connsiteY2" fmla="*/ 579664 h 585801"/>
                <a:gd name="connsiteX3" fmla="*/ 78505 w 120751"/>
                <a:gd name="connsiteY3" fmla="*/ 585801 h 585801"/>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1870 h 579664"/>
                <a:gd name="connsiteX0" fmla="*/ 120751 w 120751"/>
                <a:gd name="connsiteY0" fmla="*/ 2976 h 579664"/>
                <a:gd name="connsiteX1" fmla="*/ 0 w 120751"/>
                <a:gd name="connsiteY1" fmla="*/ 0 h 579664"/>
                <a:gd name="connsiteX2" fmla="*/ 0 w 120751"/>
                <a:gd name="connsiteY2" fmla="*/ 579664 h 579664"/>
                <a:gd name="connsiteX3" fmla="*/ 78505 w 120751"/>
                <a:gd name="connsiteY3" fmla="*/ 578836 h 579664"/>
              </a:gdLst>
              <a:ahLst/>
              <a:cxnLst>
                <a:cxn ang="0">
                  <a:pos x="connsiteX0" y="connsiteY0"/>
                </a:cxn>
                <a:cxn ang="0">
                  <a:pos x="connsiteX1" y="connsiteY1"/>
                </a:cxn>
                <a:cxn ang="0">
                  <a:pos x="connsiteX2" y="connsiteY2"/>
                </a:cxn>
                <a:cxn ang="0">
                  <a:pos x="connsiteX3" y="connsiteY3"/>
                </a:cxn>
              </a:cxnLst>
              <a:rect l="l" t="t" r="r" b="b"/>
              <a:pathLst>
                <a:path w="120751" h="579664">
                  <a:moveTo>
                    <a:pt x="120751" y="2976"/>
                  </a:moveTo>
                  <a:lnTo>
                    <a:pt x="0" y="0"/>
                  </a:lnTo>
                  <a:lnTo>
                    <a:pt x="0" y="579664"/>
                  </a:lnTo>
                  <a:cubicBezTo>
                    <a:pt x="43430" y="579664"/>
                    <a:pt x="35075" y="578836"/>
                    <a:pt x="78505" y="578836"/>
                  </a:cubicBezTo>
                </a:path>
              </a:pathLst>
            </a:custGeom>
            <a:noFill/>
            <a:ln w="12700" cap="flat" cmpd="sng" algn="ctr">
              <a:solidFill>
                <a:srgbClr val="222B36"/>
              </a:solidFill>
              <a:prstDash val="solid"/>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Text: Primary brand colors">
              <a:extLst>
                <a:ext uri="{FF2B5EF4-FFF2-40B4-BE49-F238E27FC236}">
                  <a16:creationId xmlns:a16="http://schemas.microsoft.com/office/drawing/2014/main" id="{70C8FFC6-0BE3-6F77-714E-303139DF213E}"/>
                </a:ext>
              </a:extLst>
            </p:cNvPr>
            <p:cNvSpPr txBox="1"/>
            <p:nvPr userDrawn="1"/>
          </p:nvSpPr>
          <p:spPr>
            <a:xfrm>
              <a:off x="12632556" y="3095977"/>
              <a:ext cx="979377" cy="124650"/>
            </a:xfrm>
            <a:prstGeom prst="rect">
              <a:avLst/>
            </a:prstGeom>
            <a:noFill/>
          </p:spPr>
          <p:txBody>
            <a:bodyPr wrap="square" lIns="0" tIns="0" rIns="0" bIns="0" rtlCol="0">
              <a:spAutoFit/>
            </a:bodyPr>
            <a:lstStyle/>
            <a:p>
              <a:pPr>
                <a:lnSpc>
                  <a:spcPct val="90000"/>
                </a:lnSpc>
              </a:pPr>
              <a:r>
                <a:rPr lang="en-US" sz="900">
                  <a:solidFill>
                    <a:srgbClr val="222B36"/>
                  </a:solidFill>
                </a:rPr>
                <a:t>Primary colors </a:t>
              </a:r>
            </a:p>
          </p:txBody>
        </p:sp>
      </p:grpSp>
    </p:spTree>
    <p:extLst>
      <p:ext uri="{BB962C8B-B14F-4D97-AF65-F5344CB8AC3E}">
        <p14:creationId xmlns:p14="http://schemas.microsoft.com/office/powerpoint/2010/main" val="91236836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8" r:id="rId3"/>
    <p:sldLayoutId id="2147483669" r:id="rId4"/>
    <p:sldLayoutId id="2147483670" r:id="rId5"/>
    <p:sldLayoutId id="2147483649" r:id="rId6"/>
    <p:sldLayoutId id="2147483660" r:id="rId7"/>
    <p:sldLayoutId id="2147483651" r:id="rId8"/>
    <p:sldLayoutId id="2147483671" r:id="rId9"/>
    <p:sldLayoutId id="2147483672" r:id="rId10"/>
    <p:sldLayoutId id="2147483708" r:id="rId11"/>
    <p:sldLayoutId id="2147483663" r:id="rId12"/>
    <p:sldLayoutId id="2147483706" r:id="rId13"/>
    <p:sldLayoutId id="2147483707" r:id="rId14"/>
    <p:sldLayoutId id="214748366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9" r:id="rId29"/>
    <p:sldLayoutId id="2147483686" r:id="rId30"/>
    <p:sldLayoutId id="2147483687" r:id="rId31"/>
    <p:sldLayoutId id="2147483688" r:id="rId32"/>
    <p:sldLayoutId id="2147483690" r:id="rId33"/>
    <p:sldLayoutId id="2147483664" r:id="rId34"/>
    <p:sldLayoutId id="2147483692" r:id="rId35"/>
    <p:sldLayoutId id="2147483698" r:id="rId36"/>
    <p:sldLayoutId id="2147483697" r:id="rId37"/>
    <p:sldLayoutId id="2147483699" r:id="rId38"/>
    <p:sldLayoutId id="2147483693" r:id="rId39"/>
    <p:sldLayoutId id="2147483700" r:id="rId40"/>
    <p:sldLayoutId id="2147483701" r:id="rId41"/>
    <p:sldLayoutId id="2147483694" r:id="rId42"/>
    <p:sldLayoutId id="2147483702" r:id="rId43"/>
    <p:sldLayoutId id="2147483695" r:id="rId44"/>
    <p:sldLayoutId id="2147483696" r:id="rId45"/>
    <p:sldLayoutId id="2147483691" r:id="rId46"/>
    <p:sldLayoutId id="2147483650" r:id="rId47"/>
    <p:sldLayoutId id="2147483652" r:id="rId48"/>
    <p:sldLayoutId id="2147483653" r:id="rId49"/>
    <p:sldLayoutId id="2147483654" r:id="rId50"/>
    <p:sldLayoutId id="2147483655" r:id="rId51"/>
    <p:sldLayoutId id="2147483656" r:id="rId52"/>
    <p:sldLayoutId id="2147483657" r:id="rId53"/>
    <p:sldLayoutId id="2147483665" r:id="rId54"/>
    <p:sldLayoutId id="2147483703" r:id="rId55"/>
    <p:sldLayoutId id="2147483704" r:id="rId56"/>
    <p:sldLayoutId id="2147483705" r:id="rId57"/>
    <p:sldLayoutId id="2147483666" r:id="rId58"/>
    <p:sldLayoutId id="2147483710" r:id="rId59"/>
    <p:sldLayoutId id="2147483716" r:id="rId60"/>
    <p:sldLayoutId id="2147483722" r:id="rId61"/>
    <p:sldLayoutId id="2147483728" r:id="rId62"/>
    <p:sldLayoutId id="2147483729" r:id="rId63"/>
    <p:sldLayoutId id="2147483783" r:id="rId64"/>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 typeface="Calibri" panose="020F0502020204030204" pitchFamily="34" charset="0"/>
        <a:buChar char="​"/>
        <a:defRPr sz="2000" kern="1200">
          <a:solidFill>
            <a:schemeClr val="tx1"/>
          </a:solidFill>
          <a:latin typeface="+mn-lt"/>
          <a:ea typeface="+mn-ea"/>
          <a:cs typeface="+mn-cs"/>
        </a:defRPr>
      </a:lvl1pPr>
      <a:lvl2pPr marL="274320" indent="-274320" algn="l" defTabSz="914400" rtl="0" eaLnBrk="1" latinLnBrk="0" hangingPunct="1">
        <a:lnSpc>
          <a:spcPct val="100000"/>
        </a:lnSpc>
        <a:spcBef>
          <a:spcPts val="600"/>
        </a:spcBef>
        <a:buFont typeface="Wingdings" panose="05000000000000000000" pitchFamily="2" charset="2"/>
        <a:buChar char="§"/>
        <a:defRPr sz="2000" kern="1200">
          <a:solidFill>
            <a:schemeClr val="tx1"/>
          </a:solidFill>
          <a:latin typeface="+mn-lt"/>
          <a:ea typeface="+mn-ea"/>
          <a:cs typeface="+mn-cs"/>
        </a:defRPr>
      </a:lvl2pPr>
      <a:lvl3pPr marL="548640" indent="-27432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822960" indent="-27432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097280" indent="-27432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62">
          <p15:clr>
            <a:srgbClr val="F26B43"/>
          </p15:clr>
        </p15:guide>
        <p15:guide id="2" pos="272">
          <p15:clr>
            <a:srgbClr val="F26B43"/>
          </p15:clr>
        </p15:guide>
        <p15:guide id="4" orient="horz" pos="3842">
          <p15:clr>
            <a:srgbClr val="F26B43"/>
          </p15:clr>
        </p15:guide>
        <p15:guide id="5" pos="7407">
          <p15:clr>
            <a:srgbClr val="F26B43"/>
          </p15:clr>
        </p15:guide>
        <p15:guide id="6" orient="horz" pos="32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0.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hyperlink" Target="https://www.cms.gov/files/document/fact-sheet-negotiated-prices-initial-price-applicability-year-2026.pdf"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hyperlink" Target="https://www.cms.gov/files/document/fact-sheet-negotiated-prices-ipay-2027.pd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18" Type="http://schemas.openxmlformats.org/officeDocument/2006/relationships/image" Target="../media/image5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17" Type="http://schemas.openxmlformats.org/officeDocument/2006/relationships/image" Target="../media/image55.png"/><Relationship Id="rId2" Type="http://schemas.openxmlformats.org/officeDocument/2006/relationships/notesSlide" Target="../notesSlides/notesSlide21.xml"/><Relationship Id="rId16" Type="http://schemas.openxmlformats.org/officeDocument/2006/relationships/image" Target="../media/image54.svg"/><Relationship Id="rId20" Type="http://schemas.openxmlformats.org/officeDocument/2006/relationships/image" Target="../media/image58.svg"/><Relationship Id="rId1" Type="http://schemas.openxmlformats.org/officeDocument/2006/relationships/slideLayout" Target="../slideLayouts/slideLayout50.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svg"/><Relationship Id="rId19" Type="http://schemas.openxmlformats.org/officeDocument/2006/relationships/image" Target="../media/image57.pn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18" Type="http://schemas.openxmlformats.org/officeDocument/2006/relationships/image" Target="../media/image7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17" Type="http://schemas.openxmlformats.org/officeDocument/2006/relationships/image" Target="../media/image73.png"/><Relationship Id="rId2" Type="http://schemas.openxmlformats.org/officeDocument/2006/relationships/notesSlide" Target="../notesSlides/notesSlide23.xml"/><Relationship Id="rId16" Type="http://schemas.openxmlformats.org/officeDocument/2006/relationships/image" Target="../media/image72.svg"/><Relationship Id="rId1" Type="http://schemas.openxmlformats.org/officeDocument/2006/relationships/slideLayout" Target="../slideLayouts/slideLayout50.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slides/_rels/slide2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hyperlink" Target="https://ncpa.org/newsroom/qam/2025/11/11/wac-reductions-likely-coming-soonhttps:/ncpa.org/newsroom/qam/2025/11/11/wac-reductions-likely-coming-soon" TargetMode="Externa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hyperlink" Target="https://ncpa.org/newsroom/qam/2025/11/11/wac-reductions-likely-coming-soon" TargetMode="Externa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hyperlink" Target="https://www.whitehouse.gov/fact-sheets/2025/11/fact-sheet-president-donald-j-trump-announces-major-developments-in-bringing-most-favored-nation-pricing-to-american-patients/" TargetMode="Externa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hyperlink" Target="https://www.unitedhealthgroup.com/newsroom/2025/2025-03-20-orx-modernize-payment-models.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6DCA6-1379-A64E-1B9A-D92659669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2013A-13CF-11C5-36F9-D0602CEC5F4E}"/>
              </a:ext>
            </a:extLst>
          </p:cNvPr>
          <p:cNvSpPr>
            <a:spLocks noGrp="1"/>
          </p:cNvSpPr>
          <p:nvPr>
            <p:ph type="ctrTitle"/>
          </p:nvPr>
        </p:nvSpPr>
        <p:spPr>
          <a:xfrm>
            <a:off x="6563678" y="511175"/>
            <a:ext cx="5014045" cy="1333500"/>
          </a:xfrm>
        </p:spPr>
        <p:txBody>
          <a:bodyPr/>
          <a:lstStyle/>
          <a:p>
            <a:r>
              <a:rPr lang="en-US" sz="4000"/>
              <a:t>Redefining Pharmacy Economics: Charting the Future of Reimbursement</a:t>
            </a:r>
          </a:p>
        </p:txBody>
      </p:sp>
      <p:sp>
        <p:nvSpPr>
          <p:cNvPr id="13" name="Text Placeholder 12">
            <a:extLst>
              <a:ext uri="{FF2B5EF4-FFF2-40B4-BE49-F238E27FC236}">
                <a16:creationId xmlns:a16="http://schemas.microsoft.com/office/drawing/2014/main" id="{CA5129E0-0022-466F-89D8-679CD29EB06B}"/>
              </a:ext>
            </a:extLst>
          </p:cNvPr>
          <p:cNvSpPr>
            <a:spLocks noGrp="1"/>
          </p:cNvSpPr>
          <p:nvPr>
            <p:ph type="body" sz="quarter" idx="13"/>
          </p:nvPr>
        </p:nvSpPr>
        <p:spPr/>
        <p:txBody>
          <a:bodyPr>
            <a:noAutofit/>
          </a:bodyPr>
          <a:lstStyle/>
          <a:p>
            <a:pPr marL="0" marR="0" lvl="0" indent="0" algn="l" defTabSz="914400" rtl="0" eaLnBrk="1" fontAlgn="auto" latinLnBrk="0" hangingPunct="1">
              <a:lnSpc>
                <a:spcPct val="100000"/>
              </a:lnSpc>
              <a:spcBef>
                <a:spcPts val="600"/>
              </a:spcBef>
              <a:spcAft>
                <a:spcPts val="0"/>
              </a:spcAft>
              <a:buClrTx/>
              <a:buSzTx/>
              <a:buFont typeface="Calibri" panose="020F0502020204030204" pitchFamily="34" charset="0"/>
              <a:buChar char="​"/>
              <a:tabLst/>
              <a:defRPr/>
            </a:pPr>
            <a:r>
              <a:rPr kumimoji="0" lang="en-US" sz="1600" b="1" i="0" u="none" strike="noStrike" kern="1200" cap="none" spc="0" normalizeH="0" baseline="0" noProof="0">
                <a:ln>
                  <a:noFill/>
                </a:ln>
                <a:solidFill>
                  <a:srgbClr val="222B36"/>
                </a:solidFill>
                <a:effectLst/>
                <a:uLnTx/>
                <a:uFillTx/>
                <a:latin typeface="Arial"/>
                <a:ea typeface="+mn-ea"/>
                <a:cs typeface="+mn-cs"/>
              </a:rPr>
              <a:t>Michael T. Hunter, </a:t>
            </a:r>
            <a:r>
              <a:rPr kumimoji="0" lang="en-US" sz="1600" b="0" i="0" u="none" strike="noStrike" kern="1200" cap="none" spc="0" normalizeH="0" baseline="0" noProof="0">
                <a:ln>
                  <a:noFill/>
                </a:ln>
                <a:solidFill>
                  <a:srgbClr val="222B36"/>
                </a:solidFill>
                <a:effectLst/>
                <a:uLnTx/>
                <a:uFillTx/>
                <a:latin typeface="Arial"/>
                <a:ea typeface="+mn-ea"/>
                <a:cs typeface="+mn-cs"/>
              </a:rPr>
              <a:t>PharmD</a:t>
            </a:r>
          </a:p>
          <a:p>
            <a:pPr marL="0" marR="0" lvl="0" indent="0" algn="l" defTabSz="914400" rtl="0" eaLnBrk="1" fontAlgn="auto" latinLnBrk="0" hangingPunct="1">
              <a:lnSpc>
                <a:spcPct val="100000"/>
              </a:lnSpc>
              <a:spcBef>
                <a:spcPts val="600"/>
              </a:spcBef>
              <a:spcAft>
                <a:spcPts val="0"/>
              </a:spcAft>
              <a:buClrTx/>
              <a:buSzTx/>
              <a:buFont typeface="Calibri" panose="020F0502020204030204" pitchFamily="34" charset="0"/>
              <a:buChar char="​"/>
              <a:tabLst/>
              <a:defRPr/>
            </a:pPr>
            <a:r>
              <a:rPr kumimoji="0" lang="en-US" sz="1600" b="1" i="0" u="none" strike="noStrike" kern="1200" cap="none" spc="0" normalizeH="0" baseline="0" noProof="0">
                <a:ln>
                  <a:noFill/>
                </a:ln>
                <a:solidFill>
                  <a:srgbClr val="222B36"/>
                </a:solidFill>
                <a:effectLst/>
                <a:uLnTx/>
                <a:uFillTx/>
                <a:latin typeface="Arial"/>
                <a:ea typeface="+mn-ea"/>
                <a:cs typeface="+mn-cs"/>
              </a:rPr>
              <a:t>Alan L. Van Amber, </a:t>
            </a:r>
            <a:r>
              <a:rPr kumimoji="0" lang="en-US" sz="1600" b="0" i="0" u="none" strike="noStrike" kern="1200" cap="none" spc="0" normalizeH="0" baseline="0" noProof="0">
                <a:ln>
                  <a:noFill/>
                </a:ln>
                <a:solidFill>
                  <a:srgbClr val="222B36"/>
                </a:solidFill>
                <a:effectLst/>
                <a:uLnTx/>
                <a:uFillTx/>
                <a:latin typeface="Arial"/>
                <a:ea typeface="+mn-ea"/>
                <a:cs typeface="+mn-cs"/>
              </a:rPr>
              <a:t>RPh, MBA</a:t>
            </a:r>
          </a:p>
          <a:p>
            <a:pPr marL="0" marR="0" lvl="0" indent="0" algn="l" defTabSz="914400" rtl="0" eaLnBrk="1" fontAlgn="auto" latinLnBrk="0" hangingPunct="1">
              <a:lnSpc>
                <a:spcPct val="100000"/>
              </a:lnSpc>
              <a:spcBef>
                <a:spcPts val="600"/>
              </a:spcBef>
              <a:spcAft>
                <a:spcPts val="0"/>
              </a:spcAft>
              <a:buClrTx/>
              <a:buSzTx/>
              <a:buFont typeface="Calibri" panose="020F0502020204030204" pitchFamily="34" charset="0"/>
              <a:buChar char="​"/>
              <a:tabLst/>
              <a:defRPr/>
            </a:pPr>
            <a:endParaRPr kumimoji="0" lang="en-US" sz="1000" b="1" i="0" u="none" strike="noStrike" kern="1200" cap="none" spc="0" normalizeH="0" baseline="0" noProof="0">
              <a:ln>
                <a:noFill/>
              </a:ln>
              <a:solidFill>
                <a:srgbClr val="222B36"/>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Calibri" panose="020F0502020204030204" pitchFamily="34" charset="0"/>
              <a:buChar char="​"/>
              <a:tabLst/>
              <a:defRPr/>
            </a:pPr>
            <a:r>
              <a:rPr kumimoji="0" lang="en-US" sz="1200" b="1" i="0" u="none" strike="noStrike" kern="1200" cap="none" spc="0" normalizeH="0" baseline="0" noProof="0">
                <a:ln>
                  <a:noFill/>
                </a:ln>
                <a:solidFill>
                  <a:srgbClr val="222B36"/>
                </a:solidFill>
                <a:effectLst/>
                <a:uLnTx/>
                <a:uFillTx/>
                <a:latin typeface="Arial"/>
                <a:ea typeface="+mn-ea"/>
                <a:cs typeface="+mn-cs"/>
              </a:rPr>
              <a:t>January 2026 | NACDS</a:t>
            </a:r>
          </a:p>
        </p:txBody>
      </p:sp>
      <p:pic>
        <p:nvPicPr>
          <p:cNvPr id="17" name="Picture Placeholder 16" descr="Businessman looking at char">
            <a:extLst>
              <a:ext uri="{FF2B5EF4-FFF2-40B4-BE49-F238E27FC236}">
                <a16:creationId xmlns:a16="http://schemas.microsoft.com/office/drawing/2014/main" id="{A547C522-D8CD-63BB-708A-2AE62416B39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2340" r="22340"/>
          <a:stretch>
            <a:fillRect/>
          </a:stretch>
        </p:blipFill>
        <p:spPr/>
      </p:pic>
      <p:grpSp>
        <p:nvGrpSpPr>
          <p:cNvPr id="3" name="Graphic">
            <a:extLst>
              <a:ext uri="{FF2B5EF4-FFF2-40B4-BE49-F238E27FC236}">
                <a16:creationId xmlns:a16="http://schemas.microsoft.com/office/drawing/2014/main" id="{BD4373E3-47C0-82EF-37E6-C63FCE4D6C01}"/>
              </a:ext>
            </a:extLst>
          </p:cNvPr>
          <p:cNvGrpSpPr>
            <a:grpSpLocks noGrp="1" noUngrp="1" noRot="1" noMove="1" noResize="1"/>
          </p:cNvGrpSpPr>
          <p:nvPr/>
        </p:nvGrpSpPr>
        <p:grpSpPr>
          <a:xfrm>
            <a:off x="4519950" y="5374025"/>
            <a:ext cx="1483975" cy="1483975"/>
            <a:chOff x="4519949" y="4615200"/>
            <a:chExt cx="1483975" cy="1483975"/>
          </a:xfrm>
        </p:grpSpPr>
        <p:sp>
          <p:nvSpPr>
            <p:cNvPr id="8" name="Graphic-Accent">
              <a:extLst>
                <a:ext uri="{FF2B5EF4-FFF2-40B4-BE49-F238E27FC236}">
                  <a16:creationId xmlns:a16="http://schemas.microsoft.com/office/drawing/2014/main" id="{44ECFADA-63AC-46D2-A378-64589B5270F2}"/>
                </a:ext>
              </a:extLst>
            </p:cNvPr>
            <p:cNvSpPr>
              <a:spLocks noGrp="1" noRot="1" noMove="1" noResize="1" noEditPoints="1" noAdjustHandles="1" noChangeArrowheads="1" noChangeShapeType="1"/>
            </p:cNvSpPr>
            <p:nvPr/>
          </p:nvSpPr>
          <p:spPr>
            <a:xfrm rot="5400000">
              <a:off x="4519949" y="4615200"/>
              <a:ext cx="1483975" cy="1483975"/>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Graphic-Mask">
              <a:extLst>
                <a:ext uri="{FF2B5EF4-FFF2-40B4-BE49-F238E27FC236}">
                  <a16:creationId xmlns:a16="http://schemas.microsoft.com/office/drawing/2014/main" id="{54AC1AF6-E131-DEBB-6672-6FDB083FDC42}"/>
                </a:ext>
              </a:extLst>
            </p:cNvPr>
            <p:cNvSpPr>
              <a:spLocks noGrp="1" noRot="1" noMove="1" noResize="1" noEditPoints="1" noAdjustHandles="1" noChangeArrowheads="1" noChangeShapeType="1"/>
            </p:cNvSpPr>
            <p:nvPr/>
          </p:nvSpPr>
          <p:spPr>
            <a:xfrm rot="16200000">
              <a:off x="4522596" y="4617847"/>
              <a:ext cx="1481328" cy="1481328"/>
            </a:xfrm>
            <a:prstGeom prst="r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22379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147C8-8314-6EC0-BEB6-F3E4A34174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95DF31-0678-4102-B952-2BF1A354A01A}"/>
              </a:ext>
            </a:extLst>
          </p:cNvPr>
          <p:cNvSpPr>
            <a:spLocks noGrp="1"/>
          </p:cNvSpPr>
          <p:nvPr>
            <p:ph type="title"/>
          </p:nvPr>
        </p:nvSpPr>
        <p:spPr/>
        <p:txBody>
          <a:bodyPr/>
          <a:lstStyle/>
          <a:p>
            <a:r>
              <a:rPr lang="en-US"/>
              <a:t>From Unpredictable Spreads to Consistent Margins</a:t>
            </a:r>
          </a:p>
        </p:txBody>
      </p:sp>
      <p:sp>
        <p:nvSpPr>
          <p:cNvPr id="6" name="Text Placeholder 5">
            <a:extLst>
              <a:ext uri="{FF2B5EF4-FFF2-40B4-BE49-F238E27FC236}">
                <a16:creationId xmlns:a16="http://schemas.microsoft.com/office/drawing/2014/main" id="{0DCD1B18-FBD5-C7EF-148B-FD245BAF0226}"/>
              </a:ext>
            </a:extLst>
          </p:cNvPr>
          <p:cNvSpPr>
            <a:spLocks noGrp="1"/>
          </p:cNvSpPr>
          <p:nvPr>
            <p:ph type="body" sz="quarter" idx="14"/>
          </p:nvPr>
        </p:nvSpPr>
        <p:spPr/>
        <p:txBody>
          <a:bodyPr/>
          <a:lstStyle/>
          <a:p>
            <a:r>
              <a:rPr lang="en-US"/>
              <a:t>2026 NACDS Regional Conference</a:t>
            </a:r>
          </a:p>
        </p:txBody>
      </p:sp>
      <p:sp>
        <p:nvSpPr>
          <p:cNvPr id="7" name="Text Placeholder 6">
            <a:extLst>
              <a:ext uri="{FF2B5EF4-FFF2-40B4-BE49-F238E27FC236}">
                <a16:creationId xmlns:a16="http://schemas.microsoft.com/office/drawing/2014/main" id="{9F3346F7-71CE-6DED-6043-D952EA842AE3}"/>
              </a:ext>
            </a:extLst>
          </p:cNvPr>
          <p:cNvSpPr>
            <a:spLocks noGrp="1"/>
          </p:cNvSpPr>
          <p:nvPr>
            <p:ph type="body" sz="quarter" idx="15"/>
          </p:nvPr>
        </p:nvSpPr>
        <p:spPr/>
        <p:txBody>
          <a:bodyPr/>
          <a:lstStyle/>
          <a:p>
            <a:r>
              <a:rPr lang="en-US"/>
              <a:t>Cost-based models enable consistent positive gross margins</a:t>
            </a:r>
          </a:p>
        </p:txBody>
      </p:sp>
      <p:sp>
        <p:nvSpPr>
          <p:cNvPr id="8" name="Slide Number Placeholder 2">
            <a:extLst>
              <a:ext uri="{FF2B5EF4-FFF2-40B4-BE49-F238E27FC236}">
                <a16:creationId xmlns:a16="http://schemas.microsoft.com/office/drawing/2014/main" id="{86C7B041-5733-69FC-2B51-85ED2E669814}"/>
              </a:ext>
            </a:extLst>
          </p:cNvPr>
          <p:cNvSpPr>
            <a:spLocks noGrp="1"/>
          </p:cNvSpPr>
          <p:nvPr>
            <p:ph type="sldNum" sz="quarter" idx="12"/>
          </p:nvPr>
        </p:nvSpPr>
        <p:spPr>
          <a:xfrm>
            <a:off x="11171808" y="6484767"/>
            <a:ext cx="587376" cy="169277"/>
          </a:xfrm>
        </p:spPr>
        <p:txBody>
          <a:bodyPr/>
          <a:lstStyle/>
          <a:p>
            <a:fld id="{3612E008-61E4-4A99-8383-A3C8D6963C8E}" type="slidenum">
              <a:rPr lang="en-US" smtClean="0"/>
              <a:t>10</a:t>
            </a:fld>
            <a:endParaRPr lang="en-US"/>
          </a:p>
        </p:txBody>
      </p:sp>
      <p:sp>
        <p:nvSpPr>
          <p:cNvPr id="10" name="Callout: Line 9">
            <a:extLst>
              <a:ext uri="{FF2B5EF4-FFF2-40B4-BE49-F238E27FC236}">
                <a16:creationId xmlns:a16="http://schemas.microsoft.com/office/drawing/2014/main" id="{DF207115-07A4-BC2C-1C63-34A4700E7413}"/>
              </a:ext>
            </a:extLst>
          </p:cNvPr>
          <p:cNvSpPr/>
          <p:nvPr/>
        </p:nvSpPr>
        <p:spPr>
          <a:xfrm>
            <a:off x="1122956" y="4527436"/>
            <a:ext cx="2732568" cy="1473820"/>
          </a:xfrm>
          <a:prstGeom prst="borderCallout1">
            <a:avLst>
              <a:gd name="adj1" fmla="val -75"/>
              <a:gd name="adj2" fmla="val 48961"/>
              <a:gd name="adj3" fmla="val -28384"/>
              <a:gd name="adj4" fmla="val 98295"/>
            </a:avLst>
          </a:prstGeom>
          <a:solidFill>
            <a:srgbClr val="0078D3">
              <a:lumMod val="20000"/>
              <a:lumOff val="80000"/>
            </a:srgbClr>
          </a:solidFill>
          <a:ln w="12700" cap="flat" cmpd="sng" algn="ctr">
            <a:solidFill>
              <a:srgbClr val="222B36"/>
            </a:solidFill>
            <a:prstDash val="solid"/>
            <a:miter lim="800000"/>
          </a:ln>
          <a:effectLst/>
        </p:spPr>
        <p:txBody>
          <a:bodyPr lIns="182880" tIns="182880" rIns="182880" bIns="1828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22B36"/>
                </a:solidFill>
                <a:effectLst/>
                <a:uLnTx/>
                <a:uFillTx/>
              </a:rPr>
              <a:t>In traditional AWP discount structures, profit outcomes are unpredictable, ranging from exceptional gains to severe losses</a:t>
            </a:r>
          </a:p>
        </p:txBody>
      </p:sp>
      <p:sp>
        <p:nvSpPr>
          <p:cNvPr id="11" name="Callout: Line 10">
            <a:extLst>
              <a:ext uri="{FF2B5EF4-FFF2-40B4-BE49-F238E27FC236}">
                <a16:creationId xmlns:a16="http://schemas.microsoft.com/office/drawing/2014/main" id="{A57195D2-998D-09A3-20B7-04E8051D0118}"/>
              </a:ext>
            </a:extLst>
          </p:cNvPr>
          <p:cNvSpPr/>
          <p:nvPr/>
        </p:nvSpPr>
        <p:spPr>
          <a:xfrm>
            <a:off x="6548879" y="4527436"/>
            <a:ext cx="2732568" cy="1473821"/>
          </a:xfrm>
          <a:prstGeom prst="borderCallout1">
            <a:avLst>
              <a:gd name="adj1" fmla="val -1979"/>
              <a:gd name="adj2" fmla="val 50913"/>
              <a:gd name="adj3" fmla="val -75138"/>
              <a:gd name="adj4" fmla="val 84308"/>
            </a:avLst>
          </a:prstGeom>
          <a:solidFill>
            <a:srgbClr val="00A561">
              <a:lumMod val="20000"/>
              <a:lumOff val="80000"/>
            </a:srgbClr>
          </a:solidFill>
          <a:ln w="12700" cap="flat" cmpd="sng" algn="ctr">
            <a:solidFill>
              <a:srgbClr val="222B36"/>
            </a:solidFill>
            <a:prstDash val="solid"/>
            <a:miter lim="800000"/>
          </a:ln>
          <a:effectLst/>
        </p:spPr>
        <p:txBody>
          <a:bodyPr lIns="182880" tIns="182880" rIns="182880" bIns="1828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22B36"/>
                </a:solidFill>
                <a:effectLst/>
                <a:uLnTx/>
                <a:uFillTx/>
              </a:rPr>
              <a:t>Cost Plus reimbursement provides consistent profitability across products, but may constrain high-margin claims</a:t>
            </a:r>
          </a:p>
        </p:txBody>
      </p:sp>
      <p:graphicFrame>
        <p:nvGraphicFramePr>
          <p:cNvPr id="13" name="Chart 12">
            <a:extLst>
              <a:ext uri="{FF2B5EF4-FFF2-40B4-BE49-F238E27FC236}">
                <a16:creationId xmlns:a16="http://schemas.microsoft.com/office/drawing/2014/main" id="{CF1738F0-6A85-38B9-6362-7A412A307992}"/>
              </a:ext>
            </a:extLst>
          </p:cNvPr>
          <p:cNvGraphicFramePr>
            <a:graphicFrameLocks/>
          </p:cNvGraphicFramePr>
          <p:nvPr/>
        </p:nvGraphicFramePr>
        <p:xfrm>
          <a:off x="434975" y="1695450"/>
          <a:ext cx="11318875" cy="4400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8052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F958F-A39A-E5D9-2226-8C1FF3B77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D7B71-1D5C-2BEB-D6D8-3A79794E3DAA}"/>
              </a:ext>
            </a:extLst>
          </p:cNvPr>
          <p:cNvSpPr>
            <a:spLocks noGrp="1"/>
          </p:cNvSpPr>
          <p:nvPr>
            <p:ph type="title"/>
          </p:nvPr>
        </p:nvSpPr>
        <p:spPr/>
        <p:txBody>
          <a:bodyPr/>
          <a:lstStyle/>
          <a:p>
            <a:r>
              <a:rPr lang="en-US"/>
              <a:t>The Static Fee Trap: Why Fixed Dispensing Fees Become Unsustainable</a:t>
            </a:r>
          </a:p>
        </p:txBody>
      </p:sp>
      <p:sp>
        <p:nvSpPr>
          <p:cNvPr id="5" name="Text Placeholder 4">
            <a:extLst>
              <a:ext uri="{FF2B5EF4-FFF2-40B4-BE49-F238E27FC236}">
                <a16:creationId xmlns:a16="http://schemas.microsoft.com/office/drawing/2014/main" id="{AFD40A76-039A-1EEE-87FF-362D2BA2D8F9}"/>
              </a:ext>
            </a:extLst>
          </p:cNvPr>
          <p:cNvSpPr>
            <a:spLocks noGrp="1"/>
          </p:cNvSpPr>
          <p:nvPr>
            <p:ph type="body" sz="quarter" idx="14"/>
          </p:nvPr>
        </p:nvSpPr>
        <p:spPr/>
        <p:txBody>
          <a:bodyPr/>
          <a:lstStyle/>
          <a:p>
            <a:r>
              <a:rPr lang="en-US"/>
              <a:t>2026 NACDS Regional Conference</a:t>
            </a:r>
          </a:p>
        </p:txBody>
      </p:sp>
      <p:sp>
        <p:nvSpPr>
          <p:cNvPr id="6" name="Text Placeholder 5">
            <a:extLst>
              <a:ext uri="{FF2B5EF4-FFF2-40B4-BE49-F238E27FC236}">
                <a16:creationId xmlns:a16="http://schemas.microsoft.com/office/drawing/2014/main" id="{467C2838-7EC4-8C3F-6379-0D45D6D33A08}"/>
              </a:ext>
            </a:extLst>
          </p:cNvPr>
          <p:cNvSpPr>
            <a:spLocks noGrp="1"/>
          </p:cNvSpPr>
          <p:nvPr>
            <p:ph type="body" sz="quarter" idx="15"/>
          </p:nvPr>
        </p:nvSpPr>
        <p:spPr/>
        <p:txBody>
          <a:bodyPr/>
          <a:lstStyle/>
          <a:p>
            <a:r>
              <a:rPr lang="en-US"/>
              <a:t>Cost-based models with fixed fees erode profitability over time</a:t>
            </a:r>
          </a:p>
        </p:txBody>
      </p:sp>
      <p:sp>
        <p:nvSpPr>
          <p:cNvPr id="13" name="Slide Number Placeholder 2">
            <a:extLst>
              <a:ext uri="{FF2B5EF4-FFF2-40B4-BE49-F238E27FC236}">
                <a16:creationId xmlns:a16="http://schemas.microsoft.com/office/drawing/2014/main" id="{9E634192-2366-F4DF-35E2-1D46215BC7A8}"/>
              </a:ext>
            </a:extLst>
          </p:cNvPr>
          <p:cNvSpPr>
            <a:spLocks noGrp="1"/>
          </p:cNvSpPr>
          <p:nvPr>
            <p:ph type="sldNum" sz="quarter" idx="12"/>
          </p:nvPr>
        </p:nvSpPr>
        <p:spPr>
          <a:xfrm>
            <a:off x="11171808" y="6484767"/>
            <a:ext cx="587376" cy="169277"/>
          </a:xfrm>
        </p:spPr>
        <p:txBody>
          <a:bodyPr/>
          <a:lstStyle/>
          <a:p>
            <a:fld id="{3612E008-61E4-4A99-8383-A3C8D6963C8E}" type="slidenum">
              <a:rPr lang="en-US" smtClean="0"/>
              <a:t>11</a:t>
            </a:fld>
            <a:endParaRPr lang="en-US"/>
          </a:p>
        </p:txBody>
      </p:sp>
      <p:grpSp>
        <p:nvGrpSpPr>
          <p:cNvPr id="34" name="Group 33">
            <a:extLst>
              <a:ext uri="{FF2B5EF4-FFF2-40B4-BE49-F238E27FC236}">
                <a16:creationId xmlns:a16="http://schemas.microsoft.com/office/drawing/2014/main" id="{3002770E-5219-7DF6-1D49-844146EC6D9F}"/>
              </a:ext>
            </a:extLst>
          </p:cNvPr>
          <p:cNvGrpSpPr/>
          <p:nvPr/>
        </p:nvGrpSpPr>
        <p:grpSpPr>
          <a:xfrm>
            <a:off x="434975" y="5329974"/>
            <a:ext cx="11318875" cy="623326"/>
            <a:chOff x="434975" y="5200878"/>
            <a:chExt cx="11318875" cy="623326"/>
          </a:xfrm>
        </p:grpSpPr>
        <p:sp>
          <p:nvSpPr>
            <p:cNvPr id="35" name="Rectangle: Rounded Corners 34">
              <a:extLst>
                <a:ext uri="{FF2B5EF4-FFF2-40B4-BE49-F238E27FC236}">
                  <a16:creationId xmlns:a16="http://schemas.microsoft.com/office/drawing/2014/main" id="{1335ED33-75F0-A7DD-4ECF-5D4629B023F8}"/>
                </a:ext>
              </a:extLst>
            </p:cNvPr>
            <p:cNvSpPr/>
            <p:nvPr/>
          </p:nvSpPr>
          <p:spPr bwMode="ltGray">
            <a:xfrm>
              <a:off x="434975" y="5200878"/>
              <a:ext cx="11318875" cy="623325"/>
            </a:xfrm>
            <a:prstGeom prst="roundRect">
              <a:avLst/>
            </a:prstGeom>
            <a:solidFill>
              <a:srgbClr val="0078D3">
                <a:lumMod val="20000"/>
                <a:lumOff val="80000"/>
              </a:srgbClr>
            </a:solidFill>
            <a:ln w="12700" cap="flat" cmpd="sng" algn="ctr">
              <a:solidFill>
                <a:srgbClr val="0078D3"/>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6" name="TextBox 35">
              <a:extLst>
                <a:ext uri="{FF2B5EF4-FFF2-40B4-BE49-F238E27FC236}">
                  <a16:creationId xmlns:a16="http://schemas.microsoft.com/office/drawing/2014/main" id="{B362077B-4E5E-26B6-E5B7-2B3D4F36A40C}"/>
                </a:ext>
              </a:extLst>
            </p:cNvPr>
            <p:cNvSpPr txBox="1"/>
            <p:nvPr/>
          </p:nvSpPr>
          <p:spPr>
            <a:xfrm>
              <a:off x="609600" y="5239429"/>
              <a:ext cx="11144250"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22B36"/>
                  </a:solidFill>
                  <a:effectLst/>
                  <a:uLnTx/>
                  <a:uFillTx/>
                </a:rPr>
                <a:t>As operating costs rise without corresponding fee adjustments, cost-based models face margin compression. Proactive negotiation of inflation-indexed fee structures is essential to maintain profitability.</a:t>
              </a:r>
            </a:p>
          </p:txBody>
        </p:sp>
      </p:grpSp>
      <p:graphicFrame>
        <p:nvGraphicFramePr>
          <p:cNvPr id="37" name="Chart 36">
            <a:extLst>
              <a:ext uri="{FF2B5EF4-FFF2-40B4-BE49-F238E27FC236}">
                <a16:creationId xmlns:a16="http://schemas.microsoft.com/office/drawing/2014/main" id="{C6F9FA70-CE0F-0650-E9B3-EA81389FC9A8}"/>
              </a:ext>
            </a:extLst>
          </p:cNvPr>
          <p:cNvGraphicFramePr>
            <a:graphicFrameLocks/>
          </p:cNvGraphicFramePr>
          <p:nvPr>
            <p:extLst>
              <p:ext uri="{D42A27DB-BD31-4B8C-83A1-F6EECF244321}">
                <p14:modId xmlns:p14="http://schemas.microsoft.com/office/powerpoint/2010/main" val="3632857375"/>
              </p:ext>
            </p:extLst>
          </p:nvPr>
        </p:nvGraphicFramePr>
        <p:xfrm>
          <a:off x="1096166" y="1695451"/>
          <a:ext cx="9999663" cy="4510797"/>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a:extLst>
              <a:ext uri="{FF2B5EF4-FFF2-40B4-BE49-F238E27FC236}">
                <a16:creationId xmlns:a16="http://schemas.microsoft.com/office/drawing/2014/main" id="{5A643989-D3B0-6239-B4CB-BCF523A245B9}"/>
              </a:ext>
            </a:extLst>
          </p:cNvPr>
          <p:cNvGrpSpPr/>
          <p:nvPr/>
        </p:nvGrpSpPr>
        <p:grpSpPr>
          <a:xfrm>
            <a:off x="934544" y="1695450"/>
            <a:ext cx="10268627" cy="2325749"/>
            <a:chOff x="934544" y="1490458"/>
            <a:chExt cx="10268627" cy="2325749"/>
          </a:xfrm>
        </p:grpSpPr>
        <p:sp>
          <p:nvSpPr>
            <p:cNvPr id="39" name="TextBox 38">
              <a:extLst>
                <a:ext uri="{FF2B5EF4-FFF2-40B4-BE49-F238E27FC236}">
                  <a16:creationId xmlns:a16="http://schemas.microsoft.com/office/drawing/2014/main" id="{A8EE4854-6FC7-8D4E-CC91-7F9810D0745B}"/>
                </a:ext>
              </a:extLst>
            </p:cNvPr>
            <p:cNvSpPr txBox="1"/>
            <p:nvPr/>
          </p:nvSpPr>
          <p:spPr>
            <a:xfrm>
              <a:off x="988824" y="3428999"/>
              <a:ext cx="2562446"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22B36"/>
                  </a:solidFill>
                  <a:effectLst/>
                  <a:uLnTx/>
                  <a:uFillTx/>
                  <a:latin typeface="Arial"/>
                  <a:ea typeface="+mn-ea"/>
                  <a:cs typeface="+mn-cs"/>
                  <a:sym typeface="Wingdings" panose="05000000000000000000" pitchFamily="2" charset="2"/>
                </a:rPr>
                <a:t> </a:t>
              </a:r>
              <a:r>
                <a:rPr kumimoji="0" lang="en-US" sz="1600" b="1" i="0" u="none" strike="noStrike" kern="0" cap="none" spc="0" normalizeH="0" baseline="0" noProof="0">
                  <a:ln>
                    <a:noFill/>
                  </a:ln>
                  <a:solidFill>
                    <a:srgbClr val="222B36"/>
                  </a:solidFill>
                  <a:effectLst/>
                  <a:uLnTx/>
                  <a:uFillTx/>
                  <a:latin typeface="Arial"/>
                  <a:ea typeface="+mn-ea"/>
                  <a:cs typeface="+mn-cs"/>
                </a:rPr>
                <a:t>Positive net margin</a:t>
              </a:r>
            </a:p>
          </p:txBody>
        </p:sp>
        <p:sp>
          <p:nvSpPr>
            <p:cNvPr id="40" name="TextBox 39">
              <a:extLst>
                <a:ext uri="{FF2B5EF4-FFF2-40B4-BE49-F238E27FC236}">
                  <a16:creationId xmlns:a16="http://schemas.microsoft.com/office/drawing/2014/main" id="{8EF440E4-DB1B-D103-1CFF-A4833059D2CE}"/>
                </a:ext>
              </a:extLst>
            </p:cNvPr>
            <p:cNvSpPr txBox="1"/>
            <p:nvPr/>
          </p:nvSpPr>
          <p:spPr>
            <a:xfrm>
              <a:off x="8513137" y="3429000"/>
              <a:ext cx="269003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22B36"/>
                  </a:solidFill>
                  <a:effectLst/>
                  <a:uLnTx/>
                  <a:uFillTx/>
                  <a:latin typeface="Arial"/>
                  <a:ea typeface="+mn-ea"/>
                  <a:cs typeface="+mn-cs"/>
                </a:rPr>
                <a:t>Negative net margin </a:t>
              </a:r>
              <a:r>
                <a:rPr kumimoji="0" lang="en-US" sz="1600" b="1" i="0" u="none" strike="noStrike" kern="0" cap="none" spc="0" normalizeH="0" baseline="0" noProof="0">
                  <a:ln>
                    <a:noFill/>
                  </a:ln>
                  <a:solidFill>
                    <a:srgbClr val="222B36"/>
                  </a:solidFill>
                  <a:effectLst/>
                  <a:uLnTx/>
                  <a:uFillTx/>
                  <a:latin typeface="Arial"/>
                  <a:ea typeface="+mn-ea"/>
                  <a:cs typeface="+mn-cs"/>
                  <a:sym typeface="Wingdings" panose="05000000000000000000" pitchFamily="2" charset="2"/>
                </a:rPr>
                <a:t></a:t>
              </a:r>
              <a:r>
                <a:rPr kumimoji="0" lang="en-US" sz="1600" b="1" i="0" u="none" strike="noStrike" kern="0" cap="none" spc="0" normalizeH="0" baseline="0" noProof="0">
                  <a:ln>
                    <a:noFill/>
                  </a:ln>
                  <a:solidFill>
                    <a:srgbClr val="222B36"/>
                  </a:solidFill>
                  <a:effectLst/>
                  <a:uLnTx/>
                  <a:uFillTx/>
                  <a:latin typeface="Arial"/>
                  <a:ea typeface="+mn-ea"/>
                  <a:cs typeface="+mn-cs"/>
                </a:rPr>
                <a:t> </a:t>
              </a:r>
            </a:p>
          </p:txBody>
        </p:sp>
        <p:sp>
          <p:nvSpPr>
            <p:cNvPr id="41" name="TextBox 40">
              <a:extLst>
                <a:ext uri="{FF2B5EF4-FFF2-40B4-BE49-F238E27FC236}">
                  <a16:creationId xmlns:a16="http://schemas.microsoft.com/office/drawing/2014/main" id="{63706B7C-7F41-0D50-4902-0E65E9F6398F}"/>
                </a:ext>
              </a:extLst>
            </p:cNvPr>
            <p:cNvSpPr txBox="1"/>
            <p:nvPr/>
          </p:nvSpPr>
          <p:spPr>
            <a:xfrm>
              <a:off x="4793319" y="1490458"/>
              <a:ext cx="2551814"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22B36"/>
                  </a:solidFill>
                  <a:effectLst/>
                  <a:uLnTx/>
                  <a:uFillTx/>
                  <a:latin typeface="Arial"/>
                  <a:ea typeface="+mn-ea"/>
                  <a:cs typeface="+mn-cs"/>
                </a:rPr>
                <a:t>Margin Compression</a:t>
              </a:r>
            </a:p>
          </p:txBody>
        </p:sp>
        <p:sp>
          <p:nvSpPr>
            <p:cNvPr id="42" name="Isosceles Triangle 32">
              <a:extLst>
                <a:ext uri="{FF2B5EF4-FFF2-40B4-BE49-F238E27FC236}">
                  <a16:creationId xmlns:a16="http://schemas.microsoft.com/office/drawing/2014/main" id="{BA60D2C0-DEC1-81E5-C14D-2FD3E74684B5}"/>
                </a:ext>
              </a:extLst>
            </p:cNvPr>
            <p:cNvSpPr/>
            <p:nvPr/>
          </p:nvSpPr>
          <p:spPr>
            <a:xfrm rot="5400000" flipH="1">
              <a:off x="3782125" y="357261"/>
              <a:ext cx="664166" cy="5072910"/>
            </a:xfrm>
            <a:custGeom>
              <a:avLst/>
              <a:gdLst>
                <a:gd name="csX0" fmla="*/ 0 w 714966"/>
                <a:gd name="csY0" fmla="*/ 5098310 h 5098310"/>
                <a:gd name="csX1" fmla="*/ 501105 w 714966"/>
                <a:gd name="csY1" fmla="*/ 0 h 5098310"/>
                <a:gd name="csX2" fmla="*/ 714966 w 714966"/>
                <a:gd name="csY2" fmla="*/ 5098310 h 5098310"/>
                <a:gd name="csX3" fmla="*/ 0 w 714966"/>
                <a:gd name="csY3" fmla="*/ 5098310 h 5098310"/>
                <a:gd name="csX0" fmla="*/ 0 w 628606"/>
                <a:gd name="csY0" fmla="*/ 5057670 h 5098310"/>
                <a:gd name="csX1" fmla="*/ 414745 w 628606"/>
                <a:gd name="csY1" fmla="*/ 0 h 5098310"/>
                <a:gd name="csX2" fmla="*/ 628606 w 628606"/>
                <a:gd name="csY2" fmla="*/ 5098310 h 5098310"/>
                <a:gd name="csX3" fmla="*/ 0 w 628606"/>
                <a:gd name="csY3" fmla="*/ 5057670 h 5098310"/>
                <a:gd name="csX0" fmla="*/ 0 w 664166"/>
                <a:gd name="csY0" fmla="*/ 5057670 h 5072910"/>
                <a:gd name="csX1" fmla="*/ 414745 w 664166"/>
                <a:gd name="csY1" fmla="*/ 0 h 5072910"/>
                <a:gd name="csX2" fmla="*/ 664166 w 664166"/>
                <a:gd name="csY2" fmla="*/ 5072910 h 5072910"/>
                <a:gd name="csX3" fmla="*/ 0 w 664166"/>
                <a:gd name="csY3" fmla="*/ 5057670 h 5072910"/>
              </a:gdLst>
              <a:ahLst/>
              <a:cxnLst>
                <a:cxn ang="0">
                  <a:pos x="csX0" y="csY0"/>
                </a:cxn>
                <a:cxn ang="0">
                  <a:pos x="csX1" y="csY1"/>
                </a:cxn>
                <a:cxn ang="0">
                  <a:pos x="csX2" y="csY2"/>
                </a:cxn>
                <a:cxn ang="0">
                  <a:pos x="csX3" y="csY3"/>
                </a:cxn>
              </a:cxnLst>
              <a:rect l="l" t="t" r="r" b="b"/>
              <a:pathLst>
                <a:path w="664166" h="5072910">
                  <a:moveTo>
                    <a:pt x="0" y="5057670"/>
                  </a:moveTo>
                  <a:lnTo>
                    <a:pt x="414745" y="0"/>
                  </a:lnTo>
                  <a:lnTo>
                    <a:pt x="664166" y="5072910"/>
                  </a:lnTo>
                  <a:lnTo>
                    <a:pt x="0" y="5057670"/>
                  </a:lnTo>
                  <a:close/>
                </a:path>
              </a:pathLst>
            </a:custGeom>
            <a:solidFill>
              <a:srgbClr val="00A561">
                <a:alpha val="24706"/>
              </a:srgbClr>
            </a:solidFill>
            <a:ln w="19050" cap="flat" cmpd="sng" algn="ctr">
              <a:noFill/>
              <a:prstDash val="solid"/>
              <a:miter lim="800000"/>
            </a:ln>
            <a:effectLst/>
          </p:spPr>
          <p:txBody>
            <a:bodyPr lIns="182880" tIns="182880" rIns="182880" bIns="18288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FFFFFF"/>
                </a:solidFill>
                <a:effectLst/>
                <a:uLnTx/>
                <a:uFillTx/>
                <a:latin typeface="Arial"/>
                <a:ea typeface="+mn-ea"/>
                <a:cs typeface="+mn-cs"/>
              </a:endParaRPr>
            </a:p>
          </p:txBody>
        </p:sp>
        <p:sp>
          <p:nvSpPr>
            <p:cNvPr id="43" name="TextBox 42">
              <a:extLst>
                <a:ext uri="{FF2B5EF4-FFF2-40B4-BE49-F238E27FC236}">
                  <a16:creationId xmlns:a16="http://schemas.microsoft.com/office/drawing/2014/main" id="{F313FAB1-F17D-8E3B-031B-5F96E80FA238}"/>
                </a:ext>
              </a:extLst>
            </p:cNvPr>
            <p:cNvSpPr txBox="1"/>
            <p:nvPr/>
          </p:nvSpPr>
          <p:spPr>
            <a:xfrm>
              <a:off x="934544" y="2348914"/>
              <a:ext cx="215444" cy="1467293"/>
            </a:xfrm>
            <a:prstGeom prst="rect">
              <a:avLst/>
            </a:prstGeom>
            <a:noFill/>
          </p:spPr>
          <p:txBody>
            <a:bodyPr vert="vert270"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latin typeface="Arial"/>
                  <a:ea typeface="+mn-ea"/>
                  <a:cs typeface="+mn-cs"/>
                </a:rPr>
                <a:t>$ per Script</a:t>
              </a:r>
            </a:p>
          </p:txBody>
        </p:sp>
      </p:grpSp>
    </p:spTree>
    <p:extLst>
      <p:ext uri="{BB962C8B-B14F-4D97-AF65-F5344CB8AC3E}">
        <p14:creationId xmlns:p14="http://schemas.microsoft.com/office/powerpoint/2010/main" val="83948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54166-57E0-E139-6CBA-47C653302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1EA05-073A-8323-7B20-A8E752F3D580}"/>
              </a:ext>
            </a:extLst>
          </p:cNvPr>
          <p:cNvSpPr>
            <a:spLocks noGrp="1"/>
          </p:cNvSpPr>
          <p:nvPr>
            <p:ph type="title"/>
          </p:nvPr>
        </p:nvSpPr>
        <p:spPr/>
        <p:txBody>
          <a:bodyPr/>
          <a:lstStyle/>
          <a:p>
            <a:r>
              <a:rPr lang="en-US"/>
              <a:t>Price Guarantees: Transferring Market Risk</a:t>
            </a:r>
          </a:p>
        </p:txBody>
      </p:sp>
      <p:sp>
        <p:nvSpPr>
          <p:cNvPr id="4" name="Slide Number Placeholder 3">
            <a:extLst>
              <a:ext uri="{FF2B5EF4-FFF2-40B4-BE49-F238E27FC236}">
                <a16:creationId xmlns:a16="http://schemas.microsoft.com/office/drawing/2014/main" id="{31371C39-026C-5E44-F1A2-ED1AA27AE7F2}"/>
              </a:ext>
            </a:extLst>
          </p:cNvPr>
          <p:cNvSpPr>
            <a:spLocks noGrp="1"/>
          </p:cNvSpPr>
          <p:nvPr>
            <p:ph type="sldNum" sz="quarter" idx="12"/>
          </p:nvPr>
        </p:nvSpPr>
        <p:spPr/>
        <p:txBody>
          <a:bodyPr/>
          <a:lstStyle/>
          <a:p>
            <a:fld id="{3612E008-61E4-4A99-8383-A3C8D6963C8E}" type="slidenum">
              <a:rPr lang="en-US" smtClean="0"/>
              <a:t>12</a:t>
            </a:fld>
            <a:endParaRPr lang="en-US"/>
          </a:p>
        </p:txBody>
      </p:sp>
      <p:sp>
        <p:nvSpPr>
          <p:cNvPr id="9" name="Text Placeholder 8">
            <a:extLst>
              <a:ext uri="{FF2B5EF4-FFF2-40B4-BE49-F238E27FC236}">
                <a16:creationId xmlns:a16="http://schemas.microsoft.com/office/drawing/2014/main" id="{17E10D9B-B6CE-5F0D-97C5-FA676827A4F2}"/>
              </a:ext>
            </a:extLst>
          </p:cNvPr>
          <p:cNvSpPr>
            <a:spLocks noGrp="1"/>
          </p:cNvSpPr>
          <p:nvPr>
            <p:ph type="body" sz="quarter" idx="14"/>
          </p:nvPr>
        </p:nvSpPr>
        <p:spPr/>
        <p:txBody>
          <a:bodyPr/>
          <a:lstStyle/>
          <a:p>
            <a:r>
              <a:rPr lang="en-US"/>
              <a:t>2026 NACDS Regional Conference</a:t>
            </a:r>
          </a:p>
        </p:txBody>
      </p:sp>
      <p:sp>
        <p:nvSpPr>
          <p:cNvPr id="3" name="Text Placeholder 2">
            <a:extLst>
              <a:ext uri="{FF2B5EF4-FFF2-40B4-BE49-F238E27FC236}">
                <a16:creationId xmlns:a16="http://schemas.microsoft.com/office/drawing/2014/main" id="{C9701E24-B1A4-849A-1C0B-815D11C11ED7}"/>
              </a:ext>
            </a:extLst>
          </p:cNvPr>
          <p:cNvSpPr>
            <a:spLocks noGrp="1"/>
          </p:cNvSpPr>
          <p:nvPr>
            <p:ph type="body" sz="quarter" idx="15"/>
          </p:nvPr>
        </p:nvSpPr>
        <p:spPr/>
        <p:txBody>
          <a:bodyPr/>
          <a:lstStyle/>
          <a:p>
            <a:r>
              <a:rPr lang="en-US"/>
              <a:t>Guarantees assume stable markets—strategic safeguards are essential to protect economics</a:t>
            </a:r>
          </a:p>
        </p:txBody>
      </p:sp>
      <p:sp>
        <p:nvSpPr>
          <p:cNvPr id="14" name="Rectangle 13">
            <a:extLst>
              <a:ext uri="{FF2B5EF4-FFF2-40B4-BE49-F238E27FC236}">
                <a16:creationId xmlns:a16="http://schemas.microsoft.com/office/drawing/2014/main" id="{60B1DC14-4137-EC5F-1F00-DA3F2176A41B}"/>
              </a:ext>
            </a:extLst>
          </p:cNvPr>
          <p:cNvSpPr/>
          <p:nvPr/>
        </p:nvSpPr>
        <p:spPr bwMode="ltGray">
          <a:xfrm>
            <a:off x="434975" y="1695450"/>
            <a:ext cx="3669434" cy="4400550"/>
          </a:xfrm>
          <a:prstGeom prst="rect">
            <a:avLst/>
          </a:prstGeom>
          <a:solidFill>
            <a:srgbClr val="F3F3F3">
              <a:lumMod val="9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EC810076-2D8C-8264-BADB-D304263C8F79}"/>
              </a:ext>
            </a:extLst>
          </p:cNvPr>
          <p:cNvSpPr txBox="1"/>
          <p:nvPr/>
        </p:nvSpPr>
        <p:spPr>
          <a:xfrm>
            <a:off x="434975" y="1948640"/>
            <a:ext cx="366943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22B36"/>
                </a:solidFill>
                <a:effectLst/>
                <a:uLnTx/>
                <a:uFillTx/>
              </a:rPr>
              <a:t>Key Risks</a:t>
            </a:r>
            <a:endParaRPr kumimoji="0" lang="en-US" sz="1600" b="1" i="0" u="none" strike="noStrike" kern="0" cap="none" spc="0" normalizeH="0" baseline="0" noProof="0">
              <a:ln>
                <a:noFill/>
              </a:ln>
              <a:solidFill>
                <a:srgbClr val="222B36"/>
              </a:solidFill>
              <a:effectLst/>
              <a:uLnTx/>
              <a:uFillTx/>
            </a:endParaRPr>
          </a:p>
        </p:txBody>
      </p:sp>
      <p:sp>
        <p:nvSpPr>
          <p:cNvPr id="16" name="TextBox 15">
            <a:extLst>
              <a:ext uri="{FF2B5EF4-FFF2-40B4-BE49-F238E27FC236}">
                <a16:creationId xmlns:a16="http://schemas.microsoft.com/office/drawing/2014/main" id="{45308CC4-44AE-2678-EA2F-8F1FCFEB9029}"/>
              </a:ext>
            </a:extLst>
          </p:cNvPr>
          <p:cNvSpPr txBox="1"/>
          <p:nvPr/>
        </p:nvSpPr>
        <p:spPr>
          <a:xfrm>
            <a:off x="434975" y="2516456"/>
            <a:ext cx="3669434" cy="2841804"/>
          </a:xfrm>
          <a:prstGeom prst="rect">
            <a:avLst/>
          </a:prstGeom>
          <a:noFill/>
        </p:spPr>
        <p:txBody>
          <a:bodyPr wrap="square">
            <a:spAutoFit/>
          </a:bodyPr>
          <a:lstStyle/>
          <a:p>
            <a:pPr marL="274320" marR="0" lvl="0" indent="-27432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0" cap="none" spc="0" normalizeH="0" baseline="0" noProof="0">
                <a:ln>
                  <a:noFill/>
                </a:ln>
                <a:solidFill>
                  <a:srgbClr val="222B36"/>
                </a:solidFill>
                <a:effectLst/>
                <a:uLnTx/>
                <a:uFillTx/>
              </a:rPr>
              <a:t>Broad definitions expose pharmacy to undefined cost obligations</a:t>
            </a:r>
          </a:p>
          <a:p>
            <a:pPr marL="274320" marR="0" lvl="0" indent="-27432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0" cap="none" spc="0" normalizeH="0" baseline="0" noProof="0">
                <a:ln>
                  <a:noFill/>
                </a:ln>
                <a:solidFill>
                  <a:srgbClr val="222B36"/>
                </a:solidFill>
                <a:effectLst/>
                <a:uLnTx/>
                <a:uFillTx/>
              </a:rPr>
              <a:t>Supply disruptions and market shocks drive unpredictable pricing</a:t>
            </a:r>
          </a:p>
          <a:p>
            <a:pPr marL="274320" marR="0" lvl="0" indent="-27432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0" cap="none" spc="0" normalizeH="0" baseline="0" noProof="0">
                <a:ln>
                  <a:noFill/>
                </a:ln>
                <a:solidFill>
                  <a:srgbClr val="222B36"/>
                </a:solidFill>
                <a:effectLst/>
                <a:uLnTx/>
                <a:uFillTx/>
              </a:rPr>
              <a:t>Wholesale pricing volatility remains outside pharmacy control</a:t>
            </a:r>
          </a:p>
        </p:txBody>
      </p:sp>
      <p:sp>
        <p:nvSpPr>
          <p:cNvPr id="17" name="Rectangle 16">
            <a:extLst>
              <a:ext uri="{FF2B5EF4-FFF2-40B4-BE49-F238E27FC236}">
                <a16:creationId xmlns:a16="http://schemas.microsoft.com/office/drawing/2014/main" id="{A1B2DBE1-37F1-B59F-4579-58FB34D5A071}"/>
              </a:ext>
            </a:extLst>
          </p:cNvPr>
          <p:cNvSpPr/>
          <p:nvPr/>
        </p:nvSpPr>
        <p:spPr bwMode="ltGray">
          <a:xfrm>
            <a:off x="4152900" y="1695450"/>
            <a:ext cx="7600950" cy="4400550"/>
          </a:xfrm>
          <a:prstGeom prst="rect">
            <a:avLst/>
          </a:prstGeom>
          <a:solidFill>
            <a:srgbClr val="0078D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D4A4C4C9-2F48-95BA-7138-7A870D98FE2A}"/>
              </a:ext>
            </a:extLst>
          </p:cNvPr>
          <p:cNvSpPr txBox="1"/>
          <p:nvPr/>
        </p:nvSpPr>
        <p:spPr>
          <a:xfrm>
            <a:off x="4152899" y="1948640"/>
            <a:ext cx="7600950" cy="369332"/>
          </a:xfrm>
          <a:prstGeom prst="rect">
            <a:avLst/>
          </a:prstGeom>
          <a:noFill/>
        </p:spPr>
        <p:txBody>
          <a:bodyPr wrap="square" lIns="17373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3F3F3"/>
                </a:solidFill>
                <a:effectLst/>
                <a:uLnTx/>
                <a:uFillTx/>
              </a:rPr>
              <a:t>Strategic Recommendations</a:t>
            </a:r>
          </a:p>
        </p:txBody>
      </p:sp>
      <p:sp>
        <p:nvSpPr>
          <p:cNvPr id="19" name="TextBox 18">
            <a:extLst>
              <a:ext uri="{FF2B5EF4-FFF2-40B4-BE49-F238E27FC236}">
                <a16:creationId xmlns:a16="http://schemas.microsoft.com/office/drawing/2014/main" id="{02BE8C15-7903-D0FE-E425-4B64B2904054}"/>
              </a:ext>
            </a:extLst>
          </p:cNvPr>
          <p:cNvSpPr txBox="1"/>
          <p:nvPr/>
        </p:nvSpPr>
        <p:spPr>
          <a:xfrm>
            <a:off x="4152898" y="2527280"/>
            <a:ext cx="7600950" cy="3370153"/>
          </a:xfrm>
          <a:prstGeom prst="rect">
            <a:avLst/>
          </a:prstGeom>
          <a:noFill/>
        </p:spPr>
        <p:txBody>
          <a:bodyPr wrap="square">
            <a:spAutoFit/>
          </a:bodyPr>
          <a:lstStyle/>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1" i="0" u="none" strike="noStrike" kern="0" cap="none" spc="0" normalizeH="0" baseline="0" noProof="0">
                <a:ln>
                  <a:noFill/>
                </a:ln>
                <a:solidFill>
                  <a:srgbClr val="F3F3F3"/>
                </a:solidFill>
                <a:effectLst/>
                <a:uLnTx/>
                <a:uFillTx/>
              </a:rPr>
              <a:t>Define guarantees by category</a:t>
            </a:r>
          </a:p>
          <a:p>
            <a:pPr marL="274320" marR="0" lvl="1" indent="-13716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F3F3F3"/>
                </a:solidFill>
                <a:effectLst/>
                <a:uLnTx/>
                <a:uFillTx/>
              </a:rPr>
              <a:t>Separate targets for generics, brands, specialty with individual liability caps per category and avoid cross-subsidization</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1" i="0" u="none" strike="noStrike" kern="0" cap="none" spc="0" normalizeH="0" baseline="0" noProof="0">
                <a:ln>
                  <a:noFill/>
                </a:ln>
                <a:solidFill>
                  <a:srgbClr val="F3F3F3"/>
                </a:solidFill>
                <a:effectLst/>
                <a:uLnTx/>
                <a:uFillTx/>
              </a:rPr>
              <a:t>Index to independent benchmarks</a:t>
            </a:r>
          </a:p>
          <a:p>
            <a:pPr marL="274320" marR="0" lvl="1" indent="-13716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F3F3F3"/>
                </a:solidFill>
                <a:effectLst/>
                <a:uLnTx/>
                <a:uFillTx/>
              </a:rPr>
              <a:t>NADAC/PAC/WAC, not PBM-controlled baselines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1" i="0" u="none" strike="noStrike" kern="0" cap="none" spc="0" normalizeH="0" baseline="0" noProof="0">
                <a:ln>
                  <a:noFill/>
                </a:ln>
                <a:solidFill>
                  <a:srgbClr val="F3F3F3"/>
                </a:solidFill>
                <a:effectLst/>
                <a:uLnTx/>
                <a:uFillTx/>
              </a:rPr>
              <a:t>Reject aggregate cost guarantees</a:t>
            </a:r>
          </a:p>
          <a:p>
            <a:pPr marL="274320" marR="0" lvl="1" indent="-13716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F3F3F3"/>
                </a:solidFill>
                <a:effectLst/>
                <a:uLnTx/>
                <a:uFillTx/>
              </a:rPr>
              <a:t>Pursue savings-share models with pharmacy upside retention</a:t>
            </a:r>
          </a:p>
          <a:p>
            <a:pPr marL="274320" marR="0" lvl="1" indent="-13716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F3F3F3"/>
                </a:solidFill>
                <a:effectLst/>
                <a:uLnTx/>
                <a:uFillTx/>
              </a:rPr>
              <a:t>Segment categories to defined cost-basis aligned with your cost files (e.g., generics, WAC for brands)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1" i="0" u="none" strike="noStrike" kern="0" cap="none" spc="0" normalizeH="0" baseline="0" noProof="0">
                <a:ln>
                  <a:noFill/>
                </a:ln>
                <a:solidFill>
                  <a:srgbClr val="F3F3F3"/>
                </a:solidFill>
                <a:effectLst/>
                <a:uLnTx/>
                <a:uFillTx/>
              </a:rPr>
              <a:t>Expand exclusions from guarantees that are beyond your control</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1" i="0" u="none" strike="noStrike" kern="0" cap="none" spc="0" normalizeH="0" baseline="0" noProof="0">
                <a:ln>
                  <a:noFill/>
                </a:ln>
                <a:solidFill>
                  <a:srgbClr val="F3F3F3"/>
                </a:solidFill>
                <a:effectLst/>
                <a:uLnTx/>
                <a:uFillTx/>
              </a:rPr>
              <a:t>Narrow cost definition</a:t>
            </a:r>
          </a:p>
          <a:p>
            <a:pPr marL="274320" marR="0" lvl="1" indent="-13716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F3F3F3"/>
                </a:solidFill>
                <a:effectLst/>
                <a:uLnTx/>
                <a:uFillTx/>
              </a:rPr>
              <a:t>Invoice price plus minimal adjustments only</a:t>
            </a:r>
            <a:endParaRPr kumimoji="0" lang="en-GB" sz="1400" b="0" i="0" u="none" strike="noStrike" kern="0" cap="none" spc="0" normalizeH="0" baseline="0" noProof="0">
              <a:ln>
                <a:noFill/>
              </a:ln>
              <a:solidFill>
                <a:srgbClr val="F3F3F3"/>
              </a:solidFill>
              <a:effectLst/>
              <a:uLnTx/>
              <a:uFillTx/>
            </a:endParaRPr>
          </a:p>
        </p:txBody>
      </p:sp>
    </p:spTree>
    <p:extLst>
      <p:ext uri="{BB962C8B-B14F-4D97-AF65-F5344CB8AC3E}">
        <p14:creationId xmlns:p14="http://schemas.microsoft.com/office/powerpoint/2010/main" val="20687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369ED-EF1E-B3B1-0197-DA9AE28ED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F43A4-59C2-4082-F8DC-14521880BA7A}"/>
              </a:ext>
            </a:extLst>
          </p:cNvPr>
          <p:cNvSpPr>
            <a:spLocks noGrp="1"/>
          </p:cNvSpPr>
          <p:nvPr>
            <p:ph type="title"/>
          </p:nvPr>
        </p:nvSpPr>
        <p:spPr/>
        <p:txBody>
          <a:bodyPr/>
          <a:lstStyle/>
          <a:p>
            <a:r>
              <a:rPr lang="en-US"/>
              <a:t>Net Acquisition Cost: From Calculation to Negotiating Advantage</a:t>
            </a:r>
          </a:p>
        </p:txBody>
      </p:sp>
      <p:sp>
        <p:nvSpPr>
          <p:cNvPr id="3" name="Slide Number Placeholder 2">
            <a:extLst>
              <a:ext uri="{FF2B5EF4-FFF2-40B4-BE49-F238E27FC236}">
                <a16:creationId xmlns:a16="http://schemas.microsoft.com/office/drawing/2014/main" id="{F95E2AD0-6D0A-CBD4-D415-D90FC6202387}"/>
              </a:ext>
            </a:extLst>
          </p:cNvPr>
          <p:cNvSpPr>
            <a:spLocks noGrp="1"/>
          </p:cNvSpPr>
          <p:nvPr>
            <p:ph type="sldNum" sz="quarter" idx="12"/>
          </p:nvPr>
        </p:nvSpPr>
        <p:spPr/>
        <p:txBody>
          <a:bodyPr/>
          <a:lstStyle/>
          <a:p>
            <a:fld id="{3612E008-61E4-4A99-8383-A3C8D6963C8E}" type="slidenum">
              <a:rPr lang="en-US" smtClean="0"/>
              <a:t>13</a:t>
            </a:fld>
            <a:endParaRPr lang="en-US"/>
          </a:p>
        </p:txBody>
      </p:sp>
      <p:sp>
        <p:nvSpPr>
          <p:cNvPr id="4" name="Text Placeholder 3">
            <a:extLst>
              <a:ext uri="{FF2B5EF4-FFF2-40B4-BE49-F238E27FC236}">
                <a16:creationId xmlns:a16="http://schemas.microsoft.com/office/drawing/2014/main" id="{75E3C325-CE5C-704A-5A65-8E48707AB51F}"/>
              </a:ext>
            </a:extLst>
          </p:cNvPr>
          <p:cNvSpPr>
            <a:spLocks noGrp="1"/>
          </p:cNvSpPr>
          <p:nvPr>
            <p:ph type="body" sz="quarter" idx="14"/>
          </p:nvPr>
        </p:nvSpPr>
        <p:spPr/>
        <p:txBody>
          <a:bodyPr/>
          <a:lstStyle/>
          <a:p>
            <a:r>
              <a:rPr lang="en-US"/>
              <a:t>2026 NACDS Regional Conference</a:t>
            </a:r>
          </a:p>
        </p:txBody>
      </p:sp>
      <p:sp>
        <p:nvSpPr>
          <p:cNvPr id="5" name="Text Placeholder 4">
            <a:extLst>
              <a:ext uri="{FF2B5EF4-FFF2-40B4-BE49-F238E27FC236}">
                <a16:creationId xmlns:a16="http://schemas.microsoft.com/office/drawing/2014/main" id="{DA6FC44B-50EC-F980-352E-F7B5E93A49AA}"/>
              </a:ext>
            </a:extLst>
          </p:cNvPr>
          <p:cNvSpPr>
            <a:spLocks noGrp="1"/>
          </p:cNvSpPr>
          <p:nvPr>
            <p:ph type="body" sz="quarter" idx="15"/>
          </p:nvPr>
        </p:nvSpPr>
        <p:spPr/>
        <p:txBody>
          <a:bodyPr/>
          <a:lstStyle/>
          <a:p>
            <a:r>
              <a:rPr lang="en-US"/>
              <a:t>Methodology discipline strengthens your negotiating position with payers</a:t>
            </a:r>
          </a:p>
        </p:txBody>
      </p:sp>
      <p:grpSp>
        <p:nvGrpSpPr>
          <p:cNvPr id="54" name="Group 53">
            <a:extLst>
              <a:ext uri="{FF2B5EF4-FFF2-40B4-BE49-F238E27FC236}">
                <a16:creationId xmlns:a16="http://schemas.microsoft.com/office/drawing/2014/main" id="{5E0864D3-C698-D438-71B3-DEE9EAF89604}"/>
              </a:ext>
            </a:extLst>
          </p:cNvPr>
          <p:cNvGrpSpPr/>
          <p:nvPr/>
        </p:nvGrpSpPr>
        <p:grpSpPr>
          <a:xfrm>
            <a:off x="376035" y="1295214"/>
            <a:ext cx="11545307" cy="4876900"/>
            <a:chOff x="376035" y="1295214"/>
            <a:chExt cx="11545307" cy="4876900"/>
          </a:xfrm>
        </p:grpSpPr>
        <p:sp>
          <p:nvSpPr>
            <p:cNvPr id="6" name="Shape">
              <a:extLst>
                <a:ext uri="{FF2B5EF4-FFF2-40B4-BE49-F238E27FC236}">
                  <a16:creationId xmlns:a16="http://schemas.microsoft.com/office/drawing/2014/main" id="{5A8ECF81-4C8D-4DA7-D681-364271A7018D}"/>
                </a:ext>
              </a:extLst>
            </p:cNvPr>
            <p:cNvSpPr/>
            <p:nvPr/>
          </p:nvSpPr>
          <p:spPr>
            <a:xfrm flipH="1">
              <a:off x="6750378" y="3558753"/>
              <a:ext cx="3135029" cy="279176"/>
            </a:xfrm>
            <a:custGeom>
              <a:avLst/>
              <a:gdLst/>
              <a:ahLst/>
              <a:cxnLst>
                <a:cxn ang="0">
                  <a:pos x="wd2" y="hd2"/>
                </a:cxn>
                <a:cxn ang="5400000">
                  <a:pos x="wd2" y="hd2"/>
                </a:cxn>
                <a:cxn ang="10800000">
                  <a:pos x="wd2" y="hd2"/>
                </a:cxn>
                <a:cxn ang="16200000">
                  <a:pos x="wd2" y="hd2"/>
                </a:cxn>
              </a:cxnLst>
              <a:rect l="0" t="0" r="r" b="b"/>
              <a:pathLst>
                <a:path w="21600" h="21600" extrusionOk="0">
                  <a:moveTo>
                    <a:pt x="20638" y="21600"/>
                  </a:moveTo>
                  <a:lnTo>
                    <a:pt x="962" y="21600"/>
                  </a:lnTo>
                  <a:cubicBezTo>
                    <a:pt x="432" y="21600"/>
                    <a:pt x="0" y="16751"/>
                    <a:pt x="0" y="10800"/>
                  </a:cubicBezTo>
                  <a:cubicBezTo>
                    <a:pt x="0" y="4849"/>
                    <a:pt x="432" y="0"/>
                    <a:pt x="962" y="0"/>
                  </a:cubicBezTo>
                  <a:lnTo>
                    <a:pt x="20638" y="0"/>
                  </a:lnTo>
                  <a:cubicBezTo>
                    <a:pt x="21168" y="0"/>
                    <a:pt x="21600" y="4849"/>
                    <a:pt x="21600" y="10800"/>
                  </a:cubicBezTo>
                  <a:cubicBezTo>
                    <a:pt x="21600" y="16751"/>
                    <a:pt x="21168" y="21600"/>
                    <a:pt x="20638" y="21600"/>
                  </a:cubicBezTo>
                  <a:close/>
                </a:path>
              </a:pathLst>
            </a:custGeom>
            <a:solidFill>
              <a:srgbClr val="6C95BD"/>
            </a:solidFill>
            <a:ln w="12700">
              <a:solidFill>
                <a:srgbClr val="6C95BD"/>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5C0A986C-E6BC-9BCE-7B1D-464F1BE7BFBC}"/>
                </a:ext>
              </a:extLst>
            </p:cNvPr>
            <p:cNvGrpSpPr/>
            <p:nvPr/>
          </p:nvGrpSpPr>
          <p:grpSpPr>
            <a:xfrm>
              <a:off x="376035" y="1295214"/>
              <a:ext cx="7046603" cy="4622565"/>
              <a:chOff x="31698" y="1168935"/>
              <a:chExt cx="7046603" cy="4622565"/>
            </a:xfrm>
          </p:grpSpPr>
          <p:sp>
            <p:nvSpPr>
              <p:cNvPr id="8" name="Flowchart: Delay 7">
                <a:extLst>
                  <a:ext uri="{FF2B5EF4-FFF2-40B4-BE49-F238E27FC236}">
                    <a16:creationId xmlns:a16="http://schemas.microsoft.com/office/drawing/2014/main" id="{4B779B30-811A-67F6-F975-3B5F63DE2A60}"/>
                  </a:ext>
                </a:extLst>
              </p:cNvPr>
              <p:cNvSpPr/>
              <p:nvPr/>
            </p:nvSpPr>
            <p:spPr bwMode="ltGray">
              <a:xfrm>
                <a:off x="31698" y="1168935"/>
                <a:ext cx="4178508" cy="4622565"/>
              </a:xfrm>
              <a:prstGeom prst="flowChartDelay">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Shape">
                <a:extLst>
                  <a:ext uri="{FF2B5EF4-FFF2-40B4-BE49-F238E27FC236}">
                    <a16:creationId xmlns:a16="http://schemas.microsoft.com/office/drawing/2014/main" id="{00396880-75BD-12FC-6D1C-3463160C3F85}"/>
                  </a:ext>
                </a:extLst>
              </p:cNvPr>
              <p:cNvSpPr/>
              <p:nvPr/>
            </p:nvSpPr>
            <p:spPr>
              <a:xfrm>
                <a:off x="2330359" y="3396498"/>
                <a:ext cx="3135029" cy="279176"/>
              </a:xfrm>
              <a:custGeom>
                <a:avLst/>
                <a:gdLst/>
                <a:ahLst/>
                <a:cxnLst>
                  <a:cxn ang="0">
                    <a:pos x="wd2" y="hd2"/>
                  </a:cxn>
                  <a:cxn ang="5400000">
                    <a:pos x="wd2" y="hd2"/>
                  </a:cxn>
                  <a:cxn ang="10800000">
                    <a:pos x="wd2" y="hd2"/>
                  </a:cxn>
                  <a:cxn ang="16200000">
                    <a:pos x="wd2" y="hd2"/>
                  </a:cxn>
                </a:cxnLst>
                <a:rect l="0" t="0" r="r" b="b"/>
                <a:pathLst>
                  <a:path w="21600" h="21600" extrusionOk="0">
                    <a:moveTo>
                      <a:pt x="20638" y="21600"/>
                    </a:moveTo>
                    <a:lnTo>
                      <a:pt x="962" y="21600"/>
                    </a:lnTo>
                    <a:cubicBezTo>
                      <a:pt x="432" y="21600"/>
                      <a:pt x="0" y="16751"/>
                      <a:pt x="0" y="10800"/>
                    </a:cubicBezTo>
                    <a:cubicBezTo>
                      <a:pt x="0" y="4849"/>
                      <a:pt x="432" y="0"/>
                      <a:pt x="962" y="0"/>
                    </a:cubicBezTo>
                    <a:lnTo>
                      <a:pt x="20638" y="0"/>
                    </a:lnTo>
                    <a:cubicBezTo>
                      <a:pt x="21168" y="0"/>
                      <a:pt x="21600" y="4849"/>
                      <a:pt x="21600" y="10800"/>
                    </a:cubicBezTo>
                    <a:cubicBezTo>
                      <a:pt x="21600" y="16751"/>
                      <a:pt x="21168" y="21600"/>
                      <a:pt x="20638" y="21600"/>
                    </a:cubicBezTo>
                    <a:close/>
                  </a:path>
                </a:pathLst>
              </a:custGeom>
              <a:solidFill>
                <a:srgbClr val="6C95BD"/>
              </a:solidFill>
              <a:ln w="12700">
                <a:solidFill>
                  <a:srgbClr val="6C95BD"/>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0" name="Shape">
                <a:extLst>
                  <a:ext uri="{FF2B5EF4-FFF2-40B4-BE49-F238E27FC236}">
                    <a16:creationId xmlns:a16="http://schemas.microsoft.com/office/drawing/2014/main" id="{52A5A64F-8300-0A12-BBEE-C03EBC3720BF}"/>
                  </a:ext>
                </a:extLst>
              </p:cNvPr>
              <p:cNvSpPr/>
              <p:nvPr/>
            </p:nvSpPr>
            <p:spPr>
              <a:xfrm>
                <a:off x="2444016" y="3469331"/>
                <a:ext cx="3047126" cy="1091448"/>
              </a:xfrm>
              <a:custGeom>
                <a:avLst/>
                <a:gdLst/>
                <a:ahLst/>
                <a:cxnLst>
                  <a:cxn ang="0">
                    <a:pos x="wd2" y="hd2"/>
                  </a:cxn>
                  <a:cxn ang="5400000">
                    <a:pos x="wd2" y="hd2"/>
                  </a:cxn>
                  <a:cxn ang="10800000">
                    <a:pos x="wd2" y="hd2"/>
                  </a:cxn>
                  <a:cxn ang="16200000">
                    <a:pos x="wd2" y="hd2"/>
                  </a:cxn>
                </a:cxnLst>
                <a:rect l="0" t="0" r="r" b="b"/>
                <a:pathLst>
                  <a:path w="21428" h="21495" extrusionOk="0">
                    <a:moveTo>
                      <a:pt x="983" y="21495"/>
                    </a:moveTo>
                    <a:cubicBezTo>
                      <a:pt x="632" y="21495"/>
                      <a:pt x="292" y="20962"/>
                      <a:pt x="116" y="20036"/>
                    </a:cubicBezTo>
                    <a:cubicBezTo>
                      <a:pt x="-139" y="18690"/>
                      <a:pt x="41" y="17021"/>
                      <a:pt x="522" y="16305"/>
                    </a:cubicBezTo>
                    <a:cubicBezTo>
                      <a:pt x="5490" y="8900"/>
                      <a:pt x="10613" y="4860"/>
                      <a:pt x="14039" y="2784"/>
                    </a:cubicBezTo>
                    <a:cubicBezTo>
                      <a:pt x="17755" y="526"/>
                      <a:pt x="20274" y="21"/>
                      <a:pt x="20379" y="7"/>
                    </a:cubicBezTo>
                    <a:cubicBezTo>
                      <a:pt x="20920" y="-105"/>
                      <a:pt x="21391" y="1045"/>
                      <a:pt x="21426" y="2560"/>
                    </a:cubicBezTo>
                    <a:cubicBezTo>
                      <a:pt x="21461" y="4075"/>
                      <a:pt x="21055" y="5393"/>
                      <a:pt x="20514" y="5491"/>
                    </a:cubicBezTo>
                    <a:cubicBezTo>
                      <a:pt x="20394" y="5519"/>
                      <a:pt x="10553" y="7595"/>
                      <a:pt x="1449" y="21172"/>
                    </a:cubicBezTo>
                    <a:cubicBezTo>
                      <a:pt x="1298" y="21397"/>
                      <a:pt x="1138" y="21495"/>
                      <a:pt x="983" y="21495"/>
                    </a:cubicBezTo>
                    <a:close/>
                  </a:path>
                </a:pathLst>
              </a:custGeom>
              <a:solidFill>
                <a:srgbClr val="BDD7EE"/>
              </a:solidFill>
              <a:ln w="12700">
                <a:solidFill>
                  <a:srgbClr val="BDD7EE"/>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1" name="Shape">
                <a:extLst>
                  <a:ext uri="{FF2B5EF4-FFF2-40B4-BE49-F238E27FC236}">
                    <a16:creationId xmlns:a16="http://schemas.microsoft.com/office/drawing/2014/main" id="{D289F3D9-A9B5-7311-8376-4943B9FB5FF7}"/>
                  </a:ext>
                </a:extLst>
              </p:cNvPr>
              <p:cNvSpPr/>
              <p:nvPr/>
            </p:nvSpPr>
            <p:spPr>
              <a:xfrm>
                <a:off x="2444015" y="2593345"/>
                <a:ext cx="3047211" cy="1091174"/>
              </a:xfrm>
              <a:custGeom>
                <a:avLst/>
                <a:gdLst/>
                <a:ahLst/>
                <a:cxnLst>
                  <a:cxn ang="0">
                    <a:pos x="wd2" y="hd2"/>
                  </a:cxn>
                  <a:cxn ang="5400000">
                    <a:pos x="wd2" y="hd2"/>
                  </a:cxn>
                  <a:cxn ang="10800000">
                    <a:pos x="wd2" y="hd2"/>
                  </a:cxn>
                  <a:cxn ang="16200000">
                    <a:pos x="wd2" y="hd2"/>
                  </a:cxn>
                </a:cxnLst>
                <a:rect l="0" t="0" r="r" b="b"/>
                <a:pathLst>
                  <a:path w="21423" h="21214" extrusionOk="0">
                    <a:moveTo>
                      <a:pt x="20445" y="21214"/>
                    </a:moveTo>
                    <a:cubicBezTo>
                      <a:pt x="20420" y="21214"/>
                      <a:pt x="20400" y="21214"/>
                      <a:pt x="20374" y="21214"/>
                    </a:cubicBezTo>
                    <a:cubicBezTo>
                      <a:pt x="20269" y="21200"/>
                      <a:pt x="17751" y="20702"/>
                      <a:pt x="14036" y="18472"/>
                    </a:cubicBezTo>
                    <a:cubicBezTo>
                      <a:pt x="10611" y="16423"/>
                      <a:pt x="5489" y="12436"/>
                      <a:pt x="522" y="5125"/>
                    </a:cubicBezTo>
                    <a:cubicBezTo>
                      <a:pt x="41" y="4419"/>
                      <a:pt x="-139" y="2771"/>
                      <a:pt x="116" y="1442"/>
                    </a:cubicBezTo>
                    <a:cubicBezTo>
                      <a:pt x="372" y="112"/>
                      <a:pt x="968" y="-386"/>
                      <a:pt x="1448" y="320"/>
                    </a:cubicBezTo>
                    <a:cubicBezTo>
                      <a:pt x="10561" y="13737"/>
                      <a:pt x="20410" y="15772"/>
                      <a:pt x="20510" y="15800"/>
                    </a:cubicBezTo>
                    <a:cubicBezTo>
                      <a:pt x="21050" y="15911"/>
                      <a:pt x="21461" y="17199"/>
                      <a:pt x="21421" y="18694"/>
                    </a:cubicBezTo>
                    <a:cubicBezTo>
                      <a:pt x="21391" y="20120"/>
                      <a:pt x="20955" y="21214"/>
                      <a:pt x="20445" y="21214"/>
                    </a:cubicBezTo>
                    <a:close/>
                  </a:path>
                </a:pathLst>
              </a:custGeom>
              <a:solidFill>
                <a:schemeClr val="tx2">
                  <a:lumMod val="60000"/>
                  <a:lumOff val="40000"/>
                </a:schemeClr>
              </a:solidFill>
              <a:ln w="12700">
                <a:solidFill>
                  <a:schemeClr val="tx2">
                    <a:lumMod val="60000"/>
                    <a:lumOff val="40000"/>
                  </a:schemeClr>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9CBB8564-5677-687F-5122-453919135498}"/>
                  </a:ext>
                </a:extLst>
              </p:cNvPr>
              <p:cNvSpPr/>
              <p:nvPr/>
            </p:nvSpPr>
            <p:spPr>
              <a:xfrm>
                <a:off x="2401285" y="3576157"/>
                <a:ext cx="3021222" cy="1868183"/>
              </a:xfrm>
              <a:custGeom>
                <a:avLst/>
                <a:gdLst/>
                <a:ahLst/>
                <a:cxnLst>
                  <a:cxn ang="0">
                    <a:pos x="wd2" y="hd2"/>
                  </a:cxn>
                  <a:cxn ang="5400000">
                    <a:pos x="wd2" y="hd2"/>
                  </a:cxn>
                  <a:cxn ang="10800000">
                    <a:pos x="wd2" y="hd2"/>
                  </a:cxn>
                  <a:cxn ang="16200000">
                    <a:pos x="wd2" y="hd2"/>
                  </a:cxn>
                </a:cxnLst>
                <a:rect l="0" t="0" r="r" b="b"/>
                <a:pathLst>
                  <a:path w="21389" h="21454" extrusionOk="0">
                    <a:moveTo>
                      <a:pt x="992" y="21454"/>
                    </a:moveTo>
                    <a:cubicBezTo>
                      <a:pt x="760" y="21454"/>
                      <a:pt x="533" y="21323"/>
                      <a:pt x="342" y="21061"/>
                    </a:cubicBezTo>
                    <a:cubicBezTo>
                      <a:pt x="-72" y="20481"/>
                      <a:pt x="-117" y="19467"/>
                      <a:pt x="246" y="18796"/>
                    </a:cubicBezTo>
                    <a:cubicBezTo>
                      <a:pt x="4290" y="11247"/>
                      <a:pt x="9493" y="6552"/>
                      <a:pt x="13143" y="3943"/>
                    </a:cubicBezTo>
                    <a:cubicBezTo>
                      <a:pt x="17091" y="1122"/>
                      <a:pt x="20066" y="75"/>
                      <a:pt x="20192" y="34"/>
                    </a:cubicBezTo>
                    <a:cubicBezTo>
                      <a:pt x="20727" y="-146"/>
                      <a:pt x="21251" y="402"/>
                      <a:pt x="21367" y="1269"/>
                    </a:cubicBezTo>
                    <a:cubicBezTo>
                      <a:pt x="21483" y="2136"/>
                      <a:pt x="21140" y="2986"/>
                      <a:pt x="20606" y="3175"/>
                    </a:cubicBezTo>
                    <a:lnTo>
                      <a:pt x="20606" y="3175"/>
                    </a:lnTo>
                    <a:cubicBezTo>
                      <a:pt x="20575" y="3183"/>
                      <a:pt x="17671" y="4205"/>
                      <a:pt x="13900" y="6912"/>
                    </a:cubicBezTo>
                    <a:cubicBezTo>
                      <a:pt x="10446" y="9390"/>
                      <a:pt x="5535" y="13823"/>
                      <a:pt x="1743" y="20906"/>
                    </a:cubicBezTo>
                    <a:cubicBezTo>
                      <a:pt x="1542" y="21266"/>
                      <a:pt x="1265" y="21454"/>
                      <a:pt x="992" y="21454"/>
                    </a:cubicBezTo>
                    <a:close/>
                  </a:path>
                </a:pathLst>
              </a:custGeom>
              <a:solidFill>
                <a:srgbClr val="2E82C4"/>
              </a:solidFill>
              <a:ln w="12700">
                <a:solidFill>
                  <a:srgbClr val="2E82C4"/>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02ED59F1-9E14-6483-30CD-B4804233B4E7}"/>
                  </a:ext>
                </a:extLst>
              </p:cNvPr>
              <p:cNvSpPr/>
              <p:nvPr/>
            </p:nvSpPr>
            <p:spPr>
              <a:xfrm>
                <a:off x="5512768" y="3269920"/>
                <a:ext cx="453773" cy="605468"/>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rgbClr val="2E82C4"/>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4" name="Shape">
                <a:extLst>
                  <a:ext uri="{FF2B5EF4-FFF2-40B4-BE49-F238E27FC236}">
                    <a16:creationId xmlns:a16="http://schemas.microsoft.com/office/drawing/2014/main" id="{10978570-8853-9934-74E1-14B49C6FFE24}"/>
                  </a:ext>
                </a:extLst>
              </p:cNvPr>
              <p:cNvSpPr/>
              <p:nvPr/>
            </p:nvSpPr>
            <p:spPr>
              <a:xfrm>
                <a:off x="5883103" y="3269920"/>
                <a:ext cx="453773" cy="605468"/>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rgbClr val="6C95B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5" name="Shape">
                <a:extLst>
                  <a:ext uri="{FF2B5EF4-FFF2-40B4-BE49-F238E27FC236}">
                    <a16:creationId xmlns:a16="http://schemas.microsoft.com/office/drawing/2014/main" id="{0FBDE9C3-F33B-60FA-0172-D18F5A787E14}"/>
                  </a:ext>
                </a:extLst>
              </p:cNvPr>
              <p:cNvSpPr/>
              <p:nvPr/>
            </p:nvSpPr>
            <p:spPr>
              <a:xfrm>
                <a:off x="6253439" y="3269920"/>
                <a:ext cx="453773" cy="605468"/>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rgbClr val="BDD7EE"/>
              </a:solidFill>
              <a:ln w="12700">
                <a:solidFill>
                  <a:srgbClr val="BDD7EE"/>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6" name="Shape">
                <a:extLst>
                  <a:ext uri="{FF2B5EF4-FFF2-40B4-BE49-F238E27FC236}">
                    <a16:creationId xmlns:a16="http://schemas.microsoft.com/office/drawing/2014/main" id="{77C25C11-A54D-50C5-D202-BA9433E78E2F}"/>
                  </a:ext>
                </a:extLst>
              </p:cNvPr>
              <p:cNvSpPr/>
              <p:nvPr/>
            </p:nvSpPr>
            <p:spPr>
              <a:xfrm>
                <a:off x="2401285" y="1703118"/>
                <a:ext cx="3019981" cy="1868044"/>
              </a:xfrm>
              <a:custGeom>
                <a:avLst/>
                <a:gdLst/>
                <a:ahLst/>
                <a:cxnLst>
                  <a:cxn ang="0">
                    <a:pos x="wd2" y="hd2"/>
                  </a:cxn>
                  <a:cxn ang="5400000">
                    <a:pos x="wd2" y="hd2"/>
                  </a:cxn>
                  <a:cxn ang="10800000">
                    <a:pos x="wd2" y="hd2"/>
                  </a:cxn>
                  <a:cxn ang="16200000">
                    <a:pos x="wd2" y="hd2"/>
                  </a:cxn>
                </a:cxnLst>
                <a:rect l="0" t="0" r="r" b="b"/>
                <a:pathLst>
                  <a:path w="21390" h="21412" extrusionOk="0">
                    <a:moveTo>
                      <a:pt x="20405" y="21412"/>
                    </a:moveTo>
                    <a:cubicBezTo>
                      <a:pt x="20334" y="21412"/>
                      <a:pt x="20268" y="21404"/>
                      <a:pt x="20198" y="21379"/>
                    </a:cubicBezTo>
                    <a:cubicBezTo>
                      <a:pt x="20072" y="21339"/>
                      <a:pt x="17100" y="20294"/>
                      <a:pt x="13146" y="17477"/>
                    </a:cubicBezTo>
                    <a:cubicBezTo>
                      <a:pt x="9494" y="14873"/>
                      <a:pt x="4288" y="10179"/>
                      <a:pt x="242" y="2653"/>
                    </a:cubicBezTo>
                    <a:cubicBezTo>
                      <a:pt x="-116" y="1983"/>
                      <a:pt x="-71" y="971"/>
                      <a:pt x="338" y="392"/>
                    </a:cubicBezTo>
                    <a:cubicBezTo>
                      <a:pt x="752" y="-188"/>
                      <a:pt x="1377" y="-115"/>
                      <a:pt x="1735" y="547"/>
                    </a:cubicBezTo>
                    <a:cubicBezTo>
                      <a:pt x="5529" y="7608"/>
                      <a:pt x="10442" y="12041"/>
                      <a:pt x="13897" y="14514"/>
                    </a:cubicBezTo>
                    <a:cubicBezTo>
                      <a:pt x="17670" y="17216"/>
                      <a:pt x="20576" y="18236"/>
                      <a:pt x="20606" y="18245"/>
                    </a:cubicBezTo>
                    <a:cubicBezTo>
                      <a:pt x="21141" y="18432"/>
                      <a:pt x="21484" y="19281"/>
                      <a:pt x="21368" y="20147"/>
                    </a:cubicBezTo>
                    <a:cubicBezTo>
                      <a:pt x="21272" y="20898"/>
                      <a:pt x="20864" y="21412"/>
                      <a:pt x="20405" y="21412"/>
                    </a:cubicBezTo>
                    <a:close/>
                  </a:path>
                </a:pathLst>
              </a:custGeom>
              <a:solidFill>
                <a:schemeClr val="tx2"/>
              </a:solidFill>
              <a:ln w="12700">
                <a:solidFill>
                  <a:srgbClr val="2E82C4"/>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A5B45D6F-56F4-B830-88C5-369C9A76F5C0}"/>
                  </a:ext>
                </a:extLst>
              </p:cNvPr>
              <p:cNvSpPr txBox="1"/>
              <p:nvPr/>
            </p:nvSpPr>
            <p:spPr>
              <a:xfrm>
                <a:off x="5500029" y="3411476"/>
                <a:ext cx="44114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3F3F3">
                        <a:lumMod val="85000"/>
                        <a:lumOff val="15000"/>
                      </a:srgbClr>
                    </a:solidFill>
                    <a:effectLst/>
                    <a:uLnTx/>
                    <a:uFillTx/>
                    <a:latin typeface="Arial"/>
                    <a:ea typeface="+mn-ea"/>
                    <a:cs typeface="+mn-cs"/>
                  </a:rPr>
                  <a:t>04</a:t>
                </a:r>
              </a:p>
            </p:txBody>
          </p:sp>
          <p:sp>
            <p:nvSpPr>
              <p:cNvPr id="18" name="TextBox 17">
                <a:extLst>
                  <a:ext uri="{FF2B5EF4-FFF2-40B4-BE49-F238E27FC236}">
                    <a16:creationId xmlns:a16="http://schemas.microsoft.com/office/drawing/2014/main" id="{6F6EE326-3AB4-46FD-F6D5-66D59C290585}"/>
                  </a:ext>
                </a:extLst>
              </p:cNvPr>
              <p:cNvSpPr txBox="1"/>
              <p:nvPr/>
            </p:nvSpPr>
            <p:spPr>
              <a:xfrm>
                <a:off x="5899630" y="3411476"/>
                <a:ext cx="41870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3F3F3">
                        <a:lumMod val="85000"/>
                        <a:lumOff val="15000"/>
                      </a:srgbClr>
                    </a:solidFill>
                    <a:effectLst/>
                    <a:uLnTx/>
                    <a:uFillTx/>
                    <a:latin typeface="Arial"/>
                    <a:ea typeface="+mn-ea"/>
                    <a:cs typeface="+mn-cs"/>
                  </a:rPr>
                  <a:t>03</a:t>
                </a:r>
              </a:p>
            </p:txBody>
          </p:sp>
          <p:sp>
            <p:nvSpPr>
              <p:cNvPr id="19" name="TextBox 18">
                <a:extLst>
                  <a:ext uri="{FF2B5EF4-FFF2-40B4-BE49-F238E27FC236}">
                    <a16:creationId xmlns:a16="http://schemas.microsoft.com/office/drawing/2014/main" id="{B36B23F0-D7CA-82A4-50BB-C7AB904EA586}"/>
                  </a:ext>
                </a:extLst>
              </p:cNvPr>
              <p:cNvSpPr txBox="1"/>
              <p:nvPr/>
            </p:nvSpPr>
            <p:spPr>
              <a:xfrm>
                <a:off x="6240825" y="3411476"/>
                <a:ext cx="44114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02</a:t>
                </a:r>
              </a:p>
            </p:txBody>
          </p:sp>
          <p:sp>
            <p:nvSpPr>
              <p:cNvPr id="20" name="Shape">
                <a:extLst>
                  <a:ext uri="{FF2B5EF4-FFF2-40B4-BE49-F238E27FC236}">
                    <a16:creationId xmlns:a16="http://schemas.microsoft.com/office/drawing/2014/main" id="{E0D953E2-18E6-00AF-3802-B3F848A0F401}"/>
                  </a:ext>
                </a:extLst>
              </p:cNvPr>
              <p:cNvSpPr/>
              <p:nvPr/>
            </p:nvSpPr>
            <p:spPr>
              <a:xfrm>
                <a:off x="5142434" y="3269920"/>
                <a:ext cx="453773" cy="605468"/>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chemeClr val="tx2">
                  <a:lumMod val="50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874CA1C8-494E-AE0F-610F-4697A3B7BE55}"/>
                  </a:ext>
                </a:extLst>
              </p:cNvPr>
              <p:cNvSpPr txBox="1"/>
              <p:nvPr/>
            </p:nvSpPr>
            <p:spPr>
              <a:xfrm>
                <a:off x="5147611" y="3411476"/>
                <a:ext cx="441147" cy="369332"/>
              </a:xfrm>
              <a:prstGeom prst="rect">
                <a:avLst/>
              </a:prstGeom>
              <a:solidFill>
                <a:schemeClr val="tx2"/>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3F3F3">
                        <a:lumMod val="85000"/>
                        <a:lumOff val="15000"/>
                      </a:srgbClr>
                    </a:solidFill>
                    <a:effectLst/>
                    <a:uLnTx/>
                    <a:uFillTx/>
                    <a:latin typeface="Arial"/>
                    <a:ea typeface="+mn-ea"/>
                    <a:cs typeface="+mn-cs"/>
                  </a:rPr>
                  <a:t>05</a:t>
                </a:r>
              </a:p>
            </p:txBody>
          </p:sp>
          <p:sp>
            <p:nvSpPr>
              <p:cNvPr id="22" name="Shape">
                <a:extLst>
                  <a:ext uri="{FF2B5EF4-FFF2-40B4-BE49-F238E27FC236}">
                    <a16:creationId xmlns:a16="http://schemas.microsoft.com/office/drawing/2014/main" id="{629BFBF4-B4A9-D19D-A214-44F8321553EA}"/>
                  </a:ext>
                </a:extLst>
              </p:cNvPr>
              <p:cNvSpPr/>
              <p:nvPr/>
            </p:nvSpPr>
            <p:spPr>
              <a:xfrm>
                <a:off x="6624528" y="3273424"/>
                <a:ext cx="453773" cy="605468"/>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chemeClr val="tx2">
                  <a:lumMod val="60000"/>
                  <a:lumOff val="40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83F81AB6-C953-9300-1C29-60FD7E8B2220}"/>
                  </a:ext>
                </a:extLst>
              </p:cNvPr>
              <p:cNvSpPr txBox="1"/>
              <p:nvPr/>
            </p:nvSpPr>
            <p:spPr>
              <a:xfrm>
                <a:off x="6622012" y="3411476"/>
                <a:ext cx="44114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3F3F3">
                        <a:lumMod val="95000"/>
                        <a:lumOff val="5000"/>
                      </a:srgbClr>
                    </a:solidFill>
                    <a:effectLst/>
                    <a:uLnTx/>
                    <a:uFillTx/>
                    <a:latin typeface="Arial"/>
                    <a:ea typeface="+mn-ea"/>
                    <a:cs typeface="+mn-cs"/>
                  </a:rPr>
                  <a:t>01</a:t>
                </a:r>
              </a:p>
            </p:txBody>
          </p:sp>
          <p:sp>
            <p:nvSpPr>
              <p:cNvPr id="24" name="TextBox 23">
                <a:extLst>
                  <a:ext uri="{FF2B5EF4-FFF2-40B4-BE49-F238E27FC236}">
                    <a16:creationId xmlns:a16="http://schemas.microsoft.com/office/drawing/2014/main" id="{76CF9991-246E-D189-40F0-176C38CDC79F}"/>
                  </a:ext>
                </a:extLst>
              </p:cNvPr>
              <p:cNvSpPr txBox="1"/>
              <p:nvPr/>
            </p:nvSpPr>
            <p:spPr>
              <a:xfrm>
                <a:off x="135107" y="2430517"/>
                <a:ext cx="2568557" cy="470898"/>
              </a:xfrm>
              <a:prstGeom prst="rect">
                <a:avLst/>
              </a:prstGeom>
              <a:solidFill>
                <a:srgbClr val="647E9D"/>
              </a:solidFill>
              <a:ln w="38100">
                <a:solidFill>
                  <a:schemeClr val="bg2"/>
                </a:solidFill>
              </a:ln>
            </p:spPr>
            <p:txBody>
              <a:bodyPr wrap="square" lIns="182880" tIns="137160" rIns="91440" bIns="137160" rtlCol="0" anchor="ctr" anchorCtr="0">
                <a:spAutoFit/>
              </a:bodyPr>
              <a:lstStyle>
                <a:defPPr>
                  <a:defRPr lang="en-US"/>
                </a:defPPr>
                <a:lvl1pPr>
                  <a:lnSpc>
                    <a:spcPct val="90000"/>
                  </a:lnSpc>
                  <a:spcBef>
                    <a:spcPts val="600"/>
                  </a:spcBef>
                  <a:defRPr sz="1400">
                    <a:solidFill>
                      <a:schemeClr val="tx2"/>
                    </a:solidFill>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WAC</a:t>
                </a:r>
              </a:p>
            </p:txBody>
          </p:sp>
          <p:sp>
            <p:nvSpPr>
              <p:cNvPr id="25" name="TextBox 24">
                <a:extLst>
                  <a:ext uri="{FF2B5EF4-FFF2-40B4-BE49-F238E27FC236}">
                    <a16:creationId xmlns:a16="http://schemas.microsoft.com/office/drawing/2014/main" id="{78A5716D-7BA5-876C-225F-1B1961027B38}"/>
                  </a:ext>
                </a:extLst>
              </p:cNvPr>
              <p:cNvSpPr txBox="1"/>
              <p:nvPr/>
            </p:nvSpPr>
            <p:spPr>
              <a:xfrm>
                <a:off x="122067" y="3285410"/>
                <a:ext cx="2554104" cy="470898"/>
              </a:xfrm>
              <a:prstGeom prst="rect">
                <a:avLst/>
              </a:prstGeom>
              <a:solidFill>
                <a:srgbClr val="6C95BD"/>
              </a:solidFill>
              <a:ln w="38100">
                <a:solidFill>
                  <a:schemeClr val="bg2"/>
                </a:solidFill>
              </a:ln>
            </p:spPr>
            <p:txBody>
              <a:bodyPr wrap="square" lIns="182880" tIns="137160" rIns="91440" bIns="137160" rtlCol="0" anchor="ctr" anchorCtr="0">
                <a:spAutoFit/>
              </a:bodyPr>
              <a:lstStyle>
                <a:defPPr>
                  <a:defRPr lang="en-US"/>
                </a:defPPr>
                <a:lvl1pPr>
                  <a:lnSpc>
                    <a:spcPct val="90000"/>
                  </a:lnSpc>
                  <a:spcBef>
                    <a:spcPts val="600"/>
                  </a:spcBef>
                  <a:defRPr sz="1400">
                    <a:solidFill>
                      <a:schemeClr val="tx2"/>
                    </a:solidFill>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NADAC</a:t>
                </a:r>
              </a:p>
            </p:txBody>
          </p:sp>
          <p:sp>
            <p:nvSpPr>
              <p:cNvPr id="26" name="TextBox 25">
                <a:extLst>
                  <a:ext uri="{FF2B5EF4-FFF2-40B4-BE49-F238E27FC236}">
                    <a16:creationId xmlns:a16="http://schemas.microsoft.com/office/drawing/2014/main" id="{F989A80D-3D28-6338-6E44-89D0E8252AF0}"/>
                  </a:ext>
                </a:extLst>
              </p:cNvPr>
              <p:cNvSpPr txBox="1"/>
              <p:nvPr/>
            </p:nvSpPr>
            <p:spPr>
              <a:xfrm>
                <a:off x="108321" y="4140303"/>
                <a:ext cx="2568557" cy="470898"/>
              </a:xfrm>
              <a:prstGeom prst="rect">
                <a:avLst/>
              </a:prstGeom>
              <a:solidFill>
                <a:srgbClr val="BDD7EE"/>
              </a:solidFill>
              <a:ln w="38100">
                <a:solidFill>
                  <a:schemeClr val="bg2"/>
                </a:solidFill>
              </a:ln>
            </p:spPr>
            <p:txBody>
              <a:bodyPr wrap="square" lIns="182880" tIns="137160" rIns="91440" bIns="137160" rtlCol="0" anchor="ctr" anchorCtr="0">
                <a:spAutoFit/>
              </a:bodyPr>
              <a:lstStyle>
                <a:defPPr>
                  <a:defRPr lang="en-US"/>
                </a:defPPr>
                <a:lvl1pPr>
                  <a:lnSpc>
                    <a:spcPct val="90000"/>
                  </a:lnSpc>
                  <a:spcBef>
                    <a:spcPts val="600"/>
                  </a:spcBef>
                  <a:defRPr sz="1400">
                    <a:solidFill>
                      <a:schemeClr val="tx2"/>
                    </a:solidFill>
                  </a:defRPr>
                </a:lvl1pPr>
              </a:lstStyle>
              <a:p>
                <a:pPr lvl="0">
                  <a:defRPr/>
                </a:pPr>
                <a:r>
                  <a:rPr lang="en-US"/>
                  <a:t>PAC</a:t>
                </a:r>
              </a:p>
            </p:txBody>
          </p:sp>
          <p:sp>
            <p:nvSpPr>
              <p:cNvPr id="27" name="TextBox 26">
                <a:extLst>
                  <a:ext uri="{FF2B5EF4-FFF2-40B4-BE49-F238E27FC236}">
                    <a16:creationId xmlns:a16="http://schemas.microsoft.com/office/drawing/2014/main" id="{2B23209E-43BB-B158-85F5-980E77EA94BF}"/>
                  </a:ext>
                </a:extLst>
              </p:cNvPr>
              <p:cNvSpPr txBox="1"/>
              <p:nvPr/>
            </p:nvSpPr>
            <p:spPr>
              <a:xfrm>
                <a:off x="94574" y="4995197"/>
                <a:ext cx="2568557" cy="470898"/>
              </a:xfrm>
              <a:prstGeom prst="rect">
                <a:avLst/>
              </a:prstGeom>
              <a:solidFill>
                <a:srgbClr val="2E82C4"/>
              </a:solidFill>
              <a:ln w="38100">
                <a:solidFill>
                  <a:schemeClr val="bg2"/>
                </a:solidFill>
              </a:ln>
            </p:spPr>
            <p:txBody>
              <a:bodyPr wrap="square" lIns="182880" tIns="137160" rIns="91440" bIns="137160" rtlCol="0" anchor="ctr" anchorCtr="0">
                <a:spAutoFit/>
              </a:bodyPr>
              <a:lstStyle>
                <a:defPPr>
                  <a:defRPr lang="en-US"/>
                </a:defPPr>
                <a:lvl1pPr>
                  <a:lnSpc>
                    <a:spcPct val="90000"/>
                  </a:lnSpc>
                  <a:spcBef>
                    <a:spcPts val="600"/>
                  </a:spcBef>
                  <a:defRPr sz="1400">
                    <a:solidFill>
                      <a:schemeClr val="tx2"/>
                    </a:solidFill>
                  </a:defRPr>
                </a:lvl1pPr>
              </a:lstStyle>
              <a:p>
                <a:pPr lvl="0">
                  <a:defRPr/>
                </a:pPr>
                <a:r>
                  <a:rPr lang="en-US">
                    <a:solidFill>
                      <a:srgbClr val="FFFFFF"/>
                    </a:solidFill>
                  </a:rPr>
                  <a:t>Pharmacy True Net Cost</a:t>
                </a:r>
              </a:p>
            </p:txBody>
          </p:sp>
          <p:sp>
            <p:nvSpPr>
              <p:cNvPr id="31" name="TextBox 30">
                <a:extLst>
                  <a:ext uri="{FF2B5EF4-FFF2-40B4-BE49-F238E27FC236}">
                    <a16:creationId xmlns:a16="http://schemas.microsoft.com/office/drawing/2014/main" id="{B460C47A-523D-FEF6-7FBB-01DC06D00ABB}"/>
                  </a:ext>
                </a:extLst>
              </p:cNvPr>
              <p:cNvSpPr txBox="1"/>
              <p:nvPr/>
            </p:nvSpPr>
            <p:spPr>
              <a:xfrm>
                <a:off x="121360" y="1554078"/>
                <a:ext cx="2568557" cy="492443"/>
              </a:xfrm>
              <a:prstGeom prst="rect">
                <a:avLst/>
              </a:prstGeom>
              <a:solidFill>
                <a:schemeClr val="tx2"/>
              </a:solidFill>
              <a:ln w="38100">
                <a:solidFill>
                  <a:schemeClr val="bg2"/>
                </a:solidFill>
              </a:ln>
            </p:spPr>
            <p:txBody>
              <a:bodyPr wrap="square" lIns="182880" tIns="137160" rIns="91440" bIns="13716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AWP</a:t>
                </a:r>
              </a:p>
            </p:txBody>
          </p:sp>
        </p:grpSp>
        <p:grpSp>
          <p:nvGrpSpPr>
            <p:cNvPr id="37" name="Group 36">
              <a:extLst>
                <a:ext uri="{FF2B5EF4-FFF2-40B4-BE49-F238E27FC236}">
                  <a16:creationId xmlns:a16="http://schemas.microsoft.com/office/drawing/2014/main" id="{783F5D9F-2E0D-9BCA-B5F2-CCCA3C28DD9F}"/>
                </a:ext>
              </a:extLst>
            </p:cNvPr>
            <p:cNvGrpSpPr/>
            <p:nvPr/>
          </p:nvGrpSpPr>
          <p:grpSpPr>
            <a:xfrm>
              <a:off x="4244890" y="1412358"/>
              <a:ext cx="4363017" cy="1525054"/>
              <a:chOff x="4138417" y="1587915"/>
              <a:chExt cx="4363017" cy="1525054"/>
            </a:xfrm>
          </p:grpSpPr>
          <p:sp>
            <p:nvSpPr>
              <p:cNvPr id="38" name="TextBox 37">
                <a:extLst>
                  <a:ext uri="{FF2B5EF4-FFF2-40B4-BE49-F238E27FC236}">
                    <a16:creationId xmlns:a16="http://schemas.microsoft.com/office/drawing/2014/main" id="{45B8A332-C3D4-0C60-C83A-2F6CEF80E279}"/>
                  </a:ext>
                </a:extLst>
              </p:cNvPr>
              <p:cNvSpPr txBox="1"/>
              <p:nvPr/>
            </p:nvSpPr>
            <p:spPr>
              <a:xfrm>
                <a:off x="4306642" y="1713434"/>
                <a:ext cx="3968650" cy="132343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222B36"/>
                    </a:solidFill>
                    <a:effectLst/>
                    <a:uLnTx/>
                    <a:uFillTx/>
                  </a:rPr>
                  <a:t>Benchmark your calculated net acquisition costs against published industry standards to negotiate appropriately calibrated terms with PBMs and protect margins</a:t>
                </a:r>
              </a:p>
            </p:txBody>
          </p:sp>
          <p:sp>
            <p:nvSpPr>
              <p:cNvPr id="39" name="TextBox 38">
                <a:extLst>
                  <a:ext uri="{FF2B5EF4-FFF2-40B4-BE49-F238E27FC236}">
                    <a16:creationId xmlns:a16="http://schemas.microsoft.com/office/drawing/2014/main" id="{061270B7-1191-E457-60C5-511CD4AF95C2}"/>
                  </a:ext>
                </a:extLst>
              </p:cNvPr>
              <p:cNvSpPr txBox="1"/>
              <p:nvPr/>
            </p:nvSpPr>
            <p:spPr>
              <a:xfrm>
                <a:off x="4138417" y="1587915"/>
                <a:ext cx="819150" cy="646331"/>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78D3"/>
                    </a:solidFill>
                    <a:effectLst/>
                    <a:uLnTx/>
                    <a:uFillTx/>
                  </a:rPr>
                  <a:t>“</a:t>
                </a:r>
              </a:p>
            </p:txBody>
          </p:sp>
          <p:sp>
            <p:nvSpPr>
              <p:cNvPr id="40" name="TextBox 39">
                <a:extLst>
                  <a:ext uri="{FF2B5EF4-FFF2-40B4-BE49-F238E27FC236}">
                    <a16:creationId xmlns:a16="http://schemas.microsoft.com/office/drawing/2014/main" id="{E3DE0561-A730-499B-E4B9-C2731771B4F7}"/>
                  </a:ext>
                </a:extLst>
              </p:cNvPr>
              <p:cNvSpPr txBox="1"/>
              <p:nvPr/>
            </p:nvSpPr>
            <p:spPr>
              <a:xfrm flipV="1">
                <a:off x="7682284" y="2466638"/>
                <a:ext cx="819150" cy="646331"/>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78D3"/>
                    </a:solidFill>
                    <a:effectLst/>
                    <a:uLnTx/>
                    <a:uFillTx/>
                  </a:rPr>
                  <a:t>“</a:t>
                </a:r>
              </a:p>
            </p:txBody>
          </p:sp>
        </p:grpSp>
        <p:grpSp>
          <p:nvGrpSpPr>
            <p:cNvPr id="41" name="Group 40">
              <a:extLst>
                <a:ext uri="{FF2B5EF4-FFF2-40B4-BE49-F238E27FC236}">
                  <a16:creationId xmlns:a16="http://schemas.microsoft.com/office/drawing/2014/main" id="{3ACF3827-4FF2-EDE2-A4F1-42716ED30BF6}"/>
                </a:ext>
              </a:extLst>
            </p:cNvPr>
            <p:cNvGrpSpPr/>
            <p:nvPr/>
          </p:nvGrpSpPr>
          <p:grpSpPr>
            <a:xfrm>
              <a:off x="4227250" y="4496750"/>
              <a:ext cx="4335039" cy="1675364"/>
              <a:chOff x="4030721" y="1758120"/>
              <a:chExt cx="4293773" cy="1675364"/>
            </a:xfrm>
          </p:grpSpPr>
          <p:sp>
            <p:nvSpPr>
              <p:cNvPr id="42" name="TextBox 41">
                <a:extLst>
                  <a:ext uri="{FF2B5EF4-FFF2-40B4-BE49-F238E27FC236}">
                    <a16:creationId xmlns:a16="http://schemas.microsoft.com/office/drawing/2014/main" id="{53B78899-FA0B-0048-B4DA-4AE918B706AE}"/>
                  </a:ext>
                </a:extLst>
              </p:cNvPr>
              <p:cNvSpPr txBox="1"/>
              <p:nvPr/>
            </p:nvSpPr>
            <p:spPr>
              <a:xfrm>
                <a:off x="4557342" y="1960624"/>
                <a:ext cx="3512770" cy="132343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222B36"/>
                    </a:solidFill>
                    <a:effectLst/>
                    <a:uLnTx/>
                    <a:uFillTx/>
                  </a:rPr>
                  <a:t>Ensure consistency in cost reporting.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222B36"/>
                    </a:solidFill>
                    <a:effectLst/>
                    <a:uLnTx/>
                    <a:uFillTx/>
                  </a:rPr>
                  <a:t>PBMs compare your submissions to peers—clear, documented, and consistent methodology strengthens your position</a:t>
                </a:r>
              </a:p>
            </p:txBody>
          </p:sp>
          <p:sp>
            <p:nvSpPr>
              <p:cNvPr id="43" name="TextBox 42">
                <a:extLst>
                  <a:ext uri="{FF2B5EF4-FFF2-40B4-BE49-F238E27FC236}">
                    <a16:creationId xmlns:a16="http://schemas.microsoft.com/office/drawing/2014/main" id="{2D4411AC-229E-E3FF-F607-E17C9FB67CFF}"/>
                  </a:ext>
                </a:extLst>
              </p:cNvPr>
              <p:cNvSpPr txBox="1"/>
              <p:nvPr/>
            </p:nvSpPr>
            <p:spPr>
              <a:xfrm>
                <a:off x="4030721" y="1758120"/>
                <a:ext cx="819150" cy="646331"/>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78D3"/>
                    </a:solidFill>
                    <a:effectLst/>
                    <a:uLnTx/>
                    <a:uFillTx/>
                  </a:rPr>
                  <a:t>“</a:t>
                </a:r>
              </a:p>
            </p:txBody>
          </p:sp>
          <p:sp>
            <p:nvSpPr>
              <p:cNvPr id="44" name="TextBox 43">
                <a:extLst>
                  <a:ext uri="{FF2B5EF4-FFF2-40B4-BE49-F238E27FC236}">
                    <a16:creationId xmlns:a16="http://schemas.microsoft.com/office/drawing/2014/main" id="{638DD7FA-DA67-06D8-84DD-0C9573F7A17B}"/>
                  </a:ext>
                </a:extLst>
              </p:cNvPr>
              <p:cNvSpPr txBox="1"/>
              <p:nvPr/>
            </p:nvSpPr>
            <p:spPr>
              <a:xfrm flipV="1">
                <a:off x="7505344" y="2787153"/>
                <a:ext cx="819150" cy="646331"/>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78D3"/>
                    </a:solidFill>
                    <a:effectLst/>
                    <a:uLnTx/>
                    <a:uFillTx/>
                  </a:rPr>
                  <a:t>“</a:t>
                </a:r>
              </a:p>
            </p:txBody>
          </p:sp>
        </p:grpSp>
        <p:sp>
          <p:nvSpPr>
            <p:cNvPr id="47" name="TextBox 46">
              <a:extLst>
                <a:ext uri="{FF2B5EF4-FFF2-40B4-BE49-F238E27FC236}">
                  <a16:creationId xmlns:a16="http://schemas.microsoft.com/office/drawing/2014/main" id="{02D3B1F2-0070-DAB6-CD80-0EBFB341F730}"/>
                </a:ext>
              </a:extLst>
            </p:cNvPr>
            <p:cNvSpPr txBox="1"/>
            <p:nvPr/>
          </p:nvSpPr>
          <p:spPr>
            <a:xfrm>
              <a:off x="8463515" y="1829397"/>
              <a:ext cx="3287855" cy="775597"/>
            </a:xfrm>
            <a:prstGeom prst="rect">
              <a:avLst/>
            </a:prstGeom>
            <a:noFill/>
          </p:spPr>
          <p:txBody>
            <a:bodyPr wrap="square" lIns="173736" tIns="137160" rIns="91440" bIns="137160" rtlCol="0">
              <a:spAutoFit/>
            </a:bodyPr>
            <a:lstStyle/>
            <a:p>
              <a:pPr marL="0" marR="0" lvl="0" indent="0" algn="ctr" defTabSz="914377" eaLnBrk="1" fontAlgn="auto" latinLnBrk="0" hangingPunct="1">
                <a:lnSpc>
                  <a:spcPct val="90000"/>
                </a:lnSpc>
                <a:spcBef>
                  <a:spcPts val="600"/>
                </a:spcBef>
                <a:spcAft>
                  <a:spcPts val="0"/>
                </a:spcAft>
                <a:buClrTx/>
                <a:buSzTx/>
                <a:buFontTx/>
                <a:buNone/>
                <a:tabLst/>
                <a:defRPr/>
              </a:pPr>
              <a:r>
                <a:rPr kumimoji="0" lang="en-US" sz="1800" b="1" i="0" u="none" strike="noStrike" kern="0" cap="none" spc="0" normalizeH="0" baseline="0" noProof="0">
                  <a:ln>
                    <a:noFill/>
                  </a:ln>
                  <a:solidFill>
                    <a:srgbClr val="F3F3F3"/>
                  </a:solidFill>
                  <a:effectLst/>
                  <a:uLnTx/>
                  <a:uFillTx/>
                </a:rPr>
                <a:t>What is included in Pharmacy Cost?</a:t>
              </a:r>
            </a:p>
          </p:txBody>
        </p:sp>
        <p:grpSp>
          <p:nvGrpSpPr>
            <p:cNvPr id="49" name="Group 48">
              <a:extLst>
                <a:ext uri="{FF2B5EF4-FFF2-40B4-BE49-F238E27FC236}">
                  <a16:creationId xmlns:a16="http://schemas.microsoft.com/office/drawing/2014/main" id="{08F37FB8-6056-F475-08DC-0BB985B11296}"/>
                </a:ext>
              </a:extLst>
            </p:cNvPr>
            <p:cNvGrpSpPr/>
            <p:nvPr/>
          </p:nvGrpSpPr>
          <p:grpSpPr>
            <a:xfrm>
              <a:off x="8631007" y="1401087"/>
              <a:ext cx="3290335" cy="4516692"/>
              <a:chOff x="8463515" y="1685925"/>
              <a:chExt cx="3290335" cy="4315331"/>
            </a:xfrm>
          </p:grpSpPr>
          <p:sp>
            <p:nvSpPr>
              <p:cNvPr id="50" name="Rectangle: Rounded Corners 49">
                <a:extLst>
                  <a:ext uri="{FF2B5EF4-FFF2-40B4-BE49-F238E27FC236}">
                    <a16:creationId xmlns:a16="http://schemas.microsoft.com/office/drawing/2014/main" id="{F00DBD53-2667-E7DE-4840-097A54C6E483}"/>
                  </a:ext>
                </a:extLst>
              </p:cNvPr>
              <p:cNvSpPr/>
              <p:nvPr/>
            </p:nvSpPr>
            <p:spPr bwMode="ltGray">
              <a:xfrm>
                <a:off x="8463516" y="1685925"/>
                <a:ext cx="3290334" cy="4315331"/>
              </a:xfrm>
              <a:prstGeom prst="roundRect">
                <a:avLst>
                  <a:gd name="adj" fmla="val 6326"/>
                </a:avLst>
              </a:prstGeom>
              <a:solidFill>
                <a:srgbClr val="F3F3F3">
                  <a:lumMod val="9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1" name="Rectangle: Rounded Corners 50">
                <a:extLst>
                  <a:ext uri="{FF2B5EF4-FFF2-40B4-BE49-F238E27FC236}">
                    <a16:creationId xmlns:a16="http://schemas.microsoft.com/office/drawing/2014/main" id="{837C942E-F2A7-B365-566C-7F75732DF9A3}"/>
                  </a:ext>
                </a:extLst>
              </p:cNvPr>
              <p:cNvSpPr/>
              <p:nvPr/>
            </p:nvSpPr>
            <p:spPr bwMode="ltGray">
              <a:xfrm>
                <a:off x="8580562" y="1786270"/>
                <a:ext cx="3056242" cy="4114642"/>
              </a:xfrm>
              <a:prstGeom prst="roundRect">
                <a:avLst>
                  <a:gd name="adj" fmla="val 6326"/>
                </a:avLst>
              </a:prstGeom>
              <a:solidFill>
                <a:srgbClr val="0078D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2" name="TextBox 51">
                <a:extLst>
                  <a:ext uri="{FF2B5EF4-FFF2-40B4-BE49-F238E27FC236}">
                    <a16:creationId xmlns:a16="http://schemas.microsoft.com/office/drawing/2014/main" id="{6481A5F3-D384-F1CB-FE89-50F80BC077D4}"/>
                  </a:ext>
                </a:extLst>
              </p:cNvPr>
              <p:cNvSpPr txBox="1"/>
              <p:nvPr/>
            </p:nvSpPr>
            <p:spPr>
              <a:xfrm>
                <a:off x="8463515" y="1829397"/>
                <a:ext cx="3287855" cy="775597"/>
              </a:xfrm>
              <a:prstGeom prst="rect">
                <a:avLst/>
              </a:prstGeom>
              <a:noFill/>
            </p:spPr>
            <p:txBody>
              <a:bodyPr wrap="square" lIns="173736" tIns="137160" rIns="91440" bIns="137160" rtlCol="0">
                <a:spAutoFit/>
              </a:bodyPr>
              <a:lstStyle/>
              <a:p>
                <a:pPr marL="0" marR="0" lvl="0" indent="0" algn="ctr" defTabSz="914377" eaLnBrk="1" fontAlgn="auto" latinLnBrk="0" hangingPunct="1">
                  <a:lnSpc>
                    <a:spcPct val="90000"/>
                  </a:lnSpc>
                  <a:spcBef>
                    <a:spcPts val="600"/>
                  </a:spcBef>
                  <a:spcAft>
                    <a:spcPts val="0"/>
                  </a:spcAft>
                  <a:buClrTx/>
                  <a:buSzTx/>
                  <a:buFontTx/>
                  <a:buNone/>
                  <a:tabLst/>
                  <a:defRPr/>
                </a:pPr>
                <a:r>
                  <a:rPr kumimoji="0" lang="en-US" sz="1800" b="1" i="0" u="none" strike="noStrike" kern="0" cap="none" spc="0" normalizeH="0" baseline="0" noProof="0">
                    <a:ln>
                      <a:noFill/>
                    </a:ln>
                    <a:solidFill>
                      <a:srgbClr val="F3F3F3"/>
                    </a:solidFill>
                    <a:effectLst/>
                    <a:uLnTx/>
                    <a:uFillTx/>
                  </a:rPr>
                  <a:t>What is included in Pharmacy Cost?</a:t>
                </a:r>
              </a:p>
            </p:txBody>
          </p:sp>
          <p:sp>
            <p:nvSpPr>
              <p:cNvPr id="53" name="TextBox 52">
                <a:extLst>
                  <a:ext uri="{FF2B5EF4-FFF2-40B4-BE49-F238E27FC236}">
                    <a16:creationId xmlns:a16="http://schemas.microsoft.com/office/drawing/2014/main" id="{C8A7FC2F-F547-19F5-F246-3E988DE1357B}"/>
                  </a:ext>
                </a:extLst>
              </p:cNvPr>
              <p:cNvSpPr txBox="1"/>
              <p:nvPr/>
            </p:nvSpPr>
            <p:spPr>
              <a:xfrm>
                <a:off x="8580562" y="2516597"/>
                <a:ext cx="3056242" cy="2785378"/>
              </a:xfrm>
              <a:prstGeom prst="rect">
                <a:avLst/>
              </a:prstGeom>
              <a:noFill/>
            </p:spPr>
            <p:txBody>
              <a:bodyPr wrap="square" lIns="173736" tIns="137160" rIns="91440" bIns="137160" rtlCol="0">
                <a:spAutoFit/>
              </a:bodyPr>
              <a:lstStyle/>
              <a:p>
                <a:pPr marL="274320" marR="0" lvl="0" indent="-274320" defTabSz="914377"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F3F3F3"/>
                    </a:solidFill>
                    <a:effectLst/>
                    <a:uLnTx/>
                    <a:uFillTx/>
                  </a:rPr>
                  <a:t>Drug invoice cost</a:t>
                </a:r>
              </a:p>
              <a:p>
                <a:pPr marL="274320" marR="0" lvl="0" indent="-274320" defTabSz="914377"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F3F3F3"/>
                    </a:solidFill>
                    <a:effectLst/>
                    <a:uLnTx/>
                    <a:uFillTx/>
                  </a:rPr>
                  <a:t>GPO discounts</a:t>
                </a:r>
              </a:p>
              <a:p>
                <a:pPr marL="274320" marR="0" lvl="0" indent="-274320" defTabSz="914377"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F3F3F3"/>
                    </a:solidFill>
                    <a:effectLst/>
                    <a:uLnTx/>
                    <a:uFillTx/>
                  </a:rPr>
                  <a:t>Manufacturer discounts</a:t>
                </a:r>
              </a:p>
              <a:p>
                <a:pPr marL="274320" marR="0" lvl="0" indent="-274320" defTabSz="914377"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F3F3F3"/>
                    </a:solidFill>
                    <a:effectLst/>
                    <a:uLnTx/>
                    <a:uFillTx/>
                  </a:rPr>
                  <a:t>Wholesale rebates</a:t>
                </a:r>
              </a:p>
              <a:p>
                <a:pPr marL="274320" marR="0" lvl="0" indent="-274320" defTabSz="914377"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F3F3F3"/>
                    </a:solidFill>
                    <a:effectLst/>
                    <a:uLnTx/>
                    <a:uFillTx/>
                  </a:rPr>
                  <a:t>Carrying costs</a:t>
                </a:r>
              </a:p>
              <a:p>
                <a:pPr marL="274320" marR="0" lvl="0" indent="-274320" defTabSz="914377"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F3F3F3"/>
                    </a:solidFill>
                    <a:effectLst/>
                    <a:uLnTx/>
                    <a:uFillTx/>
                  </a:rPr>
                  <a:t>GPO costs</a:t>
                </a:r>
              </a:p>
              <a:p>
                <a:pPr marL="274320" marR="0" lvl="0" indent="-274320" defTabSz="914377"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F3F3F3"/>
                    </a:solidFill>
                    <a:effectLst/>
                    <a:uLnTx/>
                    <a:uFillTx/>
                  </a:rPr>
                  <a:t>Shrink</a:t>
                </a:r>
              </a:p>
              <a:p>
                <a:pPr marL="274320" marR="0" lvl="0" indent="-274320" defTabSz="914377"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F3F3F3"/>
                    </a:solidFill>
                    <a:effectLst/>
                    <a:uLnTx/>
                    <a:uFillTx/>
                  </a:rPr>
                  <a:t>Wholesaler Revenue</a:t>
                </a:r>
                <a:endParaRPr kumimoji="0" lang="en-US" sz="1800" b="0" i="0" u="none" strike="noStrike" kern="0" cap="none" spc="0" normalizeH="0" baseline="0" noProof="0">
                  <a:ln>
                    <a:noFill/>
                  </a:ln>
                  <a:solidFill>
                    <a:srgbClr val="F3F3F3"/>
                  </a:solidFill>
                  <a:effectLst/>
                  <a:uLnTx/>
                  <a:uFillTx/>
                </a:endParaRPr>
              </a:p>
            </p:txBody>
          </p:sp>
        </p:grpSp>
      </p:grpSp>
    </p:spTree>
    <p:extLst>
      <p:ext uri="{BB962C8B-B14F-4D97-AF65-F5344CB8AC3E}">
        <p14:creationId xmlns:p14="http://schemas.microsoft.com/office/powerpoint/2010/main" val="113359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99053-21BF-AE3A-14DB-7C9C8F4A1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84E06-6E2F-C831-6EA6-834147000EA8}"/>
              </a:ext>
            </a:extLst>
          </p:cNvPr>
          <p:cNvSpPr>
            <a:spLocks noGrp="1"/>
          </p:cNvSpPr>
          <p:nvPr>
            <p:ph type="title"/>
          </p:nvPr>
        </p:nvSpPr>
        <p:spPr/>
        <p:txBody>
          <a:bodyPr/>
          <a:lstStyle/>
          <a:p>
            <a:r>
              <a:rPr lang="en-US"/>
              <a:t>Beyond Drug Cost: Determining Sustainable Dispensing Fees</a:t>
            </a:r>
          </a:p>
        </p:txBody>
      </p:sp>
      <p:sp>
        <p:nvSpPr>
          <p:cNvPr id="3" name="Slide Number Placeholder 2">
            <a:extLst>
              <a:ext uri="{FF2B5EF4-FFF2-40B4-BE49-F238E27FC236}">
                <a16:creationId xmlns:a16="http://schemas.microsoft.com/office/drawing/2014/main" id="{0AA45106-411B-F085-24C7-4A9BFDE133C8}"/>
              </a:ext>
            </a:extLst>
          </p:cNvPr>
          <p:cNvSpPr>
            <a:spLocks noGrp="1"/>
          </p:cNvSpPr>
          <p:nvPr>
            <p:ph type="sldNum" sz="quarter" idx="12"/>
          </p:nvPr>
        </p:nvSpPr>
        <p:spPr/>
        <p:txBody>
          <a:bodyPr/>
          <a:lstStyle/>
          <a:p>
            <a:fld id="{3612E008-61E4-4A99-8383-A3C8D6963C8E}" type="slidenum">
              <a:rPr lang="en-US" smtClean="0"/>
              <a:t>14</a:t>
            </a:fld>
            <a:endParaRPr lang="en-US"/>
          </a:p>
        </p:txBody>
      </p:sp>
      <p:sp>
        <p:nvSpPr>
          <p:cNvPr id="4" name="Text Placeholder 3">
            <a:extLst>
              <a:ext uri="{FF2B5EF4-FFF2-40B4-BE49-F238E27FC236}">
                <a16:creationId xmlns:a16="http://schemas.microsoft.com/office/drawing/2014/main" id="{94646E4D-E1EB-EA6E-F35F-E2CC3538D991}"/>
              </a:ext>
            </a:extLst>
          </p:cNvPr>
          <p:cNvSpPr>
            <a:spLocks noGrp="1"/>
          </p:cNvSpPr>
          <p:nvPr>
            <p:ph type="body" sz="quarter" idx="14"/>
          </p:nvPr>
        </p:nvSpPr>
        <p:spPr/>
        <p:txBody>
          <a:bodyPr/>
          <a:lstStyle/>
          <a:p>
            <a:r>
              <a:rPr lang="en-US"/>
              <a:t>2026 NACDS Regional Conference</a:t>
            </a:r>
          </a:p>
        </p:txBody>
      </p:sp>
      <p:sp>
        <p:nvSpPr>
          <p:cNvPr id="5" name="Text Placeholder 4">
            <a:extLst>
              <a:ext uri="{FF2B5EF4-FFF2-40B4-BE49-F238E27FC236}">
                <a16:creationId xmlns:a16="http://schemas.microsoft.com/office/drawing/2014/main" id="{61E45F03-4B7E-93F5-C38E-8AE9C1EA89C4}"/>
              </a:ext>
            </a:extLst>
          </p:cNvPr>
          <p:cNvSpPr>
            <a:spLocks noGrp="1"/>
          </p:cNvSpPr>
          <p:nvPr>
            <p:ph type="body" sz="quarter" idx="15"/>
          </p:nvPr>
        </p:nvSpPr>
        <p:spPr/>
        <p:txBody>
          <a:bodyPr/>
          <a:lstStyle/>
          <a:p>
            <a:r>
              <a:rPr lang="en-US"/>
              <a:t>What should the pharmacy consider when negotiating "Plus“?</a:t>
            </a:r>
          </a:p>
        </p:txBody>
      </p:sp>
      <p:grpSp>
        <p:nvGrpSpPr>
          <p:cNvPr id="52" name="Group 51">
            <a:extLst>
              <a:ext uri="{FF2B5EF4-FFF2-40B4-BE49-F238E27FC236}">
                <a16:creationId xmlns:a16="http://schemas.microsoft.com/office/drawing/2014/main" id="{08691B93-8954-AEE4-C31C-EDDE04384DA9}"/>
              </a:ext>
            </a:extLst>
          </p:cNvPr>
          <p:cNvGrpSpPr/>
          <p:nvPr/>
        </p:nvGrpSpPr>
        <p:grpSpPr>
          <a:xfrm>
            <a:off x="376035" y="1295214"/>
            <a:ext cx="11497052" cy="4687239"/>
            <a:chOff x="376035" y="1295214"/>
            <a:chExt cx="11497052" cy="4687239"/>
          </a:xfrm>
        </p:grpSpPr>
        <p:sp>
          <p:nvSpPr>
            <p:cNvPr id="6" name="Shape">
              <a:extLst>
                <a:ext uri="{FF2B5EF4-FFF2-40B4-BE49-F238E27FC236}">
                  <a16:creationId xmlns:a16="http://schemas.microsoft.com/office/drawing/2014/main" id="{D2D78907-7384-F806-D040-1BA631FCC722}"/>
                </a:ext>
              </a:extLst>
            </p:cNvPr>
            <p:cNvSpPr/>
            <p:nvPr/>
          </p:nvSpPr>
          <p:spPr>
            <a:xfrm flipH="1">
              <a:off x="6750378" y="3558753"/>
              <a:ext cx="3135029" cy="279176"/>
            </a:xfrm>
            <a:custGeom>
              <a:avLst/>
              <a:gdLst/>
              <a:ahLst/>
              <a:cxnLst>
                <a:cxn ang="0">
                  <a:pos x="wd2" y="hd2"/>
                </a:cxn>
                <a:cxn ang="5400000">
                  <a:pos x="wd2" y="hd2"/>
                </a:cxn>
                <a:cxn ang="10800000">
                  <a:pos x="wd2" y="hd2"/>
                </a:cxn>
                <a:cxn ang="16200000">
                  <a:pos x="wd2" y="hd2"/>
                </a:cxn>
              </a:cxnLst>
              <a:rect l="0" t="0" r="r" b="b"/>
              <a:pathLst>
                <a:path w="21600" h="21600" extrusionOk="0">
                  <a:moveTo>
                    <a:pt x="20638" y="21600"/>
                  </a:moveTo>
                  <a:lnTo>
                    <a:pt x="962" y="21600"/>
                  </a:lnTo>
                  <a:cubicBezTo>
                    <a:pt x="432" y="21600"/>
                    <a:pt x="0" y="16751"/>
                    <a:pt x="0" y="10800"/>
                  </a:cubicBezTo>
                  <a:cubicBezTo>
                    <a:pt x="0" y="4849"/>
                    <a:pt x="432" y="0"/>
                    <a:pt x="962" y="0"/>
                  </a:cubicBezTo>
                  <a:lnTo>
                    <a:pt x="20638" y="0"/>
                  </a:lnTo>
                  <a:cubicBezTo>
                    <a:pt x="21168" y="0"/>
                    <a:pt x="21600" y="4849"/>
                    <a:pt x="21600" y="10800"/>
                  </a:cubicBezTo>
                  <a:cubicBezTo>
                    <a:pt x="21600" y="16751"/>
                    <a:pt x="21168" y="21600"/>
                    <a:pt x="20638" y="21600"/>
                  </a:cubicBezTo>
                  <a:close/>
                </a:path>
              </a:pathLst>
            </a:custGeom>
            <a:solidFill>
              <a:srgbClr val="6C95BD"/>
            </a:solidFill>
            <a:ln w="12700">
              <a:solidFill>
                <a:srgbClr val="6C95BD"/>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8" name="Flowchart: Delay 7">
              <a:extLst>
                <a:ext uri="{FF2B5EF4-FFF2-40B4-BE49-F238E27FC236}">
                  <a16:creationId xmlns:a16="http://schemas.microsoft.com/office/drawing/2014/main" id="{0C79A489-9154-7E09-7296-99B34F31E426}"/>
                </a:ext>
              </a:extLst>
            </p:cNvPr>
            <p:cNvSpPr/>
            <p:nvPr/>
          </p:nvSpPr>
          <p:spPr bwMode="ltGray">
            <a:xfrm>
              <a:off x="376035" y="1295214"/>
              <a:ext cx="4178508" cy="4622565"/>
            </a:xfrm>
            <a:prstGeom prst="flowChartDelay">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Shape">
              <a:extLst>
                <a:ext uri="{FF2B5EF4-FFF2-40B4-BE49-F238E27FC236}">
                  <a16:creationId xmlns:a16="http://schemas.microsoft.com/office/drawing/2014/main" id="{995BEFCA-8BAA-7883-6554-2703C33E775A}"/>
                </a:ext>
              </a:extLst>
            </p:cNvPr>
            <p:cNvSpPr/>
            <p:nvPr/>
          </p:nvSpPr>
          <p:spPr>
            <a:xfrm>
              <a:off x="2674696" y="3522777"/>
              <a:ext cx="3135029" cy="279176"/>
            </a:xfrm>
            <a:custGeom>
              <a:avLst/>
              <a:gdLst/>
              <a:ahLst/>
              <a:cxnLst>
                <a:cxn ang="0">
                  <a:pos x="wd2" y="hd2"/>
                </a:cxn>
                <a:cxn ang="5400000">
                  <a:pos x="wd2" y="hd2"/>
                </a:cxn>
                <a:cxn ang="10800000">
                  <a:pos x="wd2" y="hd2"/>
                </a:cxn>
                <a:cxn ang="16200000">
                  <a:pos x="wd2" y="hd2"/>
                </a:cxn>
              </a:cxnLst>
              <a:rect l="0" t="0" r="r" b="b"/>
              <a:pathLst>
                <a:path w="21600" h="21600" extrusionOk="0">
                  <a:moveTo>
                    <a:pt x="20638" y="21600"/>
                  </a:moveTo>
                  <a:lnTo>
                    <a:pt x="962" y="21600"/>
                  </a:lnTo>
                  <a:cubicBezTo>
                    <a:pt x="432" y="21600"/>
                    <a:pt x="0" y="16751"/>
                    <a:pt x="0" y="10800"/>
                  </a:cubicBezTo>
                  <a:cubicBezTo>
                    <a:pt x="0" y="4849"/>
                    <a:pt x="432" y="0"/>
                    <a:pt x="962" y="0"/>
                  </a:cubicBezTo>
                  <a:lnTo>
                    <a:pt x="20638" y="0"/>
                  </a:lnTo>
                  <a:cubicBezTo>
                    <a:pt x="21168" y="0"/>
                    <a:pt x="21600" y="4849"/>
                    <a:pt x="21600" y="10800"/>
                  </a:cubicBezTo>
                  <a:cubicBezTo>
                    <a:pt x="21600" y="16751"/>
                    <a:pt x="21168" y="21600"/>
                    <a:pt x="20638" y="21600"/>
                  </a:cubicBezTo>
                  <a:close/>
                </a:path>
              </a:pathLst>
            </a:custGeom>
            <a:solidFill>
              <a:srgbClr val="6C95BD"/>
            </a:solidFill>
            <a:ln w="12700">
              <a:solidFill>
                <a:srgbClr val="6C95BD"/>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0" name="Shape">
              <a:extLst>
                <a:ext uri="{FF2B5EF4-FFF2-40B4-BE49-F238E27FC236}">
                  <a16:creationId xmlns:a16="http://schemas.microsoft.com/office/drawing/2014/main" id="{41F14CD2-6569-B3C1-843C-BE9ACA6514B7}"/>
                </a:ext>
              </a:extLst>
            </p:cNvPr>
            <p:cNvSpPr/>
            <p:nvPr/>
          </p:nvSpPr>
          <p:spPr>
            <a:xfrm>
              <a:off x="2788353" y="3595610"/>
              <a:ext cx="3047126" cy="1091448"/>
            </a:xfrm>
            <a:custGeom>
              <a:avLst/>
              <a:gdLst/>
              <a:ahLst/>
              <a:cxnLst>
                <a:cxn ang="0">
                  <a:pos x="wd2" y="hd2"/>
                </a:cxn>
                <a:cxn ang="5400000">
                  <a:pos x="wd2" y="hd2"/>
                </a:cxn>
                <a:cxn ang="10800000">
                  <a:pos x="wd2" y="hd2"/>
                </a:cxn>
                <a:cxn ang="16200000">
                  <a:pos x="wd2" y="hd2"/>
                </a:cxn>
              </a:cxnLst>
              <a:rect l="0" t="0" r="r" b="b"/>
              <a:pathLst>
                <a:path w="21428" h="21495" extrusionOk="0">
                  <a:moveTo>
                    <a:pt x="983" y="21495"/>
                  </a:moveTo>
                  <a:cubicBezTo>
                    <a:pt x="632" y="21495"/>
                    <a:pt x="292" y="20962"/>
                    <a:pt x="116" y="20036"/>
                  </a:cubicBezTo>
                  <a:cubicBezTo>
                    <a:pt x="-139" y="18690"/>
                    <a:pt x="41" y="17021"/>
                    <a:pt x="522" y="16305"/>
                  </a:cubicBezTo>
                  <a:cubicBezTo>
                    <a:pt x="5490" y="8900"/>
                    <a:pt x="10613" y="4860"/>
                    <a:pt x="14039" y="2784"/>
                  </a:cubicBezTo>
                  <a:cubicBezTo>
                    <a:pt x="17755" y="526"/>
                    <a:pt x="20274" y="21"/>
                    <a:pt x="20379" y="7"/>
                  </a:cubicBezTo>
                  <a:cubicBezTo>
                    <a:pt x="20920" y="-105"/>
                    <a:pt x="21391" y="1045"/>
                    <a:pt x="21426" y="2560"/>
                  </a:cubicBezTo>
                  <a:cubicBezTo>
                    <a:pt x="21461" y="4075"/>
                    <a:pt x="21055" y="5393"/>
                    <a:pt x="20514" y="5491"/>
                  </a:cubicBezTo>
                  <a:cubicBezTo>
                    <a:pt x="20394" y="5519"/>
                    <a:pt x="10553" y="7595"/>
                    <a:pt x="1449" y="21172"/>
                  </a:cubicBezTo>
                  <a:cubicBezTo>
                    <a:pt x="1298" y="21397"/>
                    <a:pt x="1138" y="21495"/>
                    <a:pt x="983" y="21495"/>
                  </a:cubicBezTo>
                  <a:close/>
                </a:path>
              </a:pathLst>
            </a:custGeom>
            <a:solidFill>
              <a:srgbClr val="BDD7EE"/>
            </a:solidFill>
            <a:ln w="12700">
              <a:solidFill>
                <a:srgbClr val="BDD7EE"/>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1" name="Shape">
              <a:extLst>
                <a:ext uri="{FF2B5EF4-FFF2-40B4-BE49-F238E27FC236}">
                  <a16:creationId xmlns:a16="http://schemas.microsoft.com/office/drawing/2014/main" id="{090FD62B-71D8-8BDA-F82A-501E82F68CBD}"/>
                </a:ext>
              </a:extLst>
            </p:cNvPr>
            <p:cNvSpPr/>
            <p:nvPr/>
          </p:nvSpPr>
          <p:spPr>
            <a:xfrm>
              <a:off x="2788352" y="2719624"/>
              <a:ext cx="3047211" cy="1091174"/>
            </a:xfrm>
            <a:custGeom>
              <a:avLst/>
              <a:gdLst/>
              <a:ahLst/>
              <a:cxnLst>
                <a:cxn ang="0">
                  <a:pos x="wd2" y="hd2"/>
                </a:cxn>
                <a:cxn ang="5400000">
                  <a:pos x="wd2" y="hd2"/>
                </a:cxn>
                <a:cxn ang="10800000">
                  <a:pos x="wd2" y="hd2"/>
                </a:cxn>
                <a:cxn ang="16200000">
                  <a:pos x="wd2" y="hd2"/>
                </a:cxn>
              </a:cxnLst>
              <a:rect l="0" t="0" r="r" b="b"/>
              <a:pathLst>
                <a:path w="21423" h="21214" extrusionOk="0">
                  <a:moveTo>
                    <a:pt x="20445" y="21214"/>
                  </a:moveTo>
                  <a:cubicBezTo>
                    <a:pt x="20420" y="21214"/>
                    <a:pt x="20400" y="21214"/>
                    <a:pt x="20374" y="21214"/>
                  </a:cubicBezTo>
                  <a:cubicBezTo>
                    <a:pt x="20269" y="21200"/>
                    <a:pt x="17751" y="20702"/>
                    <a:pt x="14036" y="18472"/>
                  </a:cubicBezTo>
                  <a:cubicBezTo>
                    <a:pt x="10611" y="16423"/>
                    <a:pt x="5489" y="12436"/>
                    <a:pt x="522" y="5125"/>
                  </a:cubicBezTo>
                  <a:cubicBezTo>
                    <a:pt x="41" y="4419"/>
                    <a:pt x="-139" y="2771"/>
                    <a:pt x="116" y="1442"/>
                  </a:cubicBezTo>
                  <a:cubicBezTo>
                    <a:pt x="372" y="112"/>
                    <a:pt x="968" y="-386"/>
                    <a:pt x="1448" y="320"/>
                  </a:cubicBezTo>
                  <a:cubicBezTo>
                    <a:pt x="10561" y="13737"/>
                    <a:pt x="20410" y="15772"/>
                    <a:pt x="20510" y="15800"/>
                  </a:cubicBezTo>
                  <a:cubicBezTo>
                    <a:pt x="21050" y="15911"/>
                    <a:pt x="21461" y="17199"/>
                    <a:pt x="21421" y="18694"/>
                  </a:cubicBezTo>
                  <a:cubicBezTo>
                    <a:pt x="21391" y="20120"/>
                    <a:pt x="20955" y="21214"/>
                    <a:pt x="20445" y="21214"/>
                  </a:cubicBezTo>
                  <a:close/>
                </a:path>
              </a:pathLst>
            </a:custGeom>
            <a:solidFill>
              <a:schemeClr val="tx2">
                <a:lumMod val="60000"/>
                <a:lumOff val="40000"/>
              </a:schemeClr>
            </a:solidFill>
            <a:ln w="12700">
              <a:solidFill>
                <a:schemeClr val="tx2">
                  <a:lumMod val="60000"/>
                  <a:lumOff val="40000"/>
                </a:schemeClr>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7453C1E-D478-B447-A427-CCBF6103B9C4}"/>
                </a:ext>
              </a:extLst>
            </p:cNvPr>
            <p:cNvSpPr/>
            <p:nvPr/>
          </p:nvSpPr>
          <p:spPr>
            <a:xfrm>
              <a:off x="2745622" y="3702436"/>
              <a:ext cx="3021222" cy="1868183"/>
            </a:xfrm>
            <a:custGeom>
              <a:avLst/>
              <a:gdLst/>
              <a:ahLst/>
              <a:cxnLst>
                <a:cxn ang="0">
                  <a:pos x="wd2" y="hd2"/>
                </a:cxn>
                <a:cxn ang="5400000">
                  <a:pos x="wd2" y="hd2"/>
                </a:cxn>
                <a:cxn ang="10800000">
                  <a:pos x="wd2" y="hd2"/>
                </a:cxn>
                <a:cxn ang="16200000">
                  <a:pos x="wd2" y="hd2"/>
                </a:cxn>
              </a:cxnLst>
              <a:rect l="0" t="0" r="r" b="b"/>
              <a:pathLst>
                <a:path w="21389" h="21454" extrusionOk="0">
                  <a:moveTo>
                    <a:pt x="992" y="21454"/>
                  </a:moveTo>
                  <a:cubicBezTo>
                    <a:pt x="760" y="21454"/>
                    <a:pt x="533" y="21323"/>
                    <a:pt x="342" y="21061"/>
                  </a:cubicBezTo>
                  <a:cubicBezTo>
                    <a:pt x="-72" y="20481"/>
                    <a:pt x="-117" y="19467"/>
                    <a:pt x="246" y="18796"/>
                  </a:cubicBezTo>
                  <a:cubicBezTo>
                    <a:pt x="4290" y="11247"/>
                    <a:pt x="9493" y="6552"/>
                    <a:pt x="13143" y="3943"/>
                  </a:cubicBezTo>
                  <a:cubicBezTo>
                    <a:pt x="17091" y="1122"/>
                    <a:pt x="20066" y="75"/>
                    <a:pt x="20192" y="34"/>
                  </a:cubicBezTo>
                  <a:cubicBezTo>
                    <a:pt x="20727" y="-146"/>
                    <a:pt x="21251" y="402"/>
                    <a:pt x="21367" y="1269"/>
                  </a:cubicBezTo>
                  <a:cubicBezTo>
                    <a:pt x="21483" y="2136"/>
                    <a:pt x="21140" y="2986"/>
                    <a:pt x="20606" y="3175"/>
                  </a:cubicBezTo>
                  <a:lnTo>
                    <a:pt x="20606" y="3175"/>
                  </a:lnTo>
                  <a:cubicBezTo>
                    <a:pt x="20575" y="3183"/>
                    <a:pt x="17671" y="4205"/>
                    <a:pt x="13900" y="6912"/>
                  </a:cubicBezTo>
                  <a:cubicBezTo>
                    <a:pt x="10446" y="9390"/>
                    <a:pt x="5535" y="13823"/>
                    <a:pt x="1743" y="20906"/>
                  </a:cubicBezTo>
                  <a:cubicBezTo>
                    <a:pt x="1542" y="21266"/>
                    <a:pt x="1265" y="21454"/>
                    <a:pt x="992" y="21454"/>
                  </a:cubicBezTo>
                  <a:close/>
                </a:path>
              </a:pathLst>
            </a:custGeom>
            <a:solidFill>
              <a:srgbClr val="2E82C4"/>
            </a:solidFill>
            <a:ln w="12700">
              <a:solidFill>
                <a:srgbClr val="2E82C4"/>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86EA451D-FFBB-AED9-4F1B-03D4D0CA6648}"/>
                </a:ext>
              </a:extLst>
            </p:cNvPr>
            <p:cNvSpPr/>
            <p:nvPr/>
          </p:nvSpPr>
          <p:spPr>
            <a:xfrm>
              <a:off x="5857105" y="3396199"/>
              <a:ext cx="453773" cy="605468"/>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rgbClr val="2E82C4"/>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4" name="Shape">
              <a:extLst>
                <a:ext uri="{FF2B5EF4-FFF2-40B4-BE49-F238E27FC236}">
                  <a16:creationId xmlns:a16="http://schemas.microsoft.com/office/drawing/2014/main" id="{31A4E665-D735-2DA6-A487-F746915608DB}"/>
                </a:ext>
              </a:extLst>
            </p:cNvPr>
            <p:cNvSpPr/>
            <p:nvPr/>
          </p:nvSpPr>
          <p:spPr>
            <a:xfrm>
              <a:off x="6227440" y="3396199"/>
              <a:ext cx="453773" cy="605468"/>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rgbClr val="6C95B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5" name="Shape">
              <a:extLst>
                <a:ext uri="{FF2B5EF4-FFF2-40B4-BE49-F238E27FC236}">
                  <a16:creationId xmlns:a16="http://schemas.microsoft.com/office/drawing/2014/main" id="{61328F1C-2926-D24E-CDF3-69ADD163AFF3}"/>
                </a:ext>
              </a:extLst>
            </p:cNvPr>
            <p:cNvSpPr/>
            <p:nvPr/>
          </p:nvSpPr>
          <p:spPr>
            <a:xfrm>
              <a:off x="6597776" y="3396199"/>
              <a:ext cx="453773" cy="605468"/>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rgbClr val="BDD7EE"/>
            </a:solidFill>
            <a:ln w="12700">
              <a:solidFill>
                <a:srgbClr val="BDD7EE"/>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6" name="Shape">
              <a:extLst>
                <a:ext uri="{FF2B5EF4-FFF2-40B4-BE49-F238E27FC236}">
                  <a16:creationId xmlns:a16="http://schemas.microsoft.com/office/drawing/2014/main" id="{8AB78430-54DA-5EB5-54D0-6AC9CAD3EE93}"/>
                </a:ext>
              </a:extLst>
            </p:cNvPr>
            <p:cNvSpPr/>
            <p:nvPr/>
          </p:nvSpPr>
          <p:spPr>
            <a:xfrm>
              <a:off x="2745622" y="1829397"/>
              <a:ext cx="3019981" cy="1868044"/>
            </a:xfrm>
            <a:custGeom>
              <a:avLst/>
              <a:gdLst/>
              <a:ahLst/>
              <a:cxnLst>
                <a:cxn ang="0">
                  <a:pos x="wd2" y="hd2"/>
                </a:cxn>
                <a:cxn ang="5400000">
                  <a:pos x="wd2" y="hd2"/>
                </a:cxn>
                <a:cxn ang="10800000">
                  <a:pos x="wd2" y="hd2"/>
                </a:cxn>
                <a:cxn ang="16200000">
                  <a:pos x="wd2" y="hd2"/>
                </a:cxn>
              </a:cxnLst>
              <a:rect l="0" t="0" r="r" b="b"/>
              <a:pathLst>
                <a:path w="21390" h="21412" extrusionOk="0">
                  <a:moveTo>
                    <a:pt x="20405" y="21412"/>
                  </a:moveTo>
                  <a:cubicBezTo>
                    <a:pt x="20334" y="21412"/>
                    <a:pt x="20268" y="21404"/>
                    <a:pt x="20198" y="21379"/>
                  </a:cubicBezTo>
                  <a:cubicBezTo>
                    <a:pt x="20072" y="21339"/>
                    <a:pt x="17100" y="20294"/>
                    <a:pt x="13146" y="17477"/>
                  </a:cubicBezTo>
                  <a:cubicBezTo>
                    <a:pt x="9494" y="14873"/>
                    <a:pt x="4288" y="10179"/>
                    <a:pt x="242" y="2653"/>
                  </a:cubicBezTo>
                  <a:cubicBezTo>
                    <a:pt x="-116" y="1983"/>
                    <a:pt x="-71" y="971"/>
                    <a:pt x="338" y="392"/>
                  </a:cubicBezTo>
                  <a:cubicBezTo>
                    <a:pt x="752" y="-188"/>
                    <a:pt x="1377" y="-115"/>
                    <a:pt x="1735" y="547"/>
                  </a:cubicBezTo>
                  <a:cubicBezTo>
                    <a:pt x="5529" y="7608"/>
                    <a:pt x="10442" y="12041"/>
                    <a:pt x="13897" y="14514"/>
                  </a:cubicBezTo>
                  <a:cubicBezTo>
                    <a:pt x="17670" y="17216"/>
                    <a:pt x="20576" y="18236"/>
                    <a:pt x="20606" y="18245"/>
                  </a:cubicBezTo>
                  <a:cubicBezTo>
                    <a:pt x="21141" y="18432"/>
                    <a:pt x="21484" y="19281"/>
                    <a:pt x="21368" y="20147"/>
                  </a:cubicBezTo>
                  <a:cubicBezTo>
                    <a:pt x="21272" y="20898"/>
                    <a:pt x="20864" y="21412"/>
                    <a:pt x="20405" y="21412"/>
                  </a:cubicBezTo>
                  <a:close/>
                </a:path>
              </a:pathLst>
            </a:custGeom>
            <a:solidFill>
              <a:schemeClr val="tx2"/>
            </a:solidFill>
            <a:ln w="12700">
              <a:solidFill>
                <a:srgbClr val="2E82C4"/>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7DA6C16B-6B05-A617-B31A-EC6B7891DC20}"/>
                </a:ext>
              </a:extLst>
            </p:cNvPr>
            <p:cNvSpPr txBox="1"/>
            <p:nvPr/>
          </p:nvSpPr>
          <p:spPr>
            <a:xfrm>
              <a:off x="5844366" y="3537755"/>
              <a:ext cx="44114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3F3F3">
                      <a:lumMod val="85000"/>
                      <a:lumOff val="15000"/>
                    </a:srgbClr>
                  </a:solidFill>
                  <a:effectLst/>
                  <a:uLnTx/>
                  <a:uFillTx/>
                  <a:latin typeface="Arial"/>
                  <a:ea typeface="+mn-ea"/>
                  <a:cs typeface="+mn-cs"/>
                </a:rPr>
                <a:t>04</a:t>
              </a:r>
            </a:p>
          </p:txBody>
        </p:sp>
        <p:sp>
          <p:nvSpPr>
            <p:cNvPr id="18" name="TextBox 17">
              <a:extLst>
                <a:ext uri="{FF2B5EF4-FFF2-40B4-BE49-F238E27FC236}">
                  <a16:creationId xmlns:a16="http://schemas.microsoft.com/office/drawing/2014/main" id="{C0568BB8-4481-3792-822C-2BA86B4B0E55}"/>
                </a:ext>
              </a:extLst>
            </p:cNvPr>
            <p:cNvSpPr txBox="1"/>
            <p:nvPr/>
          </p:nvSpPr>
          <p:spPr>
            <a:xfrm>
              <a:off x="6243967" y="3537755"/>
              <a:ext cx="41870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3F3F3">
                      <a:lumMod val="85000"/>
                      <a:lumOff val="15000"/>
                    </a:srgbClr>
                  </a:solidFill>
                  <a:effectLst/>
                  <a:uLnTx/>
                  <a:uFillTx/>
                  <a:latin typeface="Arial"/>
                  <a:ea typeface="+mn-ea"/>
                  <a:cs typeface="+mn-cs"/>
                </a:rPr>
                <a:t>03</a:t>
              </a:r>
            </a:p>
          </p:txBody>
        </p:sp>
        <p:sp>
          <p:nvSpPr>
            <p:cNvPr id="19" name="TextBox 18">
              <a:extLst>
                <a:ext uri="{FF2B5EF4-FFF2-40B4-BE49-F238E27FC236}">
                  <a16:creationId xmlns:a16="http://schemas.microsoft.com/office/drawing/2014/main" id="{9047BA8E-81CC-9153-9BD8-CBE2F1435F39}"/>
                </a:ext>
              </a:extLst>
            </p:cNvPr>
            <p:cNvSpPr txBox="1"/>
            <p:nvPr/>
          </p:nvSpPr>
          <p:spPr>
            <a:xfrm>
              <a:off x="6585162" y="3537755"/>
              <a:ext cx="44114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02</a:t>
              </a:r>
            </a:p>
          </p:txBody>
        </p:sp>
        <p:sp>
          <p:nvSpPr>
            <p:cNvPr id="20" name="Shape">
              <a:extLst>
                <a:ext uri="{FF2B5EF4-FFF2-40B4-BE49-F238E27FC236}">
                  <a16:creationId xmlns:a16="http://schemas.microsoft.com/office/drawing/2014/main" id="{9549DC16-E520-C949-BEC6-B24DD79DF33A}"/>
                </a:ext>
              </a:extLst>
            </p:cNvPr>
            <p:cNvSpPr/>
            <p:nvPr/>
          </p:nvSpPr>
          <p:spPr>
            <a:xfrm>
              <a:off x="5486771" y="3396199"/>
              <a:ext cx="453773" cy="605468"/>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chemeClr val="tx2">
                <a:lumMod val="50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5559C262-7281-4D5E-9B0F-B6BCA404B0E2}"/>
                </a:ext>
              </a:extLst>
            </p:cNvPr>
            <p:cNvSpPr txBox="1"/>
            <p:nvPr/>
          </p:nvSpPr>
          <p:spPr>
            <a:xfrm>
              <a:off x="5491948" y="3537755"/>
              <a:ext cx="441147" cy="369332"/>
            </a:xfrm>
            <a:prstGeom prst="rect">
              <a:avLst/>
            </a:prstGeom>
            <a:solidFill>
              <a:schemeClr val="tx2"/>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3F3F3">
                      <a:lumMod val="85000"/>
                      <a:lumOff val="15000"/>
                    </a:srgbClr>
                  </a:solidFill>
                  <a:effectLst/>
                  <a:uLnTx/>
                  <a:uFillTx/>
                  <a:latin typeface="Arial"/>
                  <a:ea typeface="+mn-ea"/>
                  <a:cs typeface="+mn-cs"/>
                </a:rPr>
                <a:t>05</a:t>
              </a:r>
            </a:p>
          </p:txBody>
        </p:sp>
        <p:sp>
          <p:nvSpPr>
            <p:cNvPr id="22" name="Shape">
              <a:extLst>
                <a:ext uri="{FF2B5EF4-FFF2-40B4-BE49-F238E27FC236}">
                  <a16:creationId xmlns:a16="http://schemas.microsoft.com/office/drawing/2014/main" id="{39A8D320-AA2A-97EE-993E-CE8E37563DCF}"/>
                </a:ext>
              </a:extLst>
            </p:cNvPr>
            <p:cNvSpPr/>
            <p:nvPr/>
          </p:nvSpPr>
          <p:spPr>
            <a:xfrm>
              <a:off x="6968865" y="3399703"/>
              <a:ext cx="453773" cy="605468"/>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chemeClr val="tx2">
                <a:lumMod val="60000"/>
                <a:lumOff val="40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FC971830-3C9B-1E16-DC91-B604E76EFFA5}"/>
                </a:ext>
              </a:extLst>
            </p:cNvPr>
            <p:cNvSpPr txBox="1"/>
            <p:nvPr/>
          </p:nvSpPr>
          <p:spPr>
            <a:xfrm>
              <a:off x="6966349" y="3537755"/>
              <a:ext cx="44114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3F3F3">
                      <a:lumMod val="95000"/>
                      <a:lumOff val="5000"/>
                    </a:srgbClr>
                  </a:solidFill>
                  <a:effectLst/>
                  <a:uLnTx/>
                  <a:uFillTx/>
                  <a:latin typeface="Arial"/>
                  <a:ea typeface="+mn-ea"/>
                  <a:cs typeface="+mn-cs"/>
                </a:rPr>
                <a:t>01</a:t>
              </a:r>
            </a:p>
          </p:txBody>
        </p:sp>
        <p:sp>
          <p:nvSpPr>
            <p:cNvPr id="24" name="TextBox 23">
              <a:extLst>
                <a:ext uri="{FF2B5EF4-FFF2-40B4-BE49-F238E27FC236}">
                  <a16:creationId xmlns:a16="http://schemas.microsoft.com/office/drawing/2014/main" id="{E5E3C1D2-494E-31DF-29B8-9655679D348F}"/>
                </a:ext>
              </a:extLst>
            </p:cNvPr>
            <p:cNvSpPr txBox="1"/>
            <p:nvPr/>
          </p:nvSpPr>
          <p:spPr>
            <a:xfrm>
              <a:off x="479444" y="2556796"/>
              <a:ext cx="2568557" cy="470898"/>
            </a:xfrm>
            <a:prstGeom prst="rect">
              <a:avLst/>
            </a:prstGeom>
            <a:solidFill>
              <a:srgbClr val="647E9D"/>
            </a:solidFill>
            <a:ln w="38100">
              <a:solidFill>
                <a:schemeClr val="bg2"/>
              </a:solidFill>
            </a:ln>
          </p:spPr>
          <p:txBody>
            <a:bodyPr wrap="square" lIns="182880" tIns="137160" rIns="91440" bIns="137160" rtlCol="0" anchor="ctr" anchorCtr="0">
              <a:spAutoFit/>
            </a:bodyPr>
            <a:lstStyle>
              <a:defPPr>
                <a:defRPr lang="en-US"/>
              </a:defPPr>
              <a:lvl1pPr>
                <a:lnSpc>
                  <a:spcPct val="90000"/>
                </a:lnSpc>
                <a:spcBef>
                  <a:spcPts val="600"/>
                </a:spcBef>
                <a:defRPr sz="1400">
                  <a:solidFill>
                    <a:schemeClr val="tx2"/>
                  </a:solidFill>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Regulatory/Compliance</a:t>
              </a:r>
            </a:p>
          </p:txBody>
        </p:sp>
        <p:sp>
          <p:nvSpPr>
            <p:cNvPr id="25" name="TextBox 24">
              <a:extLst>
                <a:ext uri="{FF2B5EF4-FFF2-40B4-BE49-F238E27FC236}">
                  <a16:creationId xmlns:a16="http://schemas.microsoft.com/office/drawing/2014/main" id="{0C3ECCA6-466E-7878-F8E3-61BD6D6BF022}"/>
                </a:ext>
              </a:extLst>
            </p:cNvPr>
            <p:cNvSpPr txBox="1"/>
            <p:nvPr/>
          </p:nvSpPr>
          <p:spPr>
            <a:xfrm>
              <a:off x="467111" y="3338116"/>
              <a:ext cx="2554104" cy="664797"/>
            </a:xfrm>
            <a:prstGeom prst="rect">
              <a:avLst/>
            </a:prstGeom>
            <a:solidFill>
              <a:srgbClr val="6C95BD"/>
            </a:solidFill>
            <a:ln w="38100">
              <a:solidFill>
                <a:schemeClr val="bg2"/>
              </a:solidFill>
            </a:ln>
          </p:spPr>
          <p:txBody>
            <a:bodyPr wrap="square" lIns="182880" tIns="137160" rIns="91440" bIns="137160" rtlCol="0" anchor="ctr" anchorCtr="0">
              <a:spAutoFit/>
            </a:bodyPr>
            <a:lstStyle>
              <a:defPPr>
                <a:defRPr lang="en-US"/>
              </a:defPPr>
              <a:lvl1pPr>
                <a:lnSpc>
                  <a:spcPct val="90000"/>
                </a:lnSpc>
                <a:spcBef>
                  <a:spcPts val="600"/>
                </a:spcBef>
                <a:defRPr sz="1400">
                  <a:solidFill>
                    <a:schemeClr val="tx2"/>
                  </a:solidFill>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Prescription Dispensing Costs</a:t>
              </a:r>
            </a:p>
          </p:txBody>
        </p:sp>
        <p:sp>
          <p:nvSpPr>
            <p:cNvPr id="26" name="TextBox 25">
              <a:extLst>
                <a:ext uri="{FF2B5EF4-FFF2-40B4-BE49-F238E27FC236}">
                  <a16:creationId xmlns:a16="http://schemas.microsoft.com/office/drawing/2014/main" id="{CD168A8E-8FF5-F819-BEFA-83D9F158D477}"/>
                </a:ext>
              </a:extLst>
            </p:cNvPr>
            <p:cNvSpPr txBox="1"/>
            <p:nvPr/>
          </p:nvSpPr>
          <p:spPr>
            <a:xfrm>
              <a:off x="452658" y="4169633"/>
              <a:ext cx="2568557" cy="664797"/>
            </a:xfrm>
            <a:prstGeom prst="rect">
              <a:avLst/>
            </a:prstGeom>
            <a:solidFill>
              <a:srgbClr val="BDD7EE"/>
            </a:solidFill>
            <a:ln w="38100">
              <a:solidFill>
                <a:schemeClr val="bg2"/>
              </a:solidFill>
            </a:ln>
          </p:spPr>
          <p:txBody>
            <a:bodyPr wrap="square" lIns="182880" tIns="137160" rIns="91440" bIns="137160" rtlCol="0" anchor="ctr" anchorCtr="0">
              <a:spAutoFit/>
            </a:bodyPr>
            <a:lstStyle>
              <a:defPPr>
                <a:defRPr lang="en-US"/>
              </a:defPPr>
              <a:lvl1pPr>
                <a:lnSpc>
                  <a:spcPct val="90000"/>
                </a:lnSpc>
                <a:spcBef>
                  <a:spcPts val="600"/>
                </a:spcBef>
                <a:defRPr sz="1400">
                  <a:solidFill>
                    <a:schemeClr val="tx2"/>
                  </a:solidFill>
                </a:defRPr>
              </a:lvl1pPr>
            </a:lstStyle>
            <a:p>
              <a:pPr lvl="0">
                <a:defRPr/>
              </a:pPr>
              <a:r>
                <a:rPr lang="en-US"/>
                <a:t>Facility and shared costs, and corporate overhead</a:t>
              </a:r>
            </a:p>
          </p:txBody>
        </p:sp>
        <p:sp>
          <p:nvSpPr>
            <p:cNvPr id="27" name="TextBox 26">
              <a:extLst>
                <a:ext uri="{FF2B5EF4-FFF2-40B4-BE49-F238E27FC236}">
                  <a16:creationId xmlns:a16="http://schemas.microsoft.com/office/drawing/2014/main" id="{FA57BC9F-366A-9637-CE12-FE9F231A4435}"/>
                </a:ext>
              </a:extLst>
            </p:cNvPr>
            <p:cNvSpPr txBox="1"/>
            <p:nvPr/>
          </p:nvSpPr>
          <p:spPr>
            <a:xfrm>
              <a:off x="438911" y="5121476"/>
              <a:ext cx="2568557" cy="470898"/>
            </a:xfrm>
            <a:prstGeom prst="rect">
              <a:avLst/>
            </a:prstGeom>
            <a:solidFill>
              <a:srgbClr val="2E82C4"/>
            </a:solidFill>
            <a:ln w="38100">
              <a:solidFill>
                <a:schemeClr val="bg2"/>
              </a:solidFill>
            </a:ln>
          </p:spPr>
          <p:txBody>
            <a:bodyPr wrap="square" lIns="182880" tIns="137160" rIns="91440" bIns="137160" rtlCol="0" anchor="ctr" anchorCtr="0">
              <a:spAutoFit/>
            </a:bodyPr>
            <a:lstStyle>
              <a:defPPr>
                <a:defRPr lang="en-US"/>
              </a:defPPr>
              <a:lvl1pPr>
                <a:lnSpc>
                  <a:spcPct val="90000"/>
                </a:lnSpc>
                <a:spcBef>
                  <a:spcPts val="600"/>
                </a:spcBef>
                <a:defRPr sz="1400">
                  <a:solidFill>
                    <a:schemeClr val="tx2"/>
                  </a:solidFill>
                </a:defRPr>
              </a:lvl1pPr>
            </a:lstStyle>
            <a:p>
              <a:pPr lvl="0">
                <a:defRPr/>
              </a:pPr>
              <a:r>
                <a:rPr lang="en-US">
                  <a:solidFill>
                    <a:srgbClr val="FFFFFF"/>
                  </a:solidFill>
                </a:rPr>
                <a:t>Desired Profit Margin</a:t>
              </a:r>
            </a:p>
          </p:txBody>
        </p:sp>
        <p:sp>
          <p:nvSpPr>
            <p:cNvPr id="31" name="TextBox 30">
              <a:extLst>
                <a:ext uri="{FF2B5EF4-FFF2-40B4-BE49-F238E27FC236}">
                  <a16:creationId xmlns:a16="http://schemas.microsoft.com/office/drawing/2014/main" id="{76B1C83D-C38E-3D12-CC95-911AAFB70CEC}"/>
                </a:ext>
              </a:extLst>
            </p:cNvPr>
            <p:cNvSpPr txBox="1"/>
            <p:nvPr/>
          </p:nvSpPr>
          <p:spPr>
            <a:xfrm>
              <a:off x="465697" y="1680357"/>
              <a:ext cx="2568557" cy="492443"/>
            </a:xfrm>
            <a:prstGeom prst="rect">
              <a:avLst/>
            </a:prstGeom>
            <a:solidFill>
              <a:schemeClr val="tx2"/>
            </a:solidFill>
            <a:ln w="38100">
              <a:solidFill>
                <a:schemeClr val="bg2"/>
              </a:solidFill>
            </a:ln>
          </p:spPr>
          <p:txBody>
            <a:bodyPr wrap="square" lIns="182880" tIns="137160" rIns="91440" bIns="13716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FFFFFF"/>
                  </a:solidFill>
                  <a:latin typeface="Arial"/>
                </a:rPr>
                <a:t>Pharmacy Labor</a:t>
              </a: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grpSp>
          <p:nvGrpSpPr>
            <p:cNvPr id="50" name="Group 49">
              <a:extLst>
                <a:ext uri="{FF2B5EF4-FFF2-40B4-BE49-F238E27FC236}">
                  <a16:creationId xmlns:a16="http://schemas.microsoft.com/office/drawing/2014/main" id="{139D9369-3B5B-F0C0-6D88-3B8267169CCB}"/>
                </a:ext>
              </a:extLst>
            </p:cNvPr>
            <p:cNvGrpSpPr/>
            <p:nvPr/>
          </p:nvGrpSpPr>
          <p:grpSpPr>
            <a:xfrm>
              <a:off x="3902341" y="1400524"/>
              <a:ext cx="4825126" cy="1324156"/>
              <a:chOff x="3902341" y="1400524"/>
              <a:chExt cx="4825126" cy="1324156"/>
            </a:xfrm>
          </p:grpSpPr>
          <p:sp>
            <p:nvSpPr>
              <p:cNvPr id="35" name="TextBox 34">
                <a:extLst>
                  <a:ext uri="{FF2B5EF4-FFF2-40B4-BE49-F238E27FC236}">
                    <a16:creationId xmlns:a16="http://schemas.microsoft.com/office/drawing/2014/main" id="{BFA66F14-B310-6A8F-844C-C52C646AAA70}"/>
                  </a:ext>
                </a:extLst>
              </p:cNvPr>
              <p:cNvSpPr txBox="1"/>
              <p:nvPr/>
            </p:nvSpPr>
            <p:spPr>
              <a:xfrm>
                <a:off x="4283684" y="1513281"/>
                <a:ext cx="3968650" cy="10772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222B36"/>
                    </a:solidFill>
                    <a:effectLst/>
                    <a:uLnTx/>
                    <a:uFillTx/>
                  </a:rPr>
                  <a:t>Regardless of how ‘</a:t>
                </a:r>
                <a:r>
                  <a:rPr kumimoji="0" lang="en-US" sz="1600" b="0" i="1" u="none" strike="noStrike" kern="0" cap="none" spc="0" normalizeH="0" baseline="0" noProof="0" err="1">
                    <a:ln>
                      <a:noFill/>
                    </a:ln>
                    <a:solidFill>
                      <a:srgbClr val="222B36"/>
                    </a:solidFill>
                    <a:effectLst/>
                    <a:uLnTx/>
                    <a:uFillTx/>
                  </a:rPr>
                  <a:t>Plus’</a:t>
                </a:r>
                <a:r>
                  <a:rPr kumimoji="0" lang="en-US" sz="1600" b="0" i="1" u="none" strike="noStrike" kern="0" cap="none" spc="0" normalizeH="0" baseline="0" noProof="0">
                    <a:ln>
                      <a:noFill/>
                    </a:ln>
                    <a:solidFill>
                      <a:srgbClr val="222B36"/>
                    </a:solidFill>
                    <a:effectLst/>
                    <a:uLnTx/>
                    <a:uFillTx/>
                  </a:rPr>
                  <a:t> is defined, it reflects the incremental amount needed to cover operating expenses and profit beyond drug cost—adjusted for variables</a:t>
                </a:r>
              </a:p>
            </p:txBody>
          </p:sp>
          <p:sp>
            <p:nvSpPr>
              <p:cNvPr id="36" name="TextBox 35">
                <a:extLst>
                  <a:ext uri="{FF2B5EF4-FFF2-40B4-BE49-F238E27FC236}">
                    <a16:creationId xmlns:a16="http://schemas.microsoft.com/office/drawing/2014/main" id="{FC6E48AA-7DDB-D70B-C92E-C5BBC915FD90}"/>
                  </a:ext>
                </a:extLst>
              </p:cNvPr>
              <p:cNvSpPr txBox="1"/>
              <p:nvPr/>
            </p:nvSpPr>
            <p:spPr>
              <a:xfrm>
                <a:off x="3902341" y="1400524"/>
                <a:ext cx="819150" cy="646331"/>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78D3"/>
                    </a:solidFill>
                    <a:effectLst/>
                    <a:uLnTx/>
                    <a:uFillTx/>
                  </a:rPr>
                  <a:t>“</a:t>
                </a:r>
              </a:p>
            </p:txBody>
          </p:sp>
          <p:sp>
            <p:nvSpPr>
              <p:cNvPr id="39" name="TextBox 38">
                <a:extLst>
                  <a:ext uri="{FF2B5EF4-FFF2-40B4-BE49-F238E27FC236}">
                    <a16:creationId xmlns:a16="http://schemas.microsoft.com/office/drawing/2014/main" id="{C5706D82-D2D1-4C39-75F5-263096E10B37}"/>
                  </a:ext>
                </a:extLst>
              </p:cNvPr>
              <p:cNvSpPr txBox="1"/>
              <p:nvPr/>
            </p:nvSpPr>
            <p:spPr>
              <a:xfrm flipV="1">
                <a:off x="7908317" y="2078349"/>
                <a:ext cx="819150" cy="646331"/>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78D3"/>
                    </a:solidFill>
                    <a:effectLst/>
                    <a:uLnTx/>
                    <a:uFillTx/>
                  </a:rPr>
                  <a:t>“</a:t>
                </a:r>
              </a:p>
            </p:txBody>
          </p:sp>
        </p:grpSp>
        <p:grpSp>
          <p:nvGrpSpPr>
            <p:cNvPr id="51" name="Group 50">
              <a:extLst>
                <a:ext uri="{FF2B5EF4-FFF2-40B4-BE49-F238E27FC236}">
                  <a16:creationId xmlns:a16="http://schemas.microsoft.com/office/drawing/2014/main" id="{B246C7AF-E0BF-43F4-613E-875D1343523A}"/>
                </a:ext>
              </a:extLst>
            </p:cNvPr>
            <p:cNvGrpSpPr/>
            <p:nvPr/>
          </p:nvGrpSpPr>
          <p:grpSpPr>
            <a:xfrm>
              <a:off x="4155781" y="4329662"/>
              <a:ext cx="4506128" cy="1652791"/>
              <a:chOff x="4155781" y="4329662"/>
              <a:chExt cx="4506128" cy="1652791"/>
            </a:xfrm>
          </p:grpSpPr>
          <p:sp>
            <p:nvSpPr>
              <p:cNvPr id="40" name="TextBox 39">
                <a:extLst>
                  <a:ext uri="{FF2B5EF4-FFF2-40B4-BE49-F238E27FC236}">
                    <a16:creationId xmlns:a16="http://schemas.microsoft.com/office/drawing/2014/main" id="{BBB71023-EEB6-9D5D-70C4-6D0E1F198463}"/>
                  </a:ext>
                </a:extLst>
              </p:cNvPr>
              <p:cNvSpPr txBox="1"/>
              <p:nvPr/>
            </p:nvSpPr>
            <p:spPr>
              <a:xfrm>
                <a:off x="4294572" y="4412793"/>
                <a:ext cx="4078821" cy="156966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222B36"/>
                    </a:solidFill>
                    <a:effectLst/>
                    <a:uLnTx/>
                    <a:uFillTx/>
                  </a:rPr>
                  <a:t>“Structure “Plus” with foresight: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222B36"/>
                    </a:solidFill>
                    <a:effectLst/>
                    <a:uLnTx/>
                    <a:uFillTx/>
                  </a:rPr>
                  <a:t>Apply flat fees, effective fees, percentage markups, or a blended approach, ensuring margins consistently cover costs and support sustainable operations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a:ln>
                    <a:noFill/>
                  </a:ln>
                  <a:solidFill>
                    <a:srgbClr val="222B36"/>
                  </a:solidFill>
                  <a:effectLst/>
                  <a:uLnTx/>
                  <a:uFillTx/>
                </a:endParaRPr>
              </a:p>
            </p:txBody>
          </p:sp>
          <p:sp>
            <p:nvSpPr>
              <p:cNvPr id="41" name="TextBox 40">
                <a:extLst>
                  <a:ext uri="{FF2B5EF4-FFF2-40B4-BE49-F238E27FC236}">
                    <a16:creationId xmlns:a16="http://schemas.microsoft.com/office/drawing/2014/main" id="{F8E641F1-4B1B-E9ED-F974-36EE494CCBAC}"/>
                  </a:ext>
                </a:extLst>
              </p:cNvPr>
              <p:cNvSpPr txBox="1"/>
              <p:nvPr/>
            </p:nvSpPr>
            <p:spPr>
              <a:xfrm>
                <a:off x="4155781" y="4329662"/>
                <a:ext cx="819150" cy="646331"/>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78D3"/>
                    </a:solidFill>
                    <a:effectLst/>
                    <a:uLnTx/>
                    <a:uFillTx/>
                  </a:rPr>
                  <a:t>“</a:t>
                </a:r>
              </a:p>
            </p:txBody>
          </p:sp>
          <p:sp>
            <p:nvSpPr>
              <p:cNvPr id="42" name="TextBox 41">
                <a:extLst>
                  <a:ext uri="{FF2B5EF4-FFF2-40B4-BE49-F238E27FC236}">
                    <a16:creationId xmlns:a16="http://schemas.microsoft.com/office/drawing/2014/main" id="{81EA86E1-CD96-67FF-6052-DA9E5AC1569F}"/>
                  </a:ext>
                </a:extLst>
              </p:cNvPr>
              <p:cNvSpPr txBox="1"/>
              <p:nvPr/>
            </p:nvSpPr>
            <p:spPr>
              <a:xfrm flipV="1">
                <a:off x="7842759" y="5186886"/>
                <a:ext cx="819150" cy="646331"/>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78D3"/>
                    </a:solidFill>
                    <a:effectLst/>
                    <a:uLnTx/>
                    <a:uFillTx/>
                  </a:rPr>
                  <a:t>“</a:t>
                </a:r>
              </a:p>
            </p:txBody>
          </p:sp>
        </p:grpSp>
        <p:grpSp>
          <p:nvGrpSpPr>
            <p:cNvPr id="43" name="Group 42">
              <a:extLst>
                <a:ext uri="{FF2B5EF4-FFF2-40B4-BE49-F238E27FC236}">
                  <a16:creationId xmlns:a16="http://schemas.microsoft.com/office/drawing/2014/main" id="{B4609652-CE90-9AF6-6698-77D8485E0E19}"/>
                </a:ext>
              </a:extLst>
            </p:cNvPr>
            <p:cNvGrpSpPr/>
            <p:nvPr/>
          </p:nvGrpSpPr>
          <p:grpSpPr>
            <a:xfrm>
              <a:off x="8582752" y="1295215"/>
              <a:ext cx="3290335" cy="4559891"/>
              <a:chOff x="8463515" y="1685925"/>
              <a:chExt cx="3290335" cy="4315331"/>
            </a:xfrm>
          </p:grpSpPr>
          <p:sp>
            <p:nvSpPr>
              <p:cNvPr id="44" name="Rectangle: Rounded Corners 43">
                <a:extLst>
                  <a:ext uri="{FF2B5EF4-FFF2-40B4-BE49-F238E27FC236}">
                    <a16:creationId xmlns:a16="http://schemas.microsoft.com/office/drawing/2014/main" id="{43BB536C-6C47-055C-C69D-A1ED7523B1AC}"/>
                  </a:ext>
                </a:extLst>
              </p:cNvPr>
              <p:cNvSpPr/>
              <p:nvPr/>
            </p:nvSpPr>
            <p:spPr bwMode="ltGray">
              <a:xfrm>
                <a:off x="8463516" y="1685925"/>
                <a:ext cx="3290334" cy="4315331"/>
              </a:xfrm>
              <a:prstGeom prst="roundRect">
                <a:avLst>
                  <a:gd name="adj" fmla="val 6326"/>
                </a:avLst>
              </a:prstGeom>
              <a:solidFill>
                <a:srgbClr val="F3F3F3">
                  <a:lumMod val="9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5" name="Rectangle: Rounded Corners 44">
                <a:extLst>
                  <a:ext uri="{FF2B5EF4-FFF2-40B4-BE49-F238E27FC236}">
                    <a16:creationId xmlns:a16="http://schemas.microsoft.com/office/drawing/2014/main" id="{87F60B63-DA58-DF47-6AAB-F3B3FCFCDC83}"/>
                  </a:ext>
                </a:extLst>
              </p:cNvPr>
              <p:cNvSpPr/>
              <p:nvPr/>
            </p:nvSpPr>
            <p:spPr bwMode="ltGray">
              <a:xfrm>
                <a:off x="8580562" y="1786270"/>
                <a:ext cx="3056242" cy="4114642"/>
              </a:xfrm>
              <a:prstGeom prst="roundRect">
                <a:avLst>
                  <a:gd name="adj" fmla="val 6326"/>
                </a:avLst>
              </a:prstGeom>
              <a:solidFill>
                <a:srgbClr val="0078D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6" name="TextBox 45">
                <a:extLst>
                  <a:ext uri="{FF2B5EF4-FFF2-40B4-BE49-F238E27FC236}">
                    <a16:creationId xmlns:a16="http://schemas.microsoft.com/office/drawing/2014/main" id="{FE08DB5F-DB81-6795-9115-41DF960402E2}"/>
                  </a:ext>
                </a:extLst>
              </p:cNvPr>
              <p:cNvSpPr txBox="1"/>
              <p:nvPr/>
            </p:nvSpPr>
            <p:spPr>
              <a:xfrm>
                <a:off x="8463515" y="1829397"/>
                <a:ext cx="3287855" cy="734000"/>
              </a:xfrm>
              <a:prstGeom prst="rect">
                <a:avLst/>
              </a:prstGeom>
              <a:noFill/>
            </p:spPr>
            <p:txBody>
              <a:bodyPr wrap="square" lIns="91440" tIns="137160" rIns="91440" bIns="137160" rtlCol="0">
                <a:spAutoFit/>
              </a:bodyPr>
              <a:lstStyle/>
              <a:p>
                <a:pPr marL="0" marR="0" lvl="0" indent="0" algn="ctr" defTabSz="914377" eaLnBrk="1" fontAlgn="auto" latinLnBrk="0" hangingPunct="1">
                  <a:lnSpc>
                    <a:spcPct val="90000"/>
                  </a:lnSpc>
                  <a:spcBef>
                    <a:spcPts val="600"/>
                  </a:spcBef>
                  <a:spcAft>
                    <a:spcPts val="0"/>
                  </a:spcAft>
                  <a:buClrTx/>
                  <a:buSzTx/>
                  <a:buFontTx/>
                  <a:buNone/>
                  <a:tabLst/>
                  <a:defRPr/>
                </a:pPr>
                <a:r>
                  <a:rPr lang="en-US" b="1" kern="0">
                    <a:solidFill>
                      <a:srgbClr val="F3F3F3"/>
                    </a:solidFill>
                  </a:rPr>
                  <a:t>F</a:t>
                </a:r>
                <a:r>
                  <a:rPr kumimoji="0" lang="en-US" sz="1800" b="1" i="0" u="none" strike="noStrike" kern="0" cap="none" spc="0" normalizeH="0" baseline="0" noProof="0">
                    <a:ln>
                      <a:noFill/>
                    </a:ln>
                    <a:solidFill>
                      <a:srgbClr val="F3F3F3"/>
                    </a:solidFill>
                    <a:effectLst/>
                    <a:uLnTx/>
                    <a:uFillTx/>
                  </a:rPr>
                  <a:t>actors influencing the value of “Plus”</a:t>
                </a:r>
              </a:p>
            </p:txBody>
          </p:sp>
          <p:sp>
            <p:nvSpPr>
              <p:cNvPr id="47" name="TextBox 46">
                <a:extLst>
                  <a:ext uri="{FF2B5EF4-FFF2-40B4-BE49-F238E27FC236}">
                    <a16:creationId xmlns:a16="http://schemas.microsoft.com/office/drawing/2014/main" id="{AC19BB83-3719-31BF-1112-09744B1C4D75}"/>
                  </a:ext>
                </a:extLst>
              </p:cNvPr>
              <p:cNvSpPr txBox="1"/>
              <p:nvPr/>
            </p:nvSpPr>
            <p:spPr>
              <a:xfrm>
                <a:off x="8561048" y="2368725"/>
                <a:ext cx="3056242" cy="3517080"/>
              </a:xfrm>
              <a:prstGeom prst="rect">
                <a:avLst/>
              </a:prstGeom>
              <a:noFill/>
            </p:spPr>
            <p:txBody>
              <a:bodyPr wrap="square" lIns="173736" tIns="137160" rIns="91440" bIns="137160" rtlCol="0">
                <a:spAutoFit/>
              </a:bodyPr>
              <a:lstStyle/>
              <a:p>
                <a:pPr marL="274320" marR="0" lvl="0" indent="-274320" defTabSz="914377"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600" i="0" u="none" strike="noStrike" kern="0" cap="none" spc="0" normalizeH="0" baseline="0" noProof="0">
                    <a:ln>
                      <a:noFill/>
                    </a:ln>
                    <a:solidFill>
                      <a:srgbClr val="F3F3F3"/>
                    </a:solidFill>
                    <a:effectLst/>
                    <a:uLnTx/>
                    <a:uFillTx/>
                  </a:rPr>
                  <a:t>Drug type</a:t>
                </a:r>
              </a:p>
              <a:p>
                <a:pPr marL="548640" indent="-274320" defTabSz="914377">
                  <a:spcAft>
                    <a:spcPts val="300"/>
                  </a:spcAft>
                  <a:buFont typeface="Arial" panose="020B0604020202020204" pitchFamily="34" charset="0"/>
                  <a:buChar char="–"/>
                  <a:defRPr/>
                </a:pPr>
                <a:r>
                  <a:rPr lang="en-US" sz="1400" kern="0">
                    <a:solidFill>
                      <a:srgbClr val="F3F3F3"/>
                    </a:solidFill>
                  </a:rPr>
                  <a:t>Brand, generic, specialty</a:t>
                </a:r>
              </a:p>
              <a:p>
                <a:pPr marL="274320" marR="0" lvl="0" indent="-274320" defTabSz="914377"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600" i="0" u="none" strike="noStrike" kern="0" cap="none" spc="0" normalizeH="0" baseline="0" noProof="0">
                    <a:ln>
                      <a:noFill/>
                    </a:ln>
                    <a:solidFill>
                      <a:srgbClr val="F3F3F3"/>
                    </a:solidFill>
                    <a:effectLst/>
                    <a:uLnTx/>
                    <a:uFillTx/>
                  </a:rPr>
                  <a:t>Network size </a:t>
                </a:r>
              </a:p>
              <a:p>
                <a:pPr marL="548640" marR="0" lvl="0" indent="-274320" defTabSz="914377"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F3F3F3"/>
                    </a:solidFill>
                    <a:effectLst/>
                    <a:uLnTx/>
                    <a:uFillTx/>
                  </a:rPr>
                  <a:t>Broad, narrow, anchor</a:t>
                </a:r>
              </a:p>
              <a:p>
                <a:pPr marL="274320" marR="0" lvl="0" indent="-274320" defTabSz="914377"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F3F3F3"/>
                    </a:solidFill>
                    <a:effectLst/>
                    <a:uLnTx/>
                    <a:uFillTx/>
                  </a:rPr>
                  <a:t>Days supply</a:t>
                </a:r>
              </a:p>
              <a:p>
                <a:pPr marL="548640" indent="-274320" defTabSz="914377">
                  <a:spcAft>
                    <a:spcPts val="300"/>
                  </a:spcAft>
                  <a:buFont typeface="Arial" panose="020B0604020202020204" pitchFamily="34" charset="0"/>
                  <a:buChar char="–"/>
                  <a:defRPr/>
                </a:pPr>
                <a:r>
                  <a:rPr lang="en-US" sz="1400" kern="0">
                    <a:solidFill>
                      <a:srgbClr val="F3F3F3"/>
                    </a:solidFill>
                  </a:rPr>
                  <a:t>30-day vs. 90-day fills</a:t>
                </a:r>
              </a:p>
              <a:p>
                <a:pPr marL="274320" marR="0" lvl="0" indent="-274320" defTabSz="914377"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F3F3F3"/>
                    </a:solidFill>
                    <a:effectLst/>
                    <a:uLnTx/>
                    <a:uFillTx/>
                  </a:rPr>
                  <a:t>Network channel</a:t>
                </a:r>
              </a:p>
              <a:p>
                <a:pPr marL="548640" marR="0" lvl="0" indent="-274320" defTabSz="914377"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F3F3F3"/>
                    </a:solidFill>
                    <a:effectLst/>
                    <a:uLnTx/>
                    <a:uFillTx/>
                  </a:rPr>
                  <a:t>Retail, specialty, LTC</a:t>
                </a:r>
              </a:p>
              <a:p>
                <a:pPr marL="274320" marR="0" lvl="0" indent="-274320" defTabSz="914377"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F3F3F3"/>
                    </a:solidFill>
                    <a:effectLst/>
                    <a:uLnTx/>
                    <a:uFillTx/>
                  </a:rPr>
                  <a:t>Network mix</a:t>
                </a:r>
              </a:p>
              <a:p>
                <a:pPr marL="274320" marR="0" lvl="0" indent="-274320" defTabSz="914377"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F3F3F3"/>
                    </a:solidFill>
                    <a:effectLst/>
                    <a:uLnTx/>
                    <a:uFillTx/>
                  </a:rPr>
                  <a:t>Line of business</a:t>
                </a:r>
              </a:p>
              <a:p>
                <a:pPr marL="548640" marR="0" lvl="0" indent="-274320" defTabSz="914377" fontAlgn="auto">
                  <a:lnSpc>
                    <a:spcPct val="100000"/>
                  </a:lnSpc>
                  <a:spcBef>
                    <a:spcPts val="0"/>
                  </a:spcBef>
                  <a:spcAft>
                    <a:spcPts val="300"/>
                  </a:spcAft>
                  <a:buClrTx/>
                  <a:buSzTx/>
                  <a:buFont typeface="Arial" panose="020B0604020202020204" pitchFamily="34" charset="0"/>
                  <a:buChar char="–"/>
                  <a:tabLst/>
                  <a:defRPr/>
                </a:pPr>
                <a:r>
                  <a:rPr lang="en-US" sz="1400" kern="0">
                    <a:solidFill>
                      <a:srgbClr val="F3F3F3"/>
                    </a:solidFill>
                  </a:rPr>
                  <a:t>Commercial, Medicare, Medicaid, exchange, etc.</a:t>
                </a:r>
              </a:p>
              <a:p>
                <a:pPr marL="274320" indent="-274320" defTabSz="914377">
                  <a:spcAft>
                    <a:spcPts val="300"/>
                  </a:spcAft>
                  <a:buFont typeface="Wingdings" panose="05000000000000000000" pitchFamily="2" charset="2"/>
                  <a:buChar char="§"/>
                  <a:defRPr/>
                </a:pPr>
                <a:r>
                  <a:rPr lang="en-US" sz="1600" kern="0">
                    <a:solidFill>
                      <a:srgbClr val="F3F3F3"/>
                    </a:solidFill>
                  </a:rPr>
                  <a:t>Regional dynamics</a:t>
                </a:r>
              </a:p>
            </p:txBody>
          </p:sp>
        </p:grpSp>
      </p:grpSp>
      <p:sp>
        <p:nvSpPr>
          <p:cNvPr id="48" name="TextBox 47">
            <a:extLst>
              <a:ext uri="{FF2B5EF4-FFF2-40B4-BE49-F238E27FC236}">
                <a16:creationId xmlns:a16="http://schemas.microsoft.com/office/drawing/2014/main" id="{9675C6F9-A40E-A3B1-3F32-AE863A5E268E}"/>
              </a:ext>
            </a:extLst>
          </p:cNvPr>
          <p:cNvSpPr txBox="1"/>
          <p:nvPr/>
        </p:nvSpPr>
        <p:spPr>
          <a:xfrm>
            <a:off x="3183665" y="6012016"/>
            <a:ext cx="6701742"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22B36"/>
                </a:solidFill>
                <a:effectLst/>
                <a:uLnTx/>
                <a:uFillTx/>
              </a:rPr>
              <a:t>Payers demand predictable, well‑controlled total pharmacy costs supported by continual drug purchasing improvements</a:t>
            </a:r>
          </a:p>
        </p:txBody>
      </p:sp>
    </p:spTree>
    <p:extLst>
      <p:ext uri="{BB962C8B-B14F-4D97-AF65-F5344CB8AC3E}">
        <p14:creationId xmlns:p14="http://schemas.microsoft.com/office/powerpoint/2010/main" val="116475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9A1B5-AFC8-87F2-BF94-608FDCD39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669FC-F888-A29A-578C-477E6CFD0AEF}"/>
              </a:ext>
            </a:extLst>
          </p:cNvPr>
          <p:cNvSpPr>
            <a:spLocks noGrp="1"/>
          </p:cNvSpPr>
          <p:nvPr>
            <p:ph type="title"/>
          </p:nvPr>
        </p:nvSpPr>
        <p:spPr>
          <a:xfrm>
            <a:off x="465986" y="914400"/>
            <a:ext cx="8308259" cy="1584325"/>
          </a:xfrm>
        </p:spPr>
        <p:txBody>
          <a:bodyPr/>
          <a:lstStyle/>
          <a:p>
            <a:r>
              <a:rPr lang="en-US"/>
              <a:t>Regulatory Environment</a:t>
            </a:r>
          </a:p>
        </p:txBody>
      </p:sp>
      <p:grpSp>
        <p:nvGrpSpPr>
          <p:cNvPr id="7" name="Graphic">
            <a:extLst>
              <a:ext uri="{FF2B5EF4-FFF2-40B4-BE49-F238E27FC236}">
                <a16:creationId xmlns:a16="http://schemas.microsoft.com/office/drawing/2014/main" id="{01C41A72-1DAE-8B85-0917-50C5CD98F373}"/>
              </a:ext>
            </a:extLst>
          </p:cNvPr>
          <p:cNvGrpSpPr>
            <a:grpSpLocks noGrp="1" noUngrp="1" noRot="1" noMove="1" noResize="1"/>
          </p:cNvGrpSpPr>
          <p:nvPr/>
        </p:nvGrpSpPr>
        <p:grpSpPr>
          <a:xfrm>
            <a:off x="5168570" y="914400"/>
            <a:ext cx="6413831" cy="5023981"/>
            <a:chOff x="5168570" y="914400"/>
            <a:chExt cx="6413831" cy="5023981"/>
          </a:xfrm>
        </p:grpSpPr>
        <p:sp>
          <p:nvSpPr>
            <p:cNvPr id="6" name="Graphic-Accent">
              <a:extLst>
                <a:ext uri="{FF2B5EF4-FFF2-40B4-BE49-F238E27FC236}">
                  <a16:creationId xmlns:a16="http://schemas.microsoft.com/office/drawing/2014/main" id="{F900511B-A22B-762D-B97D-D96487E566C5}"/>
                </a:ext>
              </a:extLst>
            </p:cNvPr>
            <p:cNvSpPr>
              <a:spLocks noGrp="1" noRot="1" noMove="1" noResize="1" noEditPoints="1" noAdjustHandles="1" noChangeArrowheads="1" noChangeShapeType="1"/>
            </p:cNvSpPr>
            <p:nvPr/>
          </p:nvSpPr>
          <p:spPr>
            <a:xfrm>
              <a:off x="5168570" y="914400"/>
              <a:ext cx="6413831" cy="4790880"/>
            </a:xfrm>
            <a:custGeom>
              <a:avLst/>
              <a:gdLst>
                <a:gd name="connsiteX0" fmla="*/ 229318 w 6413831"/>
                <a:gd name="connsiteY0" fmla="*/ 4561921 h 4790880"/>
                <a:gd name="connsiteX1" fmla="*/ 458277 w 6413831"/>
                <a:gd name="connsiteY1" fmla="*/ 4561921 h 4790880"/>
                <a:gd name="connsiteX2" fmla="*/ 458277 w 6413831"/>
                <a:gd name="connsiteY2" fmla="*/ 4790880 h 4790880"/>
                <a:gd name="connsiteX3" fmla="*/ 229318 w 6413831"/>
                <a:gd name="connsiteY3" fmla="*/ 4790880 h 4790880"/>
                <a:gd name="connsiteX4" fmla="*/ 0 w 6413831"/>
                <a:gd name="connsiteY4" fmla="*/ 4332962 h 4790880"/>
                <a:gd name="connsiteX5" fmla="*/ 228959 w 6413831"/>
                <a:gd name="connsiteY5" fmla="*/ 4332962 h 4790880"/>
                <a:gd name="connsiteX6" fmla="*/ 228959 w 6413831"/>
                <a:gd name="connsiteY6" fmla="*/ 4561921 h 4790880"/>
                <a:gd name="connsiteX7" fmla="*/ 0 w 6413831"/>
                <a:gd name="connsiteY7" fmla="*/ 4561921 h 4790880"/>
                <a:gd name="connsiteX8" fmla="*/ 1144795 w 6413831"/>
                <a:gd name="connsiteY8" fmla="*/ 3652381 h 4790880"/>
                <a:gd name="connsiteX9" fmla="*/ 1830595 w 6413831"/>
                <a:gd name="connsiteY9" fmla="*/ 3652381 h 4790880"/>
                <a:gd name="connsiteX10" fmla="*/ 1830595 w 6413831"/>
                <a:gd name="connsiteY10" fmla="*/ 4338181 h 4790880"/>
                <a:gd name="connsiteX11" fmla="*/ 1144795 w 6413831"/>
                <a:gd name="connsiteY11" fmla="*/ 4338181 h 4790880"/>
                <a:gd name="connsiteX12" fmla="*/ 2756231 w 6413831"/>
                <a:gd name="connsiteY12" fmla="*/ 2958872 h 4790880"/>
                <a:gd name="connsiteX13" fmla="*/ 3670631 w 6413831"/>
                <a:gd name="connsiteY13" fmla="*/ 2958872 h 4790880"/>
                <a:gd name="connsiteX14" fmla="*/ 3670631 w 6413831"/>
                <a:gd name="connsiteY14" fmla="*/ 3873272 h 4790880"/>
                <a:gd name="connsiteX15" fmla="*/ 2756231 w 6413831"/>
                <a:gd name="connsiteY15" fmla="*/ 3873272 h 4790880"/>
                <a:gd name="connsiteX16" fmla="*/ 4813272 w 6413831"/>
                <a:gd name="connsiteY16" fmla="*/ 2743200 h 4790880"/>
                <a:gd name="connsiteX17" fmla="*/ 5042231 w 6413831"/>
                <a:gd name="connsiteY17" fmla="*/ 2743200 h 4790880"/>
                <a:gd name="connsiteX18" fmla="*/ 5042231 w 6413831"/>
                <a:gd name="connsiteY18" fmla="*/ 2972159 h 4790880"/>
                <a:gd name="connsiteX19" fmla="*/ 4813272 w 6413831"/>
                <a:gd name="connsiteY19" fmla="*/ 2972159 h 4790880"/>
                <a:gd name="connsiteX20" fmla="*/ 1841831 w 6413831"/>
                <a:gd name="connsiteY20" fmla="*/ 2044472 h 4790880"/>
                <a:gd name="connsiteX21" fmla="*/ 2756231 w 6413831"/>
                <a:gd name="connsiteY21" fmla="*/ 2044472 h 4790880"/>
                <a:gd name="connsiteX22" fmla="*/ 2756231 w 6413831"/>
                <a:gd name="connsiteY22" fmla="*/ 2958872 h 4790880"/>
                <a:gd name="connsiteX23" fmla="*/ 1841831 w 6413831"/>
                <a:gd name="connsiteY23" fmla="*/ 2958872 h 4790880"/>
                <a:gd name="connsiteX24" fmla="*/ 5042231 w 6413831"/>
                <a:gd name="connsiteY24" fmla="*/ 1371600 h 4790880"/>
                <a:gd name="connsiteX25" fmla="*/ 6413831 w 6413831"/>
                <a:gd name="connsiteY25" fmla="*/ 1371600 h 4790880"/>
                <a:gd name="connsiteX26" fmla="*/ 6413831 w 6413831"/>
                <a:gd name="connsiteY26" fmla="*/ 2743200 h 4790880"/>
                <a:gd name="connsiteX27" fmla="*/ 5042231 w 6413831"/>
                <a:gd name="connsiteY27" fmla="*/ 2743200 h 4790880"/>
                <a:gd name="connsiteX28" fmla="*/ 3670631 w 6413831"/>
                <a:gd name="connsiteY28" fmla="*/ 0 h 4790880"/>
                <a:gd name="connsiteX29" fmla="*/ 5042231 w 6413831"/>
                <a:gd name="connsiteY29" fmla="*/ 0 h 4790880"/>
                <a:gd name="connsiteX30" fmla="*/ 5042231 w 6413831"/>
                <a:gd name="connsiteY30" fmla="*/ 1371600 h 4790880"/>
                <a:gd name="connsiteX31" fmla="*/ 3670631 w 6413831"/>
                <a:gd name="connsiteY31" fmla="*/ 1371600 h 479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13831" h="4790880">
                  <a:moveTo>
                    <a:pt x="229318" y="4561921"/>
                  </a:moveTo>
                  <a:lnTo>
                    <a:pt x="458277" y="4561921"/>
                  </a:lnTo>
                  <a:lnTo>
                    <a:pt x="458277" y="4790880"/>
                  </a:lnTo>
                  <a:lnTo>
                    <a:pt x="229318" y="4790880"/>
                  </a:lnTo>
                  <a:close/>
                  <a:moveTo>
                    <a:pt x="0" y="4332962"/>
                  </a:moveTo>
                  <a:lnTo>
                    <a:pt x="228959" y="4332962"/>
                  </a:lnTo>
                  <a:lnTo>
                    <a:pt x="228959" y="4561921"/>
                  </a:lnTo>
                  <a:lnTo>
                    <a:pt x="0" y="4561921"/>
                  </a:lnTo>
                  <a:close/>
                  <a:moveTo>
                    <a:pt x="1144795" y="3652381"/>
                  </a:moveTo>
                  <a:lnTo>
                    <a:pt x="1830595" y="3652381"/>
                  </a:lnTo>
                  <a:lnTo>
                    <a:pt x="1830595" y="4338181"/>
                  </a:lnTo>
                  <a:lnTo>
                    <a:pt x="1144795" y="4338181"/>
                  </a:lnTo>
                  <a:close/>
                  <a:moveTo>
                    <a:pt x="2756231" y="2958872"/>
                  </a:moveTo>
                  <a:lnTo>
                    <a:pt x="3670631" y="2958872"/>
                  </a:lnTo>
                  <a:lnTo>
                    <a:pt x="3670631" y="3873272"/>
                  </a:lnTo>
                  <a:lnTo>
                    <a:pt x="2756231" y="3873272"/>
                  </a:lnTo>
                  <a:close/>
                  <a:moveTo>
                    <a:pt x="4813272" y="2743200"/>
                  </a:moveTo>
                  <a:lnTo>
                    <a:pt x="5042231" y="2743200"/>
                  </a:lnTo>
                  <a:lnTo>
                    <a:pt x="5042231" y="2972159"/>
                  </a:lnTo>
                  <a:lnTo>
                    <a:pt x="4813272" y="2972159"/>
                  </a:lnTo>
                  <a:close/>
                  <a:moveTo>
                    <a:pt x="1841831" y="2044472"/>
                  </a:moveTo>
                  <a:lnTo>
                    <a:pt x="2756231" y="2044472"/>
                  </a:lnTo>
                  <a:lnTo>
                    <a:pt x="2756231" y="2958872"/>
                  </a:lnTo>
                  <a:lnTo>
                    <a:pt x="1841831" y="2958872"/>
                  </a:lnTo>
                  <a:close/>
                  <a:moveTo>
                    <a:pt x="5042231" y="1371600"/>
                  </a:moveTo>
                  <a:lnTo>
                    <a:pt x="6413831" y="1371600"/>
                  </a:lnTo>
                  <a:lnTo>
                    <a:pt x="6413831" y="2743200"/>
                  </a:lnTo>
                  <a:lnTo>
                    <a:pt x="5042231" y="2743200"/>
                  </a:lnTo>
                  <a:close/>
                  <a:moveTo>
                    <a:pt x="3670631" y="0"/>
                  </a:moveTo>
                  <a:lnTo>
                    <a:pt x="5042231" y="0"/>
                  </a:lnTo>
                  <a:lnTo>
                    <a:pt x="5042231" y="1371600"/>
                  </a:lnTo>
                  <a:lnTo>
                    <a:pt x="3670631" y="13716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5" name="Graphic-Primary">
              <a:extLst>
                <a:ext uri="{FF2B5EF4-FFF2-40B4-BE49-F238E27FC236}">
                  <a16:creationId xmlns:a16="http://schemas.microsoft.com/office/drawing/2014/main" id="{30B604AA-F35F-3516-EC8D-2BE6EBD50B99}"/>
                </a:ext>
              </a:extLst>
            </p:cNvPr>
            <p:cNvSpPr>
              <a:spLocks noGrp="1" noRot="1" noMove="1" noResize="1" noEditPoints="1" noAdjustHandles="1" noChangeArrowheads="1" noChangeShapeType="1"/>
            </p:cNvSpPr>
            <p:nvPr/>
          </p:nvSpPr>
          <p:spPr>
            <a:xfrm>
              <a:off x="5397888" y="914400"/>
              <a:ext cx="6184513" cy="5023981"/>
            </a:xfrm>
            <a:custGeom>
              <a:avLst/>
              <a:gdLst>
                <a:gd name="connsiteX0" fmla="*/ 915477 w 6184513"/>
                <a:gd name="connsiteY0" fmla="*/ 4338181 h 5023981"/>
                <a:gd name="connsiteX1" fmla="*/ 1601277 w 6184513"/>
                <a:gd name="connsiteY1" fmla="*/ 4338181 h 5023981"/>
                <a:gd name="connsiteX2" fmla="*/ 1601277 w 6184513"/>
                <a:gd name="connsiteY2" fmla="*/ 5023981 h 5023981"/>
                <a:gd name="connsiteX3" fmla="*/ 915477 w 6184513"/>
                <a:gd name="connsiteY3" fmla="*/ 5023981 h 5023981"/>
                <a:gd name="connsiteX4" fmla="*/ 0 w 6184513"/>
                <a:gd name="connsiteY4" fmla="*/ 4332962 h 5023981"/>
                <a:gd name="connsiteX5" fmla="*/ 228959 w 6184513"/>
                <a:gd name="connsiteY5" fmla="*/ 4332962 h 5023981"/>
                <a:gd name="connsiteX6" fmla="*/ 228959 w 6184513"/>
                <a:gd name="connsiteY6" fmla="*/ 4561921 h 5023981"/>
                <a:gd name="connsiteX7" fmla="*/ 0 w 6184513"/>
                <a:gd name="connsiteY7" fmla="*/ 4561921 h 5023981"/>
                <a:gd name="connsiteX8" fmla="*/ 229318 w 6184513"/>
                <a:gd name="connsiteY8" fmla="*/ 3652381 h 5023981"/>
                <a:gd name="connsiteX9" fmla="*/ 915118 w 6184513"/>
                <a:gd name="connsiteY9" fmla="*/ 3652381 h 5023981"/>
                <a:gd name="connsiteX10" fmla="*/ 915118 w 6184513"/>
                <a:gd name="connsiteY10" fmla="*/ 4338181 h 5023981"/>
                <a:gd name="connsiteX11" fmla="*/ 229318 w 6184513"/>
                <a:gd name="connsiteY11" fmla="*/ 4338181 h 5023981"/>
                <a:gd name="connsiteX12" fmla="*/ 4583954 w 6184513"/>
                <a:gd name="connsiteY12" fmla="*/ 2972159 h 5023981"/>
                <a:gd name="connsiteX13" fmla="*/ 4812913 w 6184513"/>
                <a:gd name="connsiteY13" fmla="*/ 2972159 h 5023981"/>
                <a:gd name="connsiteX14" fmla="*/ 4812913 w 6184513"/>
                <a:gd name="connsiteY14" fmla="*/ 3201118 h 5023981"/>
                <a:gd name="connsiteX15" fmla="*/ 4583954 w 6184513"/>
                <a:gd name="connsiteY15" fmla="*/ 3201118 h 5023981"/>
                <a:gd name="connsiteX16" fmla="*/ 4354995 w 6184513"/>
                <a:gd name="connsiteY16" fmla="*/ 2743200 h 5023981"/>
                <a:gd name="connsiteX17" fmla="*/ 4583954 w 6184513"/>
                <a:gd name="connsiteY17" fmla="*/ 2743200 h 5023981"/>
                <a:gd name="connsiteX18" fmla="*/ 4583954 w 6184513"/>
                <a:gd name="connsiteY18" fmla="*/ 2972159 h 5023981"/>
                <a:gd name="connsiteX19" fmla="*/ 4354995 w 6184513"/>
                <a:gd name="connsiteY19" fmla="*/ 2972159 h 5023981"/>
                <a:gd name="connsiteX20" fmla="*/ 2526913 w 6184513"/>
                <a:gd name="connsiteY20" fmla="*/ 2044472 h 5023981"/>
                <a:gd name="connsiteX21" fmla="*/ 3441313 w 6184513"/>
                <a:gd name="connsiteY21" fmla="*/ 2044472 h 5023981"/>
                <a:gd name="connsiteX22" fmla="*/ 3441313 w 6184513"/>
                <a:gd name="connsiteY22" fmla="*/ 2958872 h 5023981"/>
                <a:gd name="connsiteX23" fmla="*/ 2526913 w 6184513"/>
                <a:gd name="connsiteY23" fmla="*/ 2958872 h 5023981"/>
                <a:gd name="connsiteX24" fmla="*/ 4812913 w 6184513"/>
                <a:gd name="connsiteY24" fmla="*/ 0 h 5023981"/>
                <a:gd name="connsiteX25" fmla="*/ 6184513 w 6184513"/>
                <a:gd name="connsiteY25" fmla="*/ 0 h 5023981"/>
                <a:gd name="connsiteX26" fmla="*/ 6184513 w 6184513"/>
                <a:gd name="connsiteY26" fmla="*/ 1371600 h 5023981"/>
                <a:gd name="connsiteX27" fmla="*/ 4812913 w 6184513"/>
                <a:gd name="connsiteY27" fmla="*/ 1371600 h 502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84513" h="5023981">
                  <a:moveTo>
                    <a:pt x="915477" y="4338181"/>
                  </a:moveTo>
                  <a:lnTo>
                    <a:pt x="1601277" y="4338181"/>
                  </a:lnTo>
                  <a:lnTo>
                    <a:pt x="1601277" y="5023981"/>
                  </a:lnTo>
                  <a:lnTo>
                    <a:pt x="915477" y="5023981"/>
                  </a:lnTo>
                  <a:close/>
                  <a:moveTo>
                    <a:pt x="0" y="4332962"/>
                  </a:moveTo>
                  <a:lnTo>
                    <a:pt x="228959" y="4332962"/>
                  </a:lnTo>
                  <a:lnTo>
                    <a:pt x="228959" y="4561921"/>
                  </a:lnTo>
                  <a:lnTo>
                    <a:pt x="0" y="4561921"/>
                  </a:lnTo>
                  <a:close/>
                  <a:moveTo>
                    <a:pt x="229318" y="3652381"/>
                  </a:moveTo>
                  <a:lnTo>
                    <a:pt x="915118" y="3652381"/>
                  </a:lnTo>
                  <a:lnTo>
                    <a:pt x="915118" y="4338181"/>
                  </a:lnTo>
                  <a:lnTo>
                    <a:pt x="229318" y="4338181"/>
                  </a:lnTo>
                  <a:close/>
                  <a:moveTo>
                    <a:pt x="4583954" y="2972159"/>
                  </a:moveTo>
                  <a:lnTo>
                    <a:pt x="4812913" y="2972159"/>
                  </a:lnTo>
                  <a:lnTo>
                    <a:pt x="4812913" y="3201118"/>
                  </a:lnTo>
                  <a:lnTo>
                    <a:pt x="4583954" y="3201118"/>
                  </a:lnTo>
                  <a:close/>
                  <a:moveTo>
                    <a:pt x="4354995" y="2743200"/>
                  </a:moveTo>
                  <a:lnTo>
                    <a:pt x="4583954" y="2743200"/>
                  </a:lnTo>
                  <a:lnTo>
                    <a:pt x="4583954" y="2972159"/>
                  </a:lnTo>
                  <a:lnTo>
                    <a:pt x="4354995" y="2972159"/>
                  </a:lnTo>
                  <a:close/>
                  <a:moveTo>
                    <a:pt x="2526913" y="2044472"/>
                  </a:moveTo>
                  <a:lnTo>
                    <a:pt x="3441313" y="2044472"/>
                  </a:lnTo>
                  <a:lnTo>
                    <a:pt x="3441313" y="2958872"/>
                  </a:lnTo>
                  <a:lnTo>
                    <a:pt x="2526913" y="2958872"/>
                  </a:lnTo>
                  <a:close/>
                  <a:moveTo>
                    <a:pt x="4812913" y="0"/>
                  </a:moveTo>
                  <a:lnTo>
                    <a:pt x="6184513" y="0"/>
                  </a:lnTo>
                  <a:lnTo>
                    <a:pt x="6184513" y="1371600"/>
                  </a:lnTo>
                  <a:lnTo>
                    <a:pt x="4812913" y="13716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spTree>
    <p:extLst>
      <p:ext uri="{BB962C8B-B14F-4D97-AF65-F5344CB8AC3E}">
        <p14:creationId xmlns:p14="http://schemas.microsoft.com/office/powerpoint/2010/main" val="426647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37DDB-8CED-A2B1-5D84-1A9B127B7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E35F5A-D005-56C8-2FEA-EEF9F15CB3AB}"/>
              </a:ext>
            </a:extLst>
          </p:cNvPr>
          <p:cNvSpPr>
            <a:spLocks noGrp="1"/>
          </p:cNvSpPr>
          <p:nvPr>
            <p:ph type="title"/>
          </p:nvPr>
        </p:nvSpPr>
        <p:spPr/>
        <p:txBody>
          <a:bodyPr/>
          <a:lstStyle/>
          <a:p>
            <a:r>
              <a:rPr lang="en-US"/>
              <a:t>Pharmacy's Dual Reality: Margin Pressure Meets Growth Opportunity</a:t>
            </a:r>
          </a:p>
        </p:txBody>
      </p:sp>
      <p:sp>
        <p:nvSpPr>
          <p:cNvPr id="3" name="Slide Number Placeholder 2">
            <a:extLst>
              <a:ext uri="{FF2B5EF4-FFF2-40B4-BE49-F238E27FC236}">
                <a16:creationId xmlns:a16="http://schemas.microsoft.com/office/drawing/2014/main" id="{A8209CAD-060F-3298-51AB-33D8D51F4F9C}"/>
              </a:ext>
            </a:extLst>
          </p:cNvPr>
          <p:cNvSpPr>
            <a:spLocks noGrp="1"/>
          </p:cNvSpPr>
          <p:nvPr>
            <p:ph type="sldNum" sz="quarter" idx="12"/>
          </p:nvPr>
        </p:nvSpPr>
        <p:spPr/>
        <p:txBody>
          <a:bodyPr/>
          <a:lstStyle/>
          <a:p>
            <a:fld id="{3612E008-61E4-4A99-8383-A3C8D6963C8E}" type="slidenum">
              <a:rPr lang="en-US" smtClean="0"/>
              <a:t>16</a:t>
            </a:fld>
            <a:endParaRPr lang="en-US"/>
          </a:p>
        </p:txBody>
      </p:sp>
      <p:sp>
        <p:nvSpPr>
          <p:cNvPr id="4" name="Text Placeholder 3">
            <a:extLst>
              <a:ext uri="{FF2B5EF4-FFF2-40B4-BE49-F238E27FC236}">
                <a16:creationId xmlns:a16="http://schemas.microsoft.com/office/drawing/2014/main" id="{C7781942-8F7E-1D69-5F9B-A156DB0985E4}"/>
              </a:ext>
            </a:extLst>
          </p:cNvPr>
          <p:cNvSpPr>
            <a:spLocks noGrp="1"/>
          </p:cNvSpPr>
          <p:nvPr>
            <p:ph type="body" sz="quarter" idx="14"/>
          </p:nvPr>
        </p:nvSpPr>
        <p:spPr/>
        <p:txBody>
          <a:bodyPr/>
          <a:lstStyle/>
          <a:p>
            <a:r>
              <a:rPr lang="en-US"/>
              <a:t>2026 NACDS Regional Conference</a:t>
            </a:r>
          </a:p>
        </p:txBody>
      </p:sp>
      <p:sp>
        <p:nvSpPr>
          <p:cNvPr id="5" name="Text Placeholder 4">
            <a:extLst>
              <a:ext uri="{FF2B5EF4-FFF2-40B4-BE49-F238E27FC236}">
                <a16:creationId xmlns:a16="http://schemas.microsoft.com/office/drawing/2014/main" id="{1CBC7C06-651F-9DAA-E48E-52B503679D07}"/>
              </a:ext>
            </a:extLst>
          </p:cNvPr>
          <p:cNvSpPr>
            <a:spLocks noGrp="1"/>
          </p:cNvSpPr>
          <p:nvPr>
            <p:ph type="body" sz="quarter" idx="15"/>
          </p:nvPr>
        </p:nvSpPr>
        <p:spPr/>
        <p:txBody>
          <a:bodyPr/>
          <a:lstStyle/>
          <a:p>
            <a:r>
              <a:rPr lang="en-US"/>
              <a:t>Lessons from past compressions applied to today’s challenges</a:t>
            </a:r>
          </a:p>
        </p:txBody>
      </p:sp>
      <p:sp>
        <p:nvSpPr>
          <p:cNvPr id="31" name="Rectangle: Rounded Corners 30">
            <a:extLst>
              <a:ext uri="{FF2B5EF4-FFF2-40B4-BE49-F238E27FC236}">
                <a16:creationId xmlns:a16="http://schemas.microsoft.com/office/drawing/2014/main" id="{113F388C-2212-B08A-60FA-D31F4179BE98}"/>
              </a:ext>
            </a:extLst>
          </p:cNvPr>
          <p:cNvSpPr/>
          <p:nvPr/>
        </p:nvSpPr>
        <p:spPr bwMode="ltGray">
          <a:xfrm>
            <a:off x="434973" y="1695451"/>
            <a:ext cx="5498236" cy="3684956"/>
          </a:xfrm>
          <a:prstGeom prst="roundRect">
            <a:avLst>
              <a:gd name="adj" fmla="val 4329"/>
            </a:avLst>
          </a:prstGeom>
          <a:solidFill>
            <a:srgbClr val="0078D3">
              <a:lumMod val="20000"/>
              <a:lumOff val="8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2" name="Rectangle: Rounded Corners 31">
            <a:extLst>
              <a:ext uri="{FF2B5EF4-FFF2-40B4-BE49-F238E27FC236}">
                <a16:creationId xmlns:a16="http://schemas.microsoft.com/office/drawing/2014/main" id="{77D819B6-DAE5-4D24-8687-A79CE8207C73}"/>
              </a:ext>
            </a:extLst>
          </p:cNvPr>
          <p:cNvSpPr/>
          <p:nvPr/>
        </p:nvSpPr>
        <p:spPr bwMode="ltGray">
          <a:xfrm>
            <a:off x="434975" y="2228147"/>
            <a:ext cx="5493039" cy="650526"/>
          </a:xfrm>
          <a:prstGeom prst="roundRect">
            <a:avLst>
              <a:gd name="adj" fmla="val 0"/>
            </a:avLst>
          </a:prstGeom>
          <a:solidFill>
            <a:srgbClr val="0078D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3" name="TextBox 32">
            <a:extLst>
              <a:ext uri="{FF2B5EF4-FFF2-40B4-BE49-F238E27FC236}">
                <a16:creationId xmlns:a16="http://schemas.microsoft.com/office/drawing/2014/main" id="{49723CCB-A350-D3BE-767F-9D1CDE21DA99}"/>
              </a:ext>
            </a:extLst>
          </p:cNvPr>
          <p:cNvSpPr txBox="1"/>
          <p:nvPr/>
        </p:nvSpPr>
        <p:spPr>
          <a:xfrm>
            <a:off x="434974" y="1783240"/>
            <a:ext cx="5425499"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78D3"/>
                </a:solidFill>
                <a:effectLst/>
                <a:uLnTx/>
                <a:uFillTx/>
              </a:rPr>
              <a:t>Historical Context</a:t>
            </a:r>
          </a:p>
        </p:txBody>
      </p:sp>
      <p:sp>
        <p:nvSpPr>
          <p:cNvPr id="34" name="TextBox 33">
            <a:extLst>
              <a:ext uri="{FF2B5EF4-FFF2-40B4-BE49-F238E27FC236}">
                <a16:creationId xmlns:a16="http://schemas.microsoft.com/office/drawing/2014/main" id="{0B6A8ABB-2C03-1159-9DB7-4ADB0B3FFA4F}"/>
              </a:ext>
            </a:extLst>
          </p:cNvPr>
          <p:cNvSpPr txBox="1"/>
          <p:nvPr/>
        </p:nvSpPr>
        <p:spPr>
          <a:xfrm>
            <a:off x="434973" y="2293108"/>
            <a:ext cx="5425499"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3F3F3"/>
                </a:solidFill>
                <a:effectLst/>
                <a:uLnTx/>
                <a:uFillTx/>
              </a:rPr>
              <a:t>Pharmacy margins have been </a:t>
            </a:r>
            <a:r>
              <a:rPr kumimoji="0" lang="en-US" sz="1400" b="1" i="0" u="none" strike="noStrike" kern="0" cap="none" spc="0" normalizeH="0" baseline="0" noProof="0" dirty="0">
                <a:ln>
                  <a:noFill/>
                </a:ln>
                <a:solidFill>
                  <a:schemeClr val="bg1"/>
                </a:solidFill>
                <a:effectLst/>
                <a:uLnTx/>
                <a:uFillTx/>
              </a:rPr>
              <a:t>continually compressed </a:t>
            </a:r>
            <a:r>
              <a:rPr kumimoji="0" lang="en-US" sz="1400" b="1" i="0" u="none" strike="noStrike" kern="0" cap="none" spc="0" normalizeH="0" baseline="0" noProof="0">
                <a:ln>
                  <a:noFill/>
                </a:ln>
                <a:solidFill>
                  <a:srgbClr val="F3F3F3"/>
                </a:solidFill>
                <a:effectLst/>
                <a:uLnTx/>
                <a:uFillTx/>
              </a:rPr>
              <a:t>(generics, biosimilars, PBM consolidation)</a:t>
            </a:r>
          </a:p>
        </p:txBody>
      </p:sp>
      <p:sp>
        <p:nvSpPr>
          <p:cNvPr id="35" name="TextBox 34">
            <a:extLst>
              <a:ext uri="{FF2B5EF4-FFF2-40B4-BE49-F238E27FC236}">
                <a16:creationId xmlns:a16="http://schemas.microsoft.com/office/drawing/2014/main" id="{D61455E5-01B1-9488-75D3-73254A903F86}"/>
              </a:ext>
            </a:extLst>
          </p:cNvPr>
          <p:cNvSpPr txBox="1"/>
          <p:nvPr/>
        </p:nvSpPr>
        <p:spPr>
          <a:xfrm>
            <a:off x="434973" y="2984248"/>
            <a:ext cx="5425499" cy="206210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a:ln>
                  <a:noFill/>
                </a:ln>
                <a:solidFill>
                  <a:srgbClr val="222B36"/>
                </a:solidFill>
                <a:effectLst/>
                <a:uLnTx/>
                <a:uFillTx/>
              </a:rPr>
              <a:t>Successful pharmacies adapted by:</a:t>
            </a:r>
          </a:p>
          <a:p>
            <a:pPr marL="137160" indent="-137160">
              <a:spcAft>
                <a:spcPts val="600"/>
              </a:spcAft>
              <a:buFont typeface="Wingdings" panose="05000000000000000000" pitchFamily="2" charset="2"/>
              <a:buChar char="§"/>
              <a:defRPr/>
            </a:pPr>
            <a:r>
              <a:rPr lang="en-US" sz="1400" kern="0" dirty="0"/>
              <a:t>Advancing analytical proficiency</a:t>
            </a:r>
          </a:p>
          <a:p>
            <a:pPr marL="137160" indent="-137160">
              <a:spcAft>
                <a:spcPts val="600"/>
              </a:spcAft>
              <a:buFont typeface="Wingdings" panose="05000000000000000000" pitchFamily="2" charset="2"/>
              <a:buChar char="§"/>
              <a:defRPr/>
            </a:pPr>
            <a:r>
              <a:rPr lang="en-US" sz="1400" kern="0">
                <a:solidFill>
                  <a:srgbClr val="222B36"/>
                </a:solidFill>
              </a:rPr>
              <a:t>Leveraging technology</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Optimizing operations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Adding clinical services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Building patient relationships</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a:ln>
                  <a:noFill/>
                </a:ln>
                <a:solidFill>
                  <a:srgbClr val="222B36"/>
                </a:solidFill>
                <a:effectLst/>
                <a:uLnTx/>
                <a:uFillTx/>
              </a:rPr>
              <a:t>This moment is similar—different drivers, same playbook</a:t>
            </a:r>
          </a:p>
        </p:txBody>
      </p:sp>
      <p:pic>
        <p:nvPicPr>
          <p:cNvPr id="36" name="Graphic 35">
            <a:extLst>
              <a:ext uri="{FF2B5EF4-FFF2-40B4-BE49-F238E27FC236}">
                <a16:creationId xmlns:a16="http://schemas.microsoft.com/office/drawing/2014/main" id="{F77FC01F-2474-781C-0FE2-3B394A8D33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6010" y="1775257"/>
            <a:ext cx="423863" cy="379175"/>
          </a:xfrm>
          <a:prstGeom prst="rect">
            <a:avLst/>
          </a:prstGeom>
        </p:spPr>
      </p:pic>
      <p:grpSp>
        <p:nvGrpSpPr>
          <p:cNvPr id="37" name="Group 36">
            <a:extLst>
              <a:ext uri="{FF2B5EF4-FFF2-40B4-BE49-F238E27FC236}">
                <a16:creationId xmlns:a16="http://schemas.microsoft.com/office/drawing/2014/main" id="{C3B36A44-C5BE-9C87-87E3-A7D87F5EA915}"/>
              </a:ext>
            </a:extLst>
          </p:cNvPr>
          <p:cNvGrpSpPr/>
          <p:nvPr/>
        </p:nvGrpSpPr>
        <p:grpSpPr>
          <a:xfrm>
            <a:off x="6061508" y="1695451"/>
            <a:ext cx="5692342" cy="1764723"/>
            <a:chOff x="6061508" y="1695451"/>
            <a:chExt cx="5692342" cy="1764723"/>
          </a:xfrm>
        </p:grpSpPr>
        <p:sp>
          <p:nvSpPr>
            <p:cNvPr id="38" name="Rectangle: Rounded Corners 37">
              <a:extLst>
                <a:ext uri="{FF2B5EF4-FFF2-40B4-BE49-F238E27FC236}">
                  <a16:creationId xmlns:a16="http://schemas.microsoft.com/office/drawing/2014/main" id="{A0B144DF-269E-6BE4-DE91-CA2E78D6A5E4}"/>
                </a:ext>
              </a:extLst>
            </p:cNvPr>
            <p:cNvSpPr/>
            <p:nvPr/>
          </p:nvSpPr>
          <p:spPr bwMode="ltGray">
            <a:xfrm>
              <a:off x="6061508" y="1695451"/>
              <a:ext cx="5692342" cy="1764723"/>
            </a:xfrm>
            <a:prstGeom prst="roundRect">
              <a:avLst>
                <a:gd name="adj" fmla="val 4329"/>
              </a:avLst>
            </a:prstGeom>
            <a:solidFill>
              <a:srgbClr val="F3F3F3">
                <a:lumMod val="9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5A3F643C-74C4-F1A2-BD55-C352DA2F3C6F}"/>
                </a:ext>
              </a:extLst>
            </p:cNvPr>
            <p:cNvSpPr txBox="1"/>
            <p:nvPr/>
          </p:nvSpPr>
          <p:spPr>
            <a:xfrm>
              <a:off x="6255612" y="1783240"/>
              <a:ext cx="5498237"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22B36"/>
                  </a:solidFill>
                  <a:effectLst/>
                  <a:uLnTx/>
                  <a:uFillTx/>
                </a:rPr>
                <a:t>Margin </a:t>
              </a:r>
              <a:r>
                <a:rPr kumimoji="0" lang="en-US" sz="1800" b="1" i="0" u="none" strike="noStrike" kern="0" cap="none" spc="0" normalizeH="0" baseline="0" noProof="0">
                  <a:ln>
                    <a:noFill/>
                  </a:ln>
                  <a:effectLst/>
                  <a:uLnTx/>
                  <a:uFillTx/>
                </a:rPr>
                <a:t>Uncertainty</a:t>
              </a:r>
            </a:p>
          </p:txBody>
        </p:sp>
        <p:sp>
          <p:nvSpPr>
            <p:cNvPr id="40" name="TextBox 39">
              <a:extLst>
                <a:ext uri="{FF2B5EF4-FFF2-40B4-BE49-F238E27FC236}">
                  <a16:creationId xmlns:a16="http://schemas.microsoft.com/office/drawing/2014/main" id="{BE96D5C8-1970-7A0B-7CE6-09D7EEB699C0}"/>
                </a:ext>
              </a:extLst>
            </p:cNvPr>
            <p:cNvSpPr txBox="1"/>
            <p:nvPr/>
          </p:nvSpPr>
          <p:spPr>
            <a:xfrm>
              <a:off x="6096000" y="2195380"/>
              <a:ext cx="5657848" cy="1184940"/>
            </a:xfrm>
            <a:prstGeom prst="rect">
              <a:avLst/>
            </a:prstGeom>
            <a:noFill/>
          </p:spPr>
          <p:txBody>
            <a:bodyPr wrap="square">
              <a:spAutoFit/>
            </a:bodyPr>
            <a:lstStyle/>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MFP negotiated prices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WAC reductions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Rebate and GPO compression</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effectLst/>
                  <a:uLnTx/>
                  <a:uFillTx/>
                </a:rPr>
                <a:t>Payment timing</a:t>
              </a:r>
            </a:p>
          </p:txBody>
        </p:sp>
        <p:pic>
          <p:nvPicPr>
            <p:cNvPr id="41" name="Graphic 40">
              <a:extLst>
                <a:ext uri="{FF2B5EF4-FFF2-40B4-BE49-F238E27FC236}">
                  <a16:creationId xmlns:a16="http://schemas.microsoft.com/office/drawing/2014/main" id="{12DD484C-7E28-AD49-8805-2070AB52D0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2182" y="1727851"/>
              <a:ext cx="405245" cy="471558"/>
            </a:xfrm>
            <a:prstGeom prst="rect">
              <a:avLst/>
            </a:prstGeom>
          </p:spPr>
        </p:pic>
      </p:grpSp>
      <p:grpSp>
        <p:nvGrpSpPr>
          <p:cNvPr id="42" name="Group 41">
            <a:extLst>
              <a:ext uri="{FF2B5EF4-FFF2-40B4-BE49-F238E27FC236}">
                <a16:creationId xmlns:a16="http://schemas.microsoft.com/office/drawing/2014/main" id="{B482D355-D95F-FE47-5937-78404D328493}"/>
              </a:ext>
            </a:extLst>
          </p:cNvPr>
          <p:cNvGrpSpPr/>
          <p:nvPr/>
        </p:nvGrpSpPr>
        <p:grpSpPr>
          <a:xfrm>
            <a:off x="6061506" y="3615683"/>
            <a:ext cx="5692344" cy="1764723"/>
            <a:chOff x="6061506" y="3700895"/>
            <a:chExt cx="5692344" cy="1764723"/>
          </a:xfrm>
        </p:grpSpPr>
        <p:sp>
          <p:nvSpPr>
            <p:cNvPr id="43" name="Rectangle: Rounded Corners 42">
              <a:extLst>
                <a:ext uri="{FF2B5EF4-FFF2-40B4-BE49-F238E27FC236}">
                  <a16:creationId xmlns:a16="http://schemas.microsoft.com/office/drawing/2014/main" id="{055F3495-137A-5A46-7760-187F79B92185}"/>
                </a:ext>
              </a:extLst>
            </p:cNvPr>
            <p:cNvSpPr/>
            <p:nvPr/>
          </p:nvSpPr>
          <p:spPr bwMode="ltGray">
            <a:xfrm>
              <a:off x="6061508" y="3700895"/>
              <a:ext cx="5692342" cy="1764723"/>
            </a:xfrm>
            <a:prstGeom prst="roundRect">
              <a:avLst>
                <a:gd name="adj" fmla="val 4329"/>
              </a:avLst>
            </a:prstGeom>
            <a:solidFill>
              <a:srgbClr val="F3F3F3">
                <a:lumMod val="9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D056E5AC-C568-520E-E7B1-EB9ACD99DE63}"/>
                </a:ext>
              </a:extLst>
            </p:cNvPr>
            <p:cNvSpPr txBox="1"/>
            <p:nvPr/>
          </p:nvSpPr>
          <p:spPr>
            <a:xfrm>
              <a:off x="6255612" y="3781570"/>
              <a:ext cx="5498237"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22B36"/>
                  </a:solidFill>
                  <a:effectLst/>
                  <a:uLnTx/>
                  <a:uFillTx/>
                </a:rPr>
                <a:t>Growth Opportunities</a:t>
              </a:r>
            </a:p>
          </p:txBody>
        </p:sp>
        <p:sp>
          <p:nvSpPr>
            <p:cNvPr id="45" name="TextBox 44">
              <a:extLst>
                <a:ext uri="{FF2B5EF4-FFF2-40B4-BE49-F238E27FC236}">
                  <a16:creationId xmlns:a16="http://schemas.microsoft.com/office/drawing/2014/main" id="{54B421EF-6872-4976-376D-6300FC7CF997}"/>
                </a:ext>
              </a:extLst>
            </p:cNvPr>
            <p:cNvSpPr txBox="1"/>
            <p:nvPr/>
          </p:nvSpPr>
          <p:spPr>
            <a:xfrm>
              <a:off x="6061506" y="4193710"/>
              <a:ext cx="5692342" cy="1184940"/>
            </a:xfrm>
            <a:prstGeom prst="rect">
              <a:avLst/>
            </a:prstGeom>
            <a:noFill/>
          </p:spPr>
          <p:txBody>
            <a:bodyPr wrap="square">
              <a:spAutoFit/>
            </a:bodyPr>
            <a:lstStyle/>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GLP-1 market expansion</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Service-based reimbursement</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Patient engagement programs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Clinical differentiation</a:t>
              </a:r>
            </a:p>
          </p:txBody>
        </p:sp>
        <p:pic>
          <p:nvPicPr>
            <p:cNvPr id="46" name="Graphic 45">
              <a:extLst>
                <a:ext uri="{FF2B5EF4-FFF2-40B4-BE49-F238E27FC236}">
                  <a16:creationId xmlns:a16="http://schemas.microsoft.com/office/drawing/2014/main" id="{D70E0618-B4ED-AD44-B92C-C7B759DAFE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26698" y="3715871"/>
              <a:ext cx="500729" cy="500729"/>
            </a:xfrm>
            <a:prstGeom prst="rect">
              <a:avLst/>
            </a:prstGeom>
          </p:spPr>
        </p:pic>
      </p:grpSp>
      <p:grpSp>
        <p:nvGrpSpPr>
          <p:cNvPr id="47" name="Group 46">
            <a:extLst>
              <a:ext uri="{FF2B5EF4-FFF2-40B4-BE49-F238E27FC236}">
                <a16:creationId xmlns:a16="http://schemas.microsoft.com/office/drawing/2014/main" id="{92344411-5696-6252-9BB3-8C2C6D945B16}"/>
              </a:ext>
            </a:extLst>
          </p:cNvPr>
          <p:cNvGrpSpPr/>
          <p:nvPr/>
        </p:nvGrpSpPr>
        <p:grpSpPr>
          <a:xfrm>
            <a:off x="434975" y="5527964"/>
            <a:ext cx="11318875" cy="557267"/>
            <a:chOff x="434975" y="5527964"/>
            <a:chExt cx="11318875" cy="557267"/>
          </a:xfrm>
        </p:grpSpPr>
        <p:sp>
          <p:nvSpPr>
            <p:cNvPr id="48" name="Rectangle: Rounded Corners 47">
              <a:extLst>
                <a:ext uri="{FF2B5EF4-FFF2-40B4-BE49-F238E27FC236}">
                  <a16:creationId xmlns:a16="http://schemas.microsoft.com/office/drawing/2014/main" id="{306173E9-7BE7-692B-E95B-7CD2B87E72A6}"/>
                </a:ext>
              </a:extLst>
            </p:cNvPr>
            <p:cNvSpPr/>
            <p:nvPr/>
          </p:nvSpPr>
          <p:spPr bwMode="ltGray">
            <a:xfrm>
              <a:off x="434975" y="5527964"/>
              <a:ext cx="11318875" cy="557267"/>
            </a:xfrm>
            <a:prstGeom prst="roundRect">
              <a:avLst>
                <a:gd name="adj" fmla="val 17381"/>
              </a:avLst>
            </a:prstGeom>
            <a:solidFill>
              <a:srgbClr val="F3F3F3">
                <a:lumMod val="5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9" name="TextBox 48">
              <a:extLst>
                <a:ext uri="{FF2B5EF4-FFF2-40B4-BE49-F238E27FC236}">
                  <a16:creationId xmlns:a16="http://schemas.microsoft.com/office/drawing/2014/main" id="{6731012B-D85E-5E39-A550-283D8F66F000}"/>
                </a:ext>
              </a:extLst>
            </p:cNvPr>
            <p:cNvSpPr txBox="1"/>
            <p:nvPr/>
          </p:nvSpPr>
          <p:spPr>
            <a:xfrm>
              <a:off x="1392382" y="5544987"/>
              <a:ext cx="10256692" cy="523220"/>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3F3F3"/>
                  </a:solidFill>
                  <a:effectLst/>
                  <a:uLnTx/>
                  <a:uFillTx/>
                </a:rPr>
                <a:t>The pharmacies that thrive in 2027–2028 will be those that acknowledge margin pressure AND capitalize on the new opportunities it creates</a:t>
              </a:r>
            </a:p>
          </p:txBody>
        </p:sp>
        <p:pic>
          <p:nvPicPr>
            <p:cNvPr id="50" name="Graphic 49" descr="Lights On outline">
              <a:extLst>
                <a:ext uri="{FF2B5EF4-FFF2-40B4-BE49-F238E27FC236}">
                  <a16:creationId xmlns:a16="http://schemas.microsoft.com/office/drawing/2014/main" id="{032F58B9-6219-B5DE-49A0-8099878A88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2592" y="5570055"/>
              <a:ext cx="462363" cy="462363"/>
            </a:xfrm>
            <a:prstGeom prst="rect">
              <a:avLst/>
            </a:prstGeom>
          </p:spPr>
        </p:pic>
      </p:grpSp>
    </p:spTree>
    <p:extLst>
      <p:ext uri="{BB962C8B-B14F-4D97-AF65-F5344CB8AC3E}">
        <p14:creationId xmlns:p14="http://schemas.microsoft.com/office/powerpoint/2010/main" val="26616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D53AC-B8B0-E2DB-1BD6-836A70EA4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D2006-8685-2280-39EB-E2E872280C43}"/>
              </a:ext>
            </a:extLst>
          </p:cNvPr>
          <p:cNvSpPr>
            <a:spLocks noGrp="1"/>
          </p:cNvSpPr>
          <p:nvPr>
            <p:ph type="title"/>
          </p:nvPr>
        </p:nvSpPr>
        <p:spPr/>
        <p:txBody>
          <a:bodyPr/>
          <a:lstStyle/>
          <a:p>
            <a:r>
              <a:rPr lang="en-US">
                <a:solidFill>
                  <a:schemeClr val="tx1"/>
                </a:solidFill>
              </a:rPr>
              <a:t>Emerging Programs Reshaping Pharmacy Economics</a:t>
            </a:r>
          </a:p>
        </p:txBody>
      </p:sp>
      <p:sp>
        <p:nvSpPr>
          <p:cNvPr id="6" name="Text Placeholder 5">
            <a:extLst>
              <a:ext uri="{FF2B5EF4-FFF2-40B4-BE49-F238E27FC236}">
                <a16:creationId xmlns:a16="http://schemas.microsoft.com/office/drawing/2014/main" id="{15FCC9FD-4F50-898E-F980-40B620F35514}"/>
              </a:ext>
            </a:extLst>
          </p:cNvPr>
          <p:cNvSpPr>
            <a:spLocks noGrp="1"/>
          </p:cNvSpPr>
          <p:nvPr>
            <p:ph type="body" sz="quarter" idx="14"/>
          </p:nvPr>
        </p:nvSpPr>
        <p:spPr/>
        <p:txBody>
          <a:bodyPr/>
          <a:lstStyle/>
          <a:p>
            <a:r>
              <a:rPr lang="en-GB"/>
              <a:t>2026 NACDS Regional Conference</a:t>
            </a:r>
            <a:endParaRPr lang="en-US"/>
          </a:p>
        </p:txBody>
      </p:sp>
      <p:sp>
        <p:nvSpPr>
          <p:cNvPr id="3" name="Slide Number Placeholder 2">
            <a:extLst>
              <a:ext uri="{FF2B5EF4-FFF2-40B4-BE49-F238E27FC236}">
                <a16:creationId xmlns:a16="http://schemas.microsoft.com/office/drawing/2014/main" id="{91729ABD-A974-A16F-F5FF-6A7B3D481363}"/>
              </a:ext>
            </a:extLst>
          </p:cNvPr>
          <p:cNvSpPr>
            <a:spLocks noGrp="1"/>
          </p:cNvSpPr>
          <p:nvPr>
            <p:ph type="sldNum" sz="quarter" idx="12"/>
          </p:nvPr>
        </p:nvSpPr>
        <p:spPr>
          <a:xfrm>
            <a:off x="11171808" y="6484767"/>
            <a:ext cx="587376" cy="169277"/>
          </a:xfrm>
        </p:spPr>
        <p:txBody>
          <a:bodyPr/>
          <a:lstStyle/>
          <a:p>
            <a:fld id="{3612E008-61E4-4A99-8383-A3C8D6963C8E}" type="slidenum">
              <a:rPr lang="en-US" smtClean="0"/>
              <a:t>17</a:t>
            </a:fld>
            <a:endParaRPr lang="en-US"/>
          </a:p>
        </p:txBody>
      </p:sp>
      <p:grpSp>
        <p:nvGrpSpPr>
          <p:cNvPr id="4" name="Group 3">
            <a:extLst>
              <a:ext uri="{FF2B5EF4-FFF2-40B4-BE49-F238E27FC236}">
                <a16:creationId xmlns:a16="http://schemas.microsoft.com/office/drawing/2014/main" id="{AE096062-E816-C84D-8797-C7DC19ECC0F5}"/>
              </a:ext>
            </a:extLst>
          </p:cNvPr>
          <p:cNvGrpSpPr/>
          <p:nvPr/>
        </p:nvGrpSpPr>
        <p:grpSpPr>
          <a:xfrm>
            <a:off x="399847" y="3738511"/>
            <a:ext cx="3721400" cy="1904312"/>
            <a:chOff x="399847" y="4252882"/>
            <a:chExt cx="3721400" cy="1904312"/>
          </a:xfrm>
        </p:grpSpPr>
        <p:sp>
          <p:nvSpPr>
            <p:cNvPr id="5" name="Rectangle: Rounded Corners 4">
              <a:extLst>
                <a:ext uri="{FF2B5EF4-FFF2-40B4-BE49-F238E27FC236}">
                  <a16:creationId xmlns:a16="http://schemas.microsoft.com/office/drawing/2014/main" id="{AF3EDC5C-E1D0-1253-BC5E-D32B6A3D3E9D}"/>
                </a:ext>
              </a:extLst>
            </p:cNvPr>
            <p:cNvSpPr/>
            <p:nvPr/>
          </p:nvSpPr>
          <p:spPr bwMode="ltGray">
            <a:xfrm>
              <a:off x="399848" y="4252882"/>
              <a:ext cx="3721399" cy="1904312"/>
            </a:xfrm>
            <a:prstGeom prst="roundRect">
              <a:avLst>
                <a:gd name="adj" fmla="val 4329"/>
              </a:avLst>
            </a:prstGeom>
            <a:solidFill>
              <a:srgbClr val="F3F3F3">
                <a:lumMod val="9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5F7C2D43-1569-C192-E323-74583F6E7730}"/>
                </a:ext>
              </a:extLst>
            </p:cNvPr>
            <p:cNvSpPr txBox="1"/>
            <p:nvPr/>
          </p:nvSpPr>
          <p:spPr>
            <a:xfrm>
              <a:off x="399847" y="4333669"/>
              <a:ext cx="3721399" cy="307777"/>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Industry Impact</a:t>
              </a:r>
            </a:p>
          </p:txBody>
        </p:sp>
        <p:sp>
          <p:nvSpPr>
            <p:cNvPr id="10" name="TextBox 9">
              <a:extLst>
                <a:ext uri="{FF2B5EF4-FFF2-40B4-BE49-F238E27FC236}">
                  <a16:creationId xmlns:a16="http://schemas.microsoft.com/office/drawing/2014/main" id="{17085E01-E5F8-6B4A-6840-B11383E9B957}"/>
                </a:ext>
              </a:extLst>
            </p:cNvPr>
            <p:cNvSpPr txBox="1"/>
            <p:nvPr/>
          </p:nvSpPr>
          <p:spPr>
            <a:xfrm>
              <a:off x="399847" y="4679866"/>
              <a:ext cx="3721399" cy="1400383"/>
            </a:xfrm>
            <a:prstGeom prst="rect">
              <a:avLst/>
            </a:prstGeom>
            <a:noFill/>
          </p:spPr>
          <p:txBody>
            <a:bodyPr wrap="square" lIns="182880">
              <a:spAutoFit/>
            </a:bodyPr>
            <a:lstStyle/>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Product discontinuations</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List price reductions</a:t>
              </a:r>
            </a:p>
            <a:p>
              <a:pPr marL="274320" marR="0" lvl="0" indent="-137160" defTabSz="914377"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400" b="0" i="0" u="none" strike="noStrike" kern="0" cap="none" spc="0" normalizeH="0" baseline="0" noProof="0" dirty="0">
                  <a:ln>
                    <a:noFill/>
                  </a:ln>
                  <a:solidFill>
                    <a:srgbClr val="222B36"/>
                  </a:solidFill>
                  <a:effectLst/>
                  <a:uLnTx/>
                  <a:uFillTx/>
                </a:rPr>
                <a:t>Deflationary impact to all stakeholder’s rebates, COGS, and acquisition costs.</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Ongoing </a:t>
              </a:r>
            </a:p>
          </p:txBody>
        </p:sp>
      </p:grpSp>
      <p:grpSp>
        <p:nvGrpSpPr>
          <p:cNvPr id="15" name="Group 14">
            <a:extLst>
              <a:ext uri="{FF2B5EF4-FFF2-40B4-BE49-F238E27FC236}">
                <a16:creationId xmlns:a16="http://schemas.microsoft.com/office/drawing/2014/main" id="{DB9E2AA6-D3AB-6EF2-5CAE-19CCD54F24E9}"/>
              </a:ext>
            </a:extLst>
          </p:cNvPr>
          <p:cNvGrpSpPr/>
          <p:nvPr/>
        </p:nvGrpSpPr>
        <p:grpSpPr>
          <a:xfrm>
            <a:off x="4207259" y="3738510"/>
            <a:ext cx="3721400" cy="1909935"/>
            <a:chOff x="399847" y="4252881"/>
            <a:chExt cx="3721400" cy="1909935"/>
          </a:xfrm>
        </p:grpSpPr>
        <p:sp>
          <p:nvSpPr>
            <p:cNvPr id="20" name="Rectangle: Rounded Corners 19">
              <a:extLst>
                <a:ext uri="{FF2B5EF4-FFF2-40B4-BE49-F238E27FC236}">
                  <a16:creationId xmlns:a16="http://schemas.microsoft.com/office/drawing/2014/main" id="{9867BC8D-9933-FDF9-1F6B-CA0F43EEB4C0}"/>
                </a:ext>
              </a:extLst>
            </p:cNvPr>
            <p:cNvSpPr/>
            <p:nvPr/>
          </p:nvSpPr>
          <p:spPr bwMode="ltGray">
            <a:xfrm>
              <a:off x="399848" y="4252881"/>
              <a:ext cx="3721399" cy="1909935"/>
            </a:xfrm>
            <a:prstGeom prst="roundRect">
              <a:avLst>
                <a:gd name="adj" fmla="val 4329"/>
              </a:avLst>
            </a:prstGeom>
            <a:solidFill>
              <a:srgbClr val="F3F3F3">
                <a:lumMod val="9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D8B42F7C-1011-31A1-6854-23BB350316C5}"/>
                </a:ext>
              </a:extLst>
            </p:cNvPr>
            <p:cNvSpPr txBox="1"/>
            <p:nvPr/>
          </p:nvSpPr>
          <p:spPr>
            <a:xfrm>
              <a:off x="399847" y="4333669"/>
              <a:ext cx="3721399" cy="307777"/>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Industry Impact</a:t>
              </a:r>
            </a:p>
          </p:txBody>
        </p:sp>
        <p:sp>
          <p:nvSpPr>
            <p:cNvPr id="28" name="TextBox 27">
              <a:extLst>
                <a:ext uri="{FF2B5EF4-FFF2-40B4-BE49-F238E27FC236}">
                  <a16:creationId xmlns:a16="http://schemas.microsoft.com/office/drawing/2014/main" id="{0E2184AF-399C-B7E1-FAB8-387972D13C8A}"/>
                </a:ext>
              </a:extLst>
            </p:cNvPr>
            <p:cNvSpPr txBox="1"/>
            <p:nvPr/>
          </p:nvSpPr>
          <p:spPr>
            <a:xfrm>
              <a:off x="399847" y="4679866"/>
              <a:ext cx="3721399" cy="1477328"/>
            </a:xfrm>
            <a:prstGeom prst="rect">
              <a:avLst/>
            </a:prstGeom>
            <a:noFill/>
          </p:spPr>
          <p:txBody>
            <a:bodyPr wrap="square" lIns="182880">
              <a:spAutoFit/>
            </a:bodyPr>
            <a:lstStyle/>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Revenue </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Margins</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Administration</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Cash Flow</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Product disruption</a:t>
              </a:r>
            </a:p>
          </p:txBody>
        </p:sp>
      </p:grpSp>
      <p:grpSp>
        <p:nvGrpSpPr>
          <p:cNvPr id="29" name="Group 28">
            <a:extLst>
              <a:ext uri="{FF2B5EF4-FFF2-40B4-BE49-F238E27FC236}">
                <a16:creationId xmlns:a16="http://schemas.microsoft.com/office/drawing/2014/main" id="{6BCA9DFB-A5D1-6371-B72A-5BD45C15F50D}"/>
              </a:ext>
            </a:extLst>
          </p:cNvPr>
          <p:cNvGrpSpPr/>
          <p:nvPr/>
        </p:nvGrpSpPr>
        <p:grpSpPr>
          <a:xfrm>
            <a:off x="8014671" y="3738511"/>
            <a:ext cx="3721400" cy="1904312"/>
            <a:chOff x="399847" y="4252882"/>
            <a:chExt cx="3721400" cy="1904312"/>
          </a:xfrm>
        </p:grpSpPr>
        <p:sp>
          <p:nvSpPr>
            <p:cNvPr id="32" name="Rectangle: Rounded Corners 31">
              <a:extLst>
                <a:ext uri="{FF2B5EF4-FFF2-40B4-BE49-F238E27FC236}">
                  <a16:creationId xmlns:a16="http://schemas.microsoft.com/office/drawing/2014/main" id="{3357D1F0-5B2F-15D5-381D-DF6534501260}"/>
                </a:ext>
              </a:extLst>
            </p:cNvPr>
            <p:cNvSpPr/>
            <p:nvPr/>
          </p:nvSpPr>
          <p:spPr bwMode="ltGray">
            <a:xfrm>
              <a:off x="399848" y="4252882"/>
              <a:ext cx="3721399" cy="1904312"/>
            </a:xfrm>
            <a:prstGeom prst="roundRect">
              <a:avLst>
                <a:gd name="adj" fmla="val 4329"/>
              </a:avLst>
            </a:prstGeom>
            <a:solidFill>
              <a:srgbClr val="F3F3F3">
                <a:lumMod val="9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BF7C2765-C413-A993-B3F8-66C57570420B}"/>
                </a:ext>
              </a:extLst>
            </p:cNvPr>
            <p:cNvSpPr txBox="1"/>
            <p:nvPr/>
          </p:nvSpPr>
          <p:spPr>
            <a:xfrm>
              <a:off x="399847" y="4333669"/>
              <a:ext cx="3721399" cy="307777"/>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Industry Impact</a:t>
              </a:r>
            </a:p>
          </p:txBody>
        </p:sp>
        <p:sp>
          <p:nvSpPr>
            <p:cNvPr id="36" name="TextBox 35">
              <a:extLst>
                <a:ext uri="{FF2B5EF4-FFF2-40B4-BE49-F238E27FC236}">
                  <a16:creationId xmlns:a16="http://schemas.microsoft.com/office/drawing/2014/main" id="{80A6BFCD-78E4-CA23-2F68-673292AB38BB}"/>
                </a:ext>
              </a:extLst>
            </p:cNvPr>
            <p:cNvSpPr txBox="1"/>
            <p:nvPr/>
          </p:nvSpPr>
          <p:spPr>
            <a:xfrm>
              <a:off x="399847" y="4679866"/>
              <a:ext cx="3721399" cy="892552"/>
            </a:xfrm>
            <a:prstGeom prst="rect">
              <a:avLst/>
            </a:prstGeom>
            <a:noFill/>
          </p:spPr>
          <p:txBody>
            <a:bodyPr wrap="square" lIns="182880">
              <a:spAutoFit/>
            </a:bodyPr>
            <a:lstStyle/>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TBD, though reduction of WAC likely.</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Global rebalancing possible</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Possible reduction in R&amp;D </a:t>
              </a:r>
            </a:p>
          </p:txBody>
        </p:sp>
      </p:grpSp>
      <p:grpSp>
        <p:nvGrpSpPr>
          <p:cNvPr id="44" name="Group 43">
            <a:extLst>
              <a:ext uri="{FF2B5EF4-FFF2-40B4-BE49-F238E27FC236}">
                <a16:creationId xmlns:a16="http://schemas.microsoft.com/office/drawing/2014/main" id="{4233E28E-78E3-79BB-EE33-A98BED13422F}"/>
              </a:ext>
            </a:extLst>
          </p:cNvPr>
          <p:cNvGrpSpPr/>
          <p:nvPr/>
        </p:nvGrpSpPr>
        <p:grpSpPr>
          <a:xfrm>
            <a:off x="434975" y="5692140"/>
            <a:ext cx="11318875" cy="393091"/>
            <a:chOff x="434975" y="5527964"/>
            <a:chExt cx="11318875" cy="557267"/>
          </a:xfrm>
        </p:grpSpPr>
        <p:sp>
          <p:nvSpPr>
            <p:cNvPr id="45" name="Rectangle: Rounded Corners 44">
              <a:extLst>
                <a:ext uri="{FF2B5EF4-FFF2-40B4-BE49-F238E27FC236}">
                  <a16:creationId xmlns:a16="http://schemas.microsoft.com/office/drawing/2014/main" id="{E35FC4B0-587F-0CD6-EA5A-DD41241B0C8E}"/>
                </a:ext>
              </a:extLst>
            </p:cNvPr>
            <p:cNvSpPr/>
            <p:nvPr/>
          </p:nvSpPr>
          <p:spPr bwMode="ltGray">
            <a:xfrm>
              <a:off x="434975" y="5527964"/>
              <a:ext cx="11318875" cy="557267"/>
            </a:xfrm>
            <a:prstGeom prst="roundRect">
              <a:avLst>
                <a:gd name="adj" fmla="val 17381"/>
              </a:avLst>
            </a:prstGeom>
            <a:solidFill>
              <a:srgbClr val="F3F3F3">
                <a:lumMod val="5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6" name="TextBox 45">
              <a:extLst>
                <a:ext uri="{FF2B5EF4-FFF2-40B4-BE49-F238E27FC236}">
                  <a16:creationId xmlns:a16="http://schemas.microsoft.com/office/drawing/2014/main" id="{0A4192C4-AE4E-2BAC-86DE-5F36C9E0FF89}"/>
                </a:ext>
              </a:extLst>
            </p:cNvPr>
            <p:cNvSpPr txBox="1"/>
            <p:nvPr/>
          </p:nvSpPr>
          <p:spPr>
            <a:xfrm>
              <a:off x="455929" y="5652708"/>
              <a:ext cx="11193145" cy="307777"/>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3F3F3"/>
                  </a:solidFill>
                  <a:effectLst/>
                  <a:uLnTx/>
                  <a:uFillTx/>
                </a:rPr>
                <a:t>Broad deflationary list price pressure will compress all stakeholder margins and challenge the rebate model</a:t>
              </a:r>
            </a:p>
          </p:txBody>
        </p:sp>
      </p:grpSp>
      <p:grpSp>
        <p:nvGrpSpPr>
          <p:cNvPr id="47" name="Group 46">
            <a:extLst>
              <a:ext uri="{FF2B5EF4-FFF2-40B4-BE49-F238E27FC236}">
                <a16:creationId xmlns:a16="http://schemas.microsoft.com/office/drawing/2014/main" id="{B6511722-A735-C085-25F4-21CE51D7CAAB}"/>
              </a:ext>
            </a:extLst>
          </p:cNvPr>
          <p:cNvGrpSpPr/>
          <p:nvPr/>
        </p:nvGrpSpPr>
        <p:grpSpPr>
          <a:xfrm>
            <a:off x="455929" y="1389231"/>
            <a:ext cx="11280142" cy="2391499"/>
            <a:chOff x="455929" y="1389231"/>
            <a:chExt cx="11280142" cy="2391499"/>
          </a:xfrm>
        </p:grpSpPr>
        <p:grpSp>
          <p:nvGrpSpPr>
            <p:cNvPr id="48" name="Group 47">
              <a:extLst>
                <a:ext uri="{FF2B5EF4-FFF2-40B4-BE49-F238E27FC236}">
                  <a16:creationId xmlns:a16="http://schemas.microsoft.com/office/drawing/2014/main" id="{99727A13-6A8B-7E20-83F9-3FD50CEDFCC2}"/>
                </a:ext>
              </a:extLst>
            </p:cNvPr>
            <p:cNvGrpSpPr/>
            <p:nvPr/>
          </p:nvGrpSpPr>
          <p:grpSpPr>
            <a:xfrm>
              <a:off x="455929" y="1389231"/>
              <a:ext cx="11280142" cy="2391499"/>
              <a:chOff x="455929" y="1389231"/>
              <a:chExt cx="11280142" cy="2391499"/>
            </a:xfrm>
          </p:grpSpPr>
          <p:grpSp>
            <p:nvGrpSpPr>
              <p:cNvPr id="52" name="Group 51">
                <a:extLst>
                  <a:ext uri="{FF2B5EF4-FFF2-40B4-BE49-F238E27FC236}">
                    <a16:creationId xmlns:a16="http://schemas.microsoft.com/office/drawing/2014/main" id="{9E76EADB-934E-C5A3-87F1-B18A323A3BDC}"/>
                  </a:ext>
                </a:extLst>
              </p:cNvPr>
              <p:cNvGrpSpPr/>
              <p:nvPr/>
            </p:nvGrpSpPr>
            <p:grpSpPr>
              <a:xfrm>
                <a:off x="455929" y="1389231"/>
                <a:ext cx="11280142" cy="2391499"/>
                <a:chOff x="455929" y="2248006"/>
                <a:chExt cx="11280142" cy="2391499"/>
              </a:xfrm>
            </p:grpSpPr>
            <p:grpSp>
              <p:nvGrpSpPr>
                <p:cNvPr id="56" name="Group 55">
                  <a:extLst>
                    <a:ext uri="{FF2B5EF4-FFF2-40B4-BE49-F238E27FC236}">
                      <a16:creationId xmlns:a16="http://schemas.microsoft.com/office/drawing/2014/main" id="{D18A5081-45A3-31B1-80A3-8E7B7FAC6E7D}"/>
                    </a:ext>
                  </a:extLst>
                </p:cNvPr>
                <p:cNvGrpSpPr/>
                <p:nvPr/>
              </p:nvGrpSpPr>
              <p:grpSpPr>
                <a:xfrm>
                  <a:off x="455929" y="2248006"/>
                  <a:ext cx="3665318" cy="2391499"/>
                  <a:chOff x="609600" y="1828761"/>
                  <a:chExt cx="3665318" cy="2391499"/>
                </a:xfrm>
              </p:grpSpPr>
              <p:grpSp>
                <p:nvGrpSpPr>
                  <p:cNvPr id="67" name="Group 66">
                    <a:extLst>
                      <a:ext uri="{FF2B5EF4-FFF2-40B4-BE49-F238E27FC236}">
                        <a16:creationId xmlns:a16="http://schemas.microsoft.com/office/drawing/2014/main" id="{26194547-9CFB-A142-7001-69CD36066FFA}"/>
                      </a:ext>
                    </a:extLst>
                  </p:cNvPr>
                  <p:cNvGrpSpPr/>
                  <p:nvPr/>
                </p:nvGrpSpPr>
                <p:grpSpPr>
                  <a:xfrm>
                    <a:off x="609600" y="1828761"/>
                    <a:ext cx="3665318" cy="636339"/>
                    <a:chOff x="609600" y="1828761"/>
                    <a:chExt cx="3665318" cy="636339"/>
                  </a:xfrm>
                </p:grpSpPr>
                <p:sp>
                  <p:nvSpPr>
                    <p:cNvPr id="69" name="Rectangle: Rounded Corners 68">
                      <a:extLst>
                        <a:ext uri="{FF2B5EF4-FFF2-40B4-BE49-F238E27FC236}">
                          <a16:creationId xmlns:a16="http://schemas.microsoft.com/office/drawing/2014/main" id="{F07012F1-56E1-F2A0-2A73-04DEDC6502FF}"/>
                        </a:ext>
                      </a:extLst>
                    </p:cNvPr>
                    <p:cNvSpPr/>
                    <p:nvPr/>
                  </p:nvSpPr>
                  <p:spPr bwMode="ltGray">
                    <a:xfrm>
                      <a:off x="609600" y="1828761"/>
                      <a:ext cx="3665318" cy="636339"/>
                    </a:xfrm>
                    <a:prstGeom prst="roundRect">
                      <a:avLst/>
                    </a:prstGeom>
                    <a:solidFill>
                      <a:srgbClr val="0078D3"/>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70" name="TextBox 69">
                      <a:extLst>
                        <a:ext uri="{FF2B5EF4-FFF2-40B4-BE49-F238E27FC236}">
                          <a16:creationId xmlns:a16="http://schemas.microsoft.com/office/drawing/2014/main" id="{E807448A-8ECE-6A60-E9D4-7D7AF35013B7}"/>
                        </a:ext>
                      </a:extLst>
                    </p:cNvPr>
                    <p:cNvSpPr txBox="1"/>
                    <p:nvPr/>
                  </p:nvSpPr>
                  <p:spPr>
                    <a:xfrm>
                      <a:off x="609600" y="1875419"/>
                      <a:ext cx="3665318" cy="553998"/>
                    </a:xfrm>
                    <a:prstGeom prst="rect">
                      <a:avLst/>
                    </a:prstGeom>
                    <a:noFill/>
                  </p:spPr>
                  <p:txBody>
                    <a:bodyPr wrap="square">
                      <a:spAutoFit/>
                    </a:bodyPr>
                    <a:lstStyle/>
                    <a:p>
                      <a:pPr marL="0" marR="0" lvl="0" indent="0" algn="ctr" defTabSz="914377" eaLnBrk="1" fontAlgn="auto" latinLnBrk="0" hangingPunct="1">
                        <a:lnSpc>
                          <a:spcPct val="100000"/>
                        </a:lnSpc>
                        <a:spcBef>
                          <a:spcPts val="0"/>
                        </a:spcBef>
                        <a:spcAft>
                          <a:spcPts val="0"/>
                        </a:spcAft>
                        <a:buClrTx/>
                        <a:buSzPct val="80000"/>
                        <a:buFontTx/>
                        <a:buNone/>
                        <a:tabLst/>
                        <a:defRPr/>
                      </a:pPr>
                      <a:r>
                        <a:rPr kumimoji="0" lang="en-US" sz="1600" b="1" i="0" u="none" strike="noStrike" kern="0" cap="none" spc="0" normalizeH="0" baseline="0" noProof="0">
                          <a:ln>
                            <a:noFill/>
                          </a:ln>
                          <a:solidFill>
                            <a:srgbClr val="F3F3F3"/>
                          </a:solidFill>
                          <a:effectLst/>
                          <a:uLnTx/>
                          <a:uFillTx/>
                        </a:rPr>
                        <a:t>AMP Cap </a:t>
                      </a:r>
                    </a:p>
                    <a:p>
                      <a:pPr marL="0" marR="0" lvl="0" indent="0" algn="ctr" defTabSz="914377" eaLnBrk="1" fontAlgn="auto" latinLnBrk="0" hangingPunct="1">
                        <a:lnSpc>
                          <a:spcPct val="100000"/>
                        </a:lnSpc>
                        <a:spcBef>
                          <a:spcPts val="0"/>
                        </a:spcBef>
                        <a:spcAft>
                          <a:spcPts val="0"/>
                        </a:spcAft>
                        <a:buClrTx/>
                        <a:buSzPct val="80000"/>
                        <a:buFontTx/>
                        <a:buNone/>
                        <a:tabLst/>
                        <a:defRPr/>
                      </a:pPr>
                      <a:r>
                        <a:rPr kumimoji="0" lang="en-US" sz="1400" b="0" i="0" u="none" strike="noStrike" kern="0" cap="none" spc="0" normalizeH="0" baseline="0" noProof="0">
                          <a:ln>
                            <a:noFill/>
                          </a:ln>
                          <a:solidFill>
                            <a:srgbClr val="F3F3F3"/>
                          </a:solidFill>
                          <a:effectLst/>
                          <a:uLnTx/>
                          <a:uFillTx/>
                        </a:rPr>
                        <a:t>Jan 2024</a:t>
                      </a:r>
                    </a:p>
                  </p:txBody>
                </p:sp>
              </p:grpSp>
              <p:sp>
                <p:nvSpPr>
                  <p:cNvPr id="68" name="TextBox 67">
                    <a:extLst>
                      <a:ext uri="{FF2B5EF4-FFF2-40B4-BE49-F238E27FC236}">
                        <a16:creationId xmlns:a16="http://schemas.microsoft.com/office/drawing/2014/main" id="{05DAEAA3-7CF2-D005-2ADB-EAF7D04267FC}"/>
                      </a:ext>
                    </a:extLst>
                  </p:cNvPr>
                  <p:cNvSpPr txBox="1"/>
                  <p:nvPr/>
                </p:nvSpPr>
                <p:spPr>
                  <a:xfrm>
                    <a:off x="609600" y="2527489"/>
                    <a:ext cx="3665318" cy="1692771"/>
                  </a:xfrm>
                  <a:prstGeom prst="rect">
                    <a:avLst/>
                  </a:prstGeom>
                  <a:noFill/>
                </p:spPr>
                <p:txBody>
                  <a:bodyPr wrap="square">
                    <a:spAutoFit/>
                  </a:bodyPr>
                  <a:lstStyle/>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Removal of Medicaid rebate CAP at AMP</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Manufacturer pricing strategies have evolved as a result. </a:t>
                    </a:r>
                  </a:p>
                  <a:p>
                    <a:pPr marL="274320" marR="0" lvl="0" indent="-137160" defTabSz="914377"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400" b="0" i="0" u="none" strike="noStrike" kern="0" cap="none" spc="0" normalizeH="0" baseline="0" noProof="0">
                        <a:ln>
                          <a:noFill/>
                        </a:ln>
                        <a:solidFill>
                          <a:srgbClr val="222B36"/>
                        </a:solidFill>
                        <a:effectLst/>
                        <a:uLnTx/>
                        <a:uFillTx/>
                      </a:rPr>
                      <a:t>(List price reductions)</a:t>
                    </a:r>
                  </a:p>
                  <a:p>
                    <a:pPr marL="274320" marR="0" lvl="0" indent="-137160" defTabSz="914377" eaLnBrk="1" fontAlgn="auto" latinLnBrk="0" hangingPunct="1">
                      <a:lnSpc>
                        <a:spcPct val="100000"/>
                      </a:lnSpc>
                      <a:spcBef>
                        <a:spcPts val="0"/>
                      </a:spcBef>
                      <a:spcAft>
                        <a:spcPts val="600"/>
                      </a:spcAft>
                      <a:buClrTx/>
                      <a:buSzPct val="80000"/>
                      <a:buFont typeface="Arial" panose="020B0604020202020204" pitchFamily="34" charset="0"/>
                      <a:buChar char="–"/>
                      <a:tabLst/>
                      <a:defRPr/>
                    </a:pPr>
                    <a:r>
                      <a:rPr kumimoji="0" lang="en-US" sz="1400" b="0" i="0" u="none" strike="noStrike" kern="0" cap="none" spc="0" normalizeH="0" baseline="0" noProof="0">
                        <a:ln>
                          <a:noFill/>
                        </a:ln>
                        <a:solidFill>
                          <a:srgbClr val="222B36"/>
                        </a:solidFill>
                        <a:effectLst/>
                        <a:uLnTx/>
                        <a:uFillTx/>
                      </a:rPr>
                      <a:t>Product discontinuation</a:t>
                    </a:r>
                  </a:p>
                  <a:p>
                    <a:pPr marL="182880" marR="0" lvl="0" indent="-18288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endParaRPr kumimoji="0" lang="en-US" sz="1400" b="0" i="0" u="none" strike="noStrike" kern="0" cap="none" spc="0" normalizeH="0" baseline="0" noProof="0">
                      <a:ln>
                        <a:noFill/>
                      </a:ln>
                      <a:solidFill>
                        <a:srgbClr val="222B36"/>
                      </a:solidFill>
                      <a:effectLst/>
                      <a:uLnTx/>
                      <a:uFillTx/>
                    </a:endParaRPr>
                  </a:p>
                </p:txBody>
              </p:sp>
            </p:grpSp>
            <p:grpSp>
              <p:nvGrpSpPr>
                <p:cNvPr id="57" name="Group 56">
                  <a:extLst>
                    <a:ext uri="{FF2B5EF4-FFF2-40B4-BE49-F238E27FC236}">
                      <a16:creationId xmlns:a16="http://schemas.microsoft.com/office/drawing/2014/main" id="{B2E5DEBE-48EF-93EB-D90C-1205AD04DF1D}"/>
                    </a:ext>
                  </a:extLst>
                </p:cNvPr>
                <p:cNvGrpSpPr/>
                <p:nvPr/>
              </p:nvGrpSpPr>
              <p:grpSpPr>
                <a:xfrm>
                  <a:off x="4263341" y="2248006"/>
                  <a:ext cx="3665318" cy="2237611"/>
                  <a:chOff x="609600" y="1828761"/>
                  <a:chExt cx="3665318" cy="2237611"/>
                </a:xfrm>
              </p:grpSpPr>
              <p:grpSp>
                <p:nvGrpSpPr>
                  <p:cNvPr id="63" name="Group 62">
                    <a:extLst>
                      <a:ext uri="{FF2B5EF4-FFF2-40B4-BE49-F238E27FC236}">
                        <a16:creationId xmlns:a16="http://schemas.microsoft.com/office/drawing/2014/main" id="{CE3314B4-AC72-80E2-E682-2FFC274FE019}"/>
                      </a:ext>
                    </a:extLst>
                  </p:cNvPr>
                  <p:cNvGrpSpPr/>
                  <p:nvPr/>
                </p:nvGrpSpPr>
                <p:grpSpPr>
                  <a:xfrm>
                    <a:off x="609600" y="1828761"/>
                    <a:ext cx="3665318" cy="636339"/>
                    <a:chOff x="609600" y="1828761"/>
                    <a:chExt cx="3665318" cy="636339"/>
                  </a:xfrm>
                </p:grpSpPr>
                <p:sp>
                  <p:nvSpPr>
                    <p:cNvPr id="65" name="Rectangle: Rounded Corners 64">
                      <a:extLst>
                        <a:ext uri="{FF2B5EF4-FFF2-40B4-BE49-F238E27FC236}">
                          <a16:creationId xmlns:a16="http://schemas.microsoft.com/office/drawing/2014/main" id="{40FC607F-8E11-C0A3-AA71-8984F9176E15}"/>
                        </a:ext>
                      </a:extLst>
                    </p:cNvPr>
                    <p:cNvSpPr/>
                    <p:nvPr/>
                  </p:nvSpPr>
                  <p:spPr bwMode="ltGray">
                    <a:xfrm>
                      <a:off x="609600" y="1828761"/>
                      <a:ext cx="3665318" cy="636339"/>
                    </a:xfrm>
                    <a:prstGeom prst="roundRect">
                      <a:avLst/>
                    </a:prstGeom>
                    <a:solidFill>
                      <a:srgbClr val="50BDE1"/>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66" name="TextBox 65">
                      <a:extLst>
                        <a:ext uri="{FF2B5EF4-FFF2-40B4-BE49-F238E27FC236}">
                          <a16:creationId xmlns:a16="http://schemas.microsoft.com/office/drawing/2014/main" id="{45E36BF7-4426-2AAA-D191-CD85C5CC7027}"/>
                        </a:ext>
                      </a:extLst>
                    </p:cNvPr>
                    <p:cNvSpPr txBox="1"/>
                    <p:nvPr/>
                  </p:nvSpPr>
                  <p:spPr>
                    <a:xfrm>
                      <a:off x="609600" y="1875419"/>
                      <a:ext cx="3665318" cy="553998"/>
                    </a:xfrm>
                    <a:prstGeom prst="rect">
                      <a:avLst/>
                    </a:prstGeom>
                    <a:noFill/>
                  </p:spPr>
                  <p:txBody>
                    <a:bodyPr wrap="square">
                      <a:spAutoFit/>
                    </a:bodyPr>
                    <a:lstStyle/>
                    <a:p>
                      <a:pPr marL="0" marR="0" lvl="0" indent="0" algn="ctr" defTabSz="914377" eaLnBrk="1" fontAlgn="auto" latinLnBrk="0" hangingPunct="1">
                        <a:lnSpc>
                          <a:spcPct val="100000"/>
                        </a:lnSpc>
                        <a:spcBef>
                          <a:spcPts val="0"/>
                        </a:spcBef>
                        <a:spcAft>
                          <a:spcPts val="0"/>
                        </a:spcAft>
                        <a:buClrTx/>
                        <a:buSzPct val="80000"/>
                        <a:buFontTx/>
                        <a:buNone/>
                        <a:tabLst/>
                        <a:defRPr/>
                      </a:pPr>
                      <a:r>
                        <a:rPr kumimoji="0" lang="en-US" sz="1600" b="1" i="0" u="none" strike="noStrike" kern="0" cap="none" spc="0" normalizeH="0" baseline="0" noProof="0">
                          <a:ln>
                            <a:noFill/>
                          </a:ln>
                          <a:solidFill>
                            <a:srgbClr val="F3F3F3"/>
                          </a:solidFill>
                          <a:effectLst/>
                          <a:uLnTx/>
                          <a:uFillTx/>
                        </a:rPr>
                        <a:t>Maximum Fair Pricing</a:t>
                      </a:r>
                    </a:p>
                    <a:p>
                      <a:pPr marL="0" marR="0" lvl="0" indent="0" algn="ctr" defTabSz="914377" eaLnBrk="1" fontAlgn="auto" latinLnBrk="0" hangingPunct="1">
                        <a:lnSpc>
                          <a:spcPct val="100000"/>
                        </a:lnSpc>
                        <a:spcBef>
                          <a:spcPts val="0"/>
                        </a:spcBef>
                        <a:spcAft>
                          <a:spcPts val="0"/>
                        </a:spcAft>
                        <a:buClrTx/>
                        <a:buSzPct val="80000"/>
                        <a:buFontTx/>
                        <a:buNone/>
                        <a:tabLst/>
                        <a:defRPr/>
                      </a:pPr>
                      <a:r>
                        <a:rPr kumimoji="0" lang="en-US" sz="1400" b="0" i="0" u="none" strike="noStrike" kern="0" cap="none" spc="0" normalizeH="0" baseline="0" noProof="0">
                          <a:ln>
                            <a:noFill/>
                          </a:ln>
                          <a:solidFill>
                            <a:srgbClr val="F3F3F3"/>
                          </a:solidFill>
                          <a:effectLst/>
                          <a:uLnTx/>
                          <a:uFillTx/>
                        </a:rPr>
                        <a:t>Jan 2026</a:t>
                      </a:r>
                    </a:p>
                  </p:txBody>
                </p:sp>
              </p:grpSp>
              <p:sp>
                <p:nvSpPr>
                  <p:cNvPr id="64" name="TextBox 63">
                    <a:extLst>
                      <a:ext uri="{FF2B5EF4-FFF2-40B4-BE49-F238E27FC236}">
                        <a16:creationId xmlns:a16="http://schemas.microsoft.com/office/drawing/2014/main" id="{7C6F9EBF-FA18-A21D-1868-F4449CE7E300}"/>
                      </a:ext>
                    </a:extLst>
                  </p:cNvPr>
                  <p:cNvSpPr txBox="1"/>
                  <p:nvPr/>
                </p:nvSpPr>
                <p:spPr>
                  <a:xfrm>
                    <a:off x="609600" y="2527489"/>
                    <a:ext cx="3665318" cy="1538883"/>
                  </a:xfrm>
                  <a:prstGeom prst="rect">
                    <a:avLst/>
                  </a:prstGeom>
                  <a:noFill/>
                </p:spPr>
                <p:txBody>
                  <a:bodyPr wrap="square">
                    <a:spAutoFit/>
                  </a:bodyPr>
                  <a:lstStyle/>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Targets high-expenditure, single-source drugs</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CMS negotiates a ceiling price with MFG (MFP)</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MFP is the maximum CMS will pay for a product</a:t>
                    </a:r>
                  </a:p>
                </p:txBody>
              </p:sp>
            </p:grpSp>
            <p:grpSp>
              <p:nvGrpSpPr>
                <p:cNvPr id="58" name="Group 57">
                  <a:extLst>
                    <a:ext uri="{FF2B5EF4-FFF2-40B4-BE49-F238E27FC236}">
                      <a16:creationId xmlns:a16="http://schemas.microsoft.com/office/drawing/2014/main" id="{1C966333-57E0-CF9F-D343-B666719D6813}"/>
                    </a:ext>
                  </a:extLst>
                </p:cNvPr>
                <p:cNvGrpSpPr/>
                <p:nvPr/>
              </p:nvGrpSpPr>
              <p:grpSpPr>
                <a:xfrm>
                  <a:off x="8070753" y="2248006"/>
                  <a:ext cx="3665318" cy="2314555"/>
                  <a:chOff x="609600" y="1828761"/>
                  <a:chExt cx="3665318" cy="2314555"/>
                </a:xfrm>
              </p:grpSpPr>
              <p:grpSp>
                <p:nvGrpSpPr>
                  <p:cNvPr id="59" name="Group 58">
                    <a:extLst>
                      <a:ext uri="{FF2B5EF4-FFF2-40B4-BE49-F238E27FC236}">
                        <a16:creationId xmlns:a16="http://schemas.microsoft.com/office/drawing/2014/main" id="{2CBE8688-8481-8DDC-2DB6-FBC5773FE1FC}"/>
                      </a:ext>
                    </a:extLst>
                  </p:cNvPr>
                  <p:cNvGrpSpPr/>
                  <p:nvPr/>
                </p:nvGrpSpPr>
                <p:grpSpPr>
                  <a:xfrm>
                    <a:off x="609600" y="1828761"/>
                    <a:ext cx="3665318" cy="636339"/>
                    <a:chOff x="609600" y="1828761"/>
                    <a:chExt cx="3665318" cy="636339"/>
                  </a:xfrm>
                </p:grpSpPr>
                <p:sp>
                  <p:nvSpPr>
                    <p:cNvPr id="61" name="Rectangle: Rounded Corners 60">
                      <a:extLst>
                        <a:ext uri="{FF2B5EF4-FFF2-40B4-BE49-F238E27FC236}">
                          <a16:creationId xmlns:a16="http://schemas.microsoft.com/office/drawing/2014/main" id="{9AB0AF6A-23B1-642E-3AF2-81CBBC0B02E8}"/>
                        </a:ext>
                      </a:extLst>
                    </p:cNvPr>
                    <p:cNvSpPr/>
                    <p:nvPr/>
                  </p:nvSpPr>
                  <p:spPr bwMode="ltGray">
                    <a:xfrm>
                      <a:off x="609600" y="1828761"/>
                      <a:ext cx="3665318" cy="636339"/>
                    </a:xfrm>
                    <a:prstGeom prst="roundRect">
                      <a:avLst/>
                    </a:prstGeom>
                    <a:solidFill>
                      <a:srgbClr val="00A561"/>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62" name="TextBox 61">
                      <a:extLst>
                        <a:ext uri="{FF2B5EF4-FFF2-40B4-BE49-F238E27FC236}">
                          <a16:creationId xmlns:a16="http://schemas.microsoft.com/office/drawing/2014/main" id="{5E5920D7-0C5B-5998-FDF8-4807F059CA3E}"/>
                        </a:ext>
                      </a:extLst>
                    </p:cNvPr>
                    <p:cNvSpPr txBox="1"/>
                    <p:nvPr/>
                  </p:nvSpPr>
                  <p:spPr>
                    <a:xfrm>
                      <a:off x="609600" y="1875419"/>
                      <a:ext cx="3665318" cy="553998"/>
                    </a:xfrm>
                    <a:prstGeom prst="rect">
                      <a:avLst/>
                    </a:prstGeom>
                    <a:noFill/>
                  </p:spPr>
                  <p:txBody>
                    <a:bodyPr wrap="square">
                      <a:spAutoFit/>
                    </a:bodyPr>
                    <a:lstStyle/>
                    <a:p>
                      <a:pPr marL="0" marR="0" lvl="0" indent="0" algn="ctr" defTabSz="914377" eaLnBrk="1" fontAlgn="auto" latinLnBrk="0" hangingPunct="1">
                        <a:lnSpc>
                          <a:spcPct val="100000"/>
                        </a:lnSpc>
                        <a:spcBef>
                          <a:spcPts val="0"/>
                        </a:spcBef>
                        <a:spcAft>
                          <a:spcPts val="0"/>
                        </a:spcAft>
                        <a:buClrTx/>
                        <a:buSzPct val="80000"/>
                        <a:buFontTx/>
                        <a:buNone/>
                        <a:tabLst/>
                        <a:defRPr/>
                      </a:pPr>
                      <a:r>
                        <a:rPr kumimoji="0" lang="en-US" sz="1600" b="1" i="0" u="none" strike="noStrike" kern="0" cap="none" spc="0" normalizeH="0" baseline="0" noProof="0">
                          <a:ln>
                            <a:noFill/>
                          </a:ln>
                          <a:solidFill>
                            <a:srgbClr val="F3F3F3"/>
                          </a:solidFill>
                          <a:effectLst/>
                          <a:uLnTx/>
                          <a:uFillTx/>
                        </a:rPr>
                        <a:t>Most Favored Nations</a:t>
                      </a:r>
                    </a:p>
                    <a:p>
                      <a:pPr marL="0" marR="0" lvl="0" indent="0" algn="ctr" defTabSz="914377" eaLnBrk="1" fontAlgn="auto" latinLnBrk="0" hangingPunct="1">
                        <a:lnSpc>
                          <a:spcPct val="100000"/>
                        </a:lnSpc>
                        <a:spcBef>
                          <a:spcPts val="0"/>
                        </a:spcBef>
                        <a:spcAft>
                          <a:spcPts val="0"/>
                        </a:spcAft>
                        <a:buClrTx/>
                        <a:buSzPct val="80000"/>
                        <a:buFontTx/>
                        <a:buNone/>
                        <a:tabLst/>
                        <a:defRPr/>
                      </a:pPr>
                      <a:r>
                        <a:rPr kumimoji="0" lang="en-US" sz="1400" b="0" i="0" u="none" strike="noStrike" kern="0" cap="none" spc="0" normalizeH="0" baseline="0" noProof="0">
                          <a:ln>
                            <a:noFill/>
                          </a:ln>
                          <a:solidFill>
                            <a:srgbClr val="F3F3F3"/>
                          </a:solidFill>
                          <a:effectLst/>
                          <a:uLnTx/>
                          <a:uFillTx/>
                        </a:rPr>
                        <a:t>Estimated 2026/2027</a:t>
                      </a:r>
                    </a:p>
                  </p:txBody>
                </p:sp>
              </p:grpSp>
              <p:sp>
                <p:nvSpPr>
                  <p:cNvPr id="60" name="TextBox 59">
                    <a:extLst>
                      <a:ext uri="{FF2B5EF4-FFF2-40B4-BE49-F238E27FC236}">
                        <a16:creationId xmlns:a16="http://schemas.microsoft.com/office/drawing/2014/main" id="{E92CCAE7-8351-1279-5025-6CA9D3D134E3}"/>
                      </a:ext>
                    </a:extLst>
                  </p:cNvPr>
                  <p:cNvSpPr txBox="1"/>
                  <p:nvPr/>
                </p:nvSpPr>
                <p:spPr>
                  <a:xfrm>
                    <a:off x="609600" y="2527489"/>
                    <a:ext cx="3665318" cy="1615827"/>
                  </a:xfrm>
                  <a:prstGeom prst="rect">
                    <a:avLst/>
                  </a:prstGeom>
                  <a:noFill/>
                </p:spPr>
                <p:txBody>
                  <a:bodyPr wrap="square">
                    <a:spAutoFit/>
                  </a:bodyPr>
                  <a:lstStyle/>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GUARD, GLOBE, GENEROUS (proposed—not yet in effect)</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Lowers Part D / B, Medicaid prices</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New rebate enforces price ceiling    = </a:t>
                    </a:r>
                    <a:r>
                      <a:rPr kumimoji="0" lang="en-US" sz="1400" b="0" i="1" u="none" strike="noStrike" kern="0" cap="none" spc="0" normalizeH="0" baseline="0" noProof="0">
                        <a:ln>
                          <a:noFill/>
                        </a:ln>
                        <a:solidFill>
                          <a:srgbClr val="0078D3"/>
                        </a:solidFill>
                        <a:effectLst/>
                        <a:uLnTx/>
                        <a:uFillTx/>
                      </a:rPr>
                      <a:t>(ASP) - International Benchmark</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Mandatory participation if selected.</a:t>
                    </a:r>
                  </a:p>
                </p:txBody>
              </p:sp>
            </p:grpSp>
          </p:grpSp>
          <p:sp>
            <p:nvSpPr>
              <p:cNvPr id="53" name="Freeform: Shape 52">
                <a:extLst>
                  <a:ext uri="{FF2B5EF4-FFF2-40B4-BE49-F238E27FC236}">
                    <a16:creationId xmlns:a16="http://schemas.microsoft.com/office/drawing/2014/main" id="{71A519B1-BE5F-138B-A23F-6D88DF532C53}"/>
                  </a:ext>
                </a:extLst>
              </p:cNvPr>
              <p:cNvSpPr/>
              <p:nvPr/>
            </p:nvSpPr>
            <p:spPr bwMode="ltGray">
              <a:xfrm>
                <a:off x="457182" y="1392042"/>
                <a:ext cx="646405" cy="636339"/>
              </a:xfrm>
              <a:custGeom>
                <a:avLst/>
                <a:gdLst>
                  <a:gd name="csX0" fmla="*/ 106059 w 646405"/>
                  <a:gd name="csY0" fmla="*/ 0 h 636339"/>
                  <a:gd name="csX1" fmla="*/ 646405 w 646405"/>
                  <a:gd name="csY1" fmla="*/ 0 h 636339"/>
                  <a:gd name="csX2" fmla="*/ 646405 w 646405"/>
                  <a:gd name="csY2" fmla="*/ 636339 h 636339"/>
                  <a:gd name="csX3" fmla="*/ 106059 w 646405"/>
                  <a:gd name="csY3" fmla="*/ 636339 h 636339"/>
                  <a:gd name="csX4" fmla="*/ 0 w 646405"/>
                  <a:gd name="csY4" fmla="*/ 530280 h 636339"/>
                  <a:gd name="csX5" fmla="*/ 0 w 646405"/>
                  <a:gd name="csY5" fmla="*/ 106059 h 636339"/>
                  <a:gd name="csX6" fmla="*/ 106059 w 646405"/>
                  <a:gd name="csY6" fmla="*/ 0 h 6363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6405" h="636339">
                    <a:moveTo>
                      <a:pt x="106059" y="0"/>
                    </a:moveTo>
                    <a:lnTo>
                      <a:pt x="646405" y="0"/>
                    </a:lnTo>
                    <a:lnTo>
                      <a:pt x="646405" y="636339"/>
                    </a:lnTo>
                    <a:lnTo>
                      <a:pt x="106059" y="636339"/>
                    </a:lnTo>
                    <a:cubicBezTo>
                      <a:pt x="47484" y="636339"/>
                      <a:pt x="0" y="588855"/>
                      <a:pt x="0" y="530280"/>
                    </a:cubicBezTo>
                    <a:lnTo>
                      <a:pt x="0" y="106059"/>
                    </a:lnTo>
                    <a:cubicBezTo>
                      <a:pt x="0" y="47484"/>
                      <a:pt x="47484" y="0"/>
                      <a:pt x="106059" y="0"/>
                    </a:cubicBezTo>
                    <a:close/>
                  </a:path>
                </a:pathLst>
              </a:custGeom>
              <a:solidFill>
                <a:srgbClr val="0078D3">
                  <a:lumMod val="75000"/>
                </a:srgbClr>
              </a:solidFill>
              <a:ln w="1905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54" name="Freeform: Shape 53">
                <a:extLst>
                  <a:ext uri="{FF2B5EF4-FFF2-40B4-BE49-F238E27FC236}">
                    <a16:creationId xmlns:a16="http://schemas.microsoft.com/office/drawing/2014/main" id="{452FA898-8284-065B-071B-3A82886B7DF8}"/>
                  </a:ext>
                </a:extLst>
              </p:cNvPr>
              <p:cNvSpPr/>
              <p:nvPr/>
            </p:nvSpPr>
            <p:spPr bwMode="ltGray">
              <a:xfrm>
                <a:off x="4263341" y="1392042"/>
                <a:ext cx="646405" cy="636339"/>
              </a:xfrm>
              <a:custGeom>
                <a:avLst/>
                <a:gdLst>
                  <a:gd name="csX0" fmla="*/ 106059 w 646405"/>
                  <a:gd name="csY0" fmla="*/ 0 h 636339"/>
                  <a:gd name="csX1" fmla="*/ 646405 w 646405"/>
                  <a:gd name="csY1" fmla="*/ 0 h 636339"/>
                  <a:gd name="csX2" fmla="*/ 646405 w 646405"/>
                  <a:gd name="csY2" fmla="*/ 636339 h 636339"/>
                  <a:gd name="csX3" fmla="*/ 106059 w 646405"/>
                  <a:gd name="csY3" fmla="*/ 636339 h 636339"/>
                  <a:gd name="csX4" fmla="*/ 0 w 646405"/>
                  <a:gd name="csY4" fmla="*/ 530280 h 636339"/>
                  <a:gd name="csX5" fmla="*/ 0 w 646405"/>
                  <a:gd name="csY5" fmla="*/ 106059 h 636339"/>
                  <a:gd name="csX6" fmla="*/ 106059 w 646405"/>
                  <a:gd name="csY6" fmla="*/ 0 h 6363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6405" h="636339">
                    <a:moveTo>
                      <a:pt x="106059" y="0"/>
                    </a:moveTo>
                    <a:lnTo>
                      <a:pt x="646405" y="0"/>
                    </a:lnTo>
                    <a:lnTo>
                      <a:pt x="646405" y="636339"/>
                    </a:lnTo>
                    <a:lnTo>
                      <a:pt x="106059" y="636339"/>
                    </a:lnTo>
                    <a:cubicBezTo>
                      <a:pt x="47484" y="636339"/>
                      <a:pt x="0" y="588855"/>
                      <a:pt x="0" y="530280"/>
                    </a:cubicBezTo>
                    <a:lnTo>
                      <a:pt x="0" y="106059"/>
                    </a:lnTo>
                    <a:cubicBezTo>
                      <a:pt x="0" y="47484"/>
                      <a:pt x="47484" y="0"/>
                      <a:pt x="106059" y="0"/>
                    </a:cubicBezTo>
                    <a:close/>
                  </a:path>
                </a:pathLst>
              </a:custGeom>
              <a:solidFill>
                <a:srgbClr val="50BDE1">
                  <a:lumMod val="75000"/>
                </a:srgbClr>
              </a:solidFill>
              <a:ln w="1905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55" name="Freeform: Shape 54">
                <a:extLst>
                  <a:ext uri="{FF2B5EF4-FFF2-40B4-BE49-F238E27FC236}">
                    <a16:creationId xmlns:a16="http://schemas.microsoft.com/office/drawing/2014/main" id="{22362F43-8C48-983B-19B9-93F6FECF7D77}"/>
                  </a:ext>
                </a:extLst>
              </p:cNvPr>
              <p:cNvSpPr/>
              <p:nvPr/>
            </p:nvSpPr>
            <p:spPr bwMode="ltGray">
              <a:xfrm>
                <a:off x="8069500" y="1392042"/>
                <a:ext cx="646405" cy="636339"/>
              </a:xfrm>
              <a:custGeom>
                <a:avLst/>
                <a:gdLst>
                  <a:gd name="csX0" fmla="*/ 106059 w 646405"/>
                  <a:gd name="csY0" fmla="*/ 0 h 636339"/>
                  <a:gd name="csX1" fmla="*/ 646405 w 646405"/>
                  <a:gd name="csY1" fmla="*/ 0 h 636339"/>
                  <a:gd name="csX2" fmla="*/ 646405 w 646405"/>
                  <a:gd name="csY2" fmla="*/ 636339 h 636339"/>
                  <a:gd name="csX3" fmla="*/ 106059 w 646405"/>
                  <a:gd name="csY3" fmla="*/ 636339 h 636339"/>
                  <a:gd name="csX4" fmla="*/ 0 w 646405"/>
                  <a:gd name="csY4" fmla="*/ 530280 h 636339"/>
                  <a:gd name="csX5" fmla="*/ 0 w 646405"/>
                  <a:gd name="csY5" fmla="*/ 106059 h 636339"/>
                  <a:gd name="csX6" fmla="*/ 106059 w 646405"/>
                  <a:gd name="csY6" fmla="*/ 0 h 6363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6405" h="636339">
                    <a:moveTo>
                      <a:pt x="106059" y="0"/>
                    </a:moveTo>
                    <a:lnTo>
                      <a:pt x="646405" y="0"/>
                    </a:lnTo>
                    <a:lnTo>
                      <a:pt x="646405" y="636339"/>
                    </a:lnTo>
                    <a:lnTo>
                      <a:pt x="106059" y="636339"/>
                    </a:lnTo>
                    <a:cubicBezTo>
                      <a:pt x="47484" y="636339"/>
                      <a:pt x="0" y="588855"/>
                      <a:pt x="0" y="530280"/>
                    </a:cubicBezTo>
                    <a:lnTo>
                      <a:pt x="0" y="106059"/>
                    </a:lnTo>
                    <a:cubicBezTo>
                      <a:pt x="0" y="47484"/>
                      <a:pt x="47484" y="0"/>
                      <a:pt x="106059" y="0"/>
                    </a:cubicBezTo>
                    <a:close/>
                  </a:path>
                </a:pathLst>
              </a:custGeom>
              <a:solidFill>
                <a:srgbClr val="00A561">
                  <a:lumMod val="75000"/>
                </a:srgbClr>
              </a:solidFill>
              <a:ln w="1905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grpSp>
        <p:sp>
          <p:nvSpPr>
            <p:cNvPr id="49" name="TextBox 48">
              <a:extLst>
                <a:ext uri="{FF2B5EF4-FFF2-40B4-BE49-F238E27FC236}">
                  <a16:creationId xmlns:a16="http://schemas.microsoft.com/office/drawing/2014/main" id="{E9798D65-A3DC-F165-B48B-FD4527349FC2}"/>
                </a:ext>
              </a:extLst>
            </p:cNvPr>
            <p:cNvSpPr txBox="1"/>
            <p:nvPr/>
          </p:nvSpPr>
          <p:spPr>
            <a:xfrm>
              <a:off x="520339" y="1424097"/>
              <a:ext cx="527709" cy="553998"/>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3F3F3"/>
                  </a:solidFill>
                  <a:effectLst/>
                  <a:uLnTx/>
                  <a:uFillTx/>
                </a:rPr>
                <a:t>01</a:t>
              </a:r>
              <a:endParaRPr kumimoji="0" lang="en-GB" sz="2400" b="1" i="0" u="none" strike="noStrike" kern="0" cap="none" spc="0" normalizeH="0" baseline="0" noProof="0">
                <a:ln>
                  <a:noFill/>
                </a:ln>
                <a:solidFill>
                  <a:srgbClr val="F3F3F3"/>
                </a:solidFill>
                <a:effectLst/>
                <a:uLnTx/>
                <a:uFillTx/>
              </a:endParaRPr>
            </a:p>
          </p:txBody>
        </p:sp>
        <p:sp>
          <p:nvSpPr>
            <p:cNvPr id="50" name="TextBox 49">
              <a:extLst>
                <a:ext uri="{FF2B5EF4-FFF2-40B4-BE49-F238E27FC236}">
                  <a16:creationId xmlns:a16="http://schemas.microsoft.com/office/drawing/2014/main" id="{F97A4D11-E270-5400-438F-9885A194E590}"/>
                </a:ext>
              </a:extLst>
            </p:cNvPr>
            <p:cNvSpPr txBox="1"/>
            <p:nvPr/>
          </p:nvSpPr>
          <p:spPr>
            <a:xfrm>
              <a:off x="4322688" y="1424097"/>
              <a:ext cx="527709" cy="553998"/>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3F3F3"/>
                  </a:solidFill>
                  <a:effectLst/>
                  <a:uLnTx/>
                  <a:uFillTx/>
                </a:rPr>
                <a:t>02</a:t>
              </a:r>
              <a:endParaRPr kumimoji="0" lang="en-GB" sz="2400" b="1" i="0" u="none" strike="noStrike" kern="0" cap="none" spc="0" normalizeH="0" baseline="0" noProof="0">
                <a:ln>
                  <a:noFill/>
                </a:ln>
                <a:solidFill>
                  <a:srgbClr val="F3F3F3"/>
                </a:solidFill>
                <a:effectLst/>
                <a:uLnTx/>
                <a:uFillTx/>
              </a:endParaRPr>
            </a:p>
          </p:txBody>
        </p:sp>
        <p:sp>
          <p:nvSpPr>
            <p:cNvPr id="51" name="TextBox 50">
              <a:extLst>
                <a:ext uri="{FF2B5EF4-FFF2-40B4-BE49-F238E27FC236}">
                  <a16:creationId xmlns:a16="http://schemas.microsoft.com/office/drawing/2014/main" id="{816077F8-5975-C38B-D2BC-CD5DE02ACE7A}"/>
                </a:ext>
              </a:extLst>
            </p:cNvPr>
            <p:cNvSpPr txBox="1"/>
            <p:nvPr/>
          </p:nvSpPr>
          <p:spPr>
            <a:xfrm>
              <a:off x="8128847" y="1424097"/>
              <a:ext cx="527709" cy="553998"/>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3F3F3"/>
                  </a:solidFill>
                  <a:effectLst/>
                  <a:uLnTx/>
                  <a:uFillTx/>
                </a:rPr>
                <a:t>03</a:t>
              </a:r>
              <a:endParaRPr kumimoji="0" lang="en-GB" sz="2400" b="1" i="0" u="none" strike="noStrike" kern="0" cap="none" spc="0" normalizeH="0" baseline="0" noProof="0">
                <a:ln>
                  <a:noFill/>
                </a:ln>
                <a:solidFill>
                  <a:srgbClr val="F3F3F3"/>
                </a:solidFill>
                <a:effectLst/>
                <a:uLnTx/>
                <a:uFillTx/>
              </a:endParaRPr>
            </a:p>
          </p:txBody>
        </p:sp>
      </p:grpSp>
      <p:sp>
        <p:nvSpPr>
          <p:cNvPr id="8" name="Text Placeholder 10">
            <a:extLst>
              <a:ext uri="{FF2B5EF4-FFF2-40B4-BE49-F238E27FC236}">
                <a16:creationId xmlns:a16="http://schemas.microsoft.com/office/drawing/2014/main" id="{9ED0A9AD-FA59-0E69-2F12-78D60829B30E}"/>
              </a:ext>
            </a:extLst>
          </p:cNvPr>
          <p:cNvSpPr>
            <a:spLocks noGrp="1"/>
          </p:cNvSpPr>
          <p:nvPr>
            <p:ph type="body" sz="quarter" idx="15"/>
          </p:nvPr>
        </p:nvSpPr>
        <p:spPr>
          <a:xfrm>
            <a:off x="440723" y="856744"/>
            <a:ext cx="11317890" cy="246221"/>
          </a:xfrm>
        </p:spPr>
        <p:txBody>
          <a:bodyPr/>
          <a:lstStyle/>
          <a:p>
            <a:r>
              <a:rPr lang="en-US"/>
              <a:t>Managing risk amid MFP, AMP Caps, and global drug price benchmarks</a:t>
            </a:r>
          </a:p>
        </p:txBody>
      </p:sp>
    </p:spTree>
    <p:extLst>
      <p:ext uri="{BB962C8B-B14F-4D97-AF65-F5344CB8AC3E}">
        <p14:creationId xmlns:p14="http://schemas.microsoft.com/office/powerpoint/2010/main" val="2208167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74A1D-7FBE-7208-629F-F2E629C3F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36085-316E-88F9-2DA4-20C4A0F15BF0}"/>
              </a:ext>
            </a:extLst>
          </p:cNvPr>
          <p:cNvSpPr>
            <a:spLocks noGrp="1"/>
          </p:cNvSpPr>
          <p:nvPr>
            <p:ph type="title"/>
          </p:nvPr>
        </p:nvSpPr>
        <p:spPr/>
        <p:txBody>
          <a:bodyPr/>
          <a:lstStyle/>
          <a:p>
            <a:r>
              <a:rPr lang="en-US"/>
              <a:t>Emerging Programs Reshaping Pharmacy Economics</a:t>
            </a:r>
            <a:endParaRPr lang="en-US">
              <a:solidFill>
                <a:schemeClr val="tx1"/>
              </a:solidFill>
            </a:endParaRPr>
          </a:p>
        </p:txBody>
      </p:sp>
      <p:sp>
        <p:nvSpPr>
          <p:cNvPr id="6" name="Text Placeholder 5">
            <a:extLst>
              <a:ext uri="{FF2B5EF4-FFF2-40B4-BE49-F238E27FC236}">
                <a16:creationId xmlns:a16="http://schemas.microsoft.com/office/drawing/2014/main" id="{EB1BC7D5-0CF8-7A63-4FC6-1FBC16C80EF0}"/>
              </a:ext>
            </a:extLst>
          </p:cNvPr>
          <p:cNvSpPr>
            <a:spLocks noGrp="1"/>
          </p:cNvSpPr>
          <p:nvPr>
            <p:ph type="body" sz="quarter" idx="14"/>
          </p:nvPr>
        </p:nvSpPr>
        <p:spPr/>
        <p:txBody>
          <a:bodyPr/>
          <a:lstStyle/>
          <a:p>
            <a:r>
              <a:rPr lang="en-GB"/>
              <a:t>2026 NACDS Regional Conference</a:t>
            </a:r>
            <a:endParaRPr lang="en-US"/>
          </a:p>
        </p:txBody>
      </p:sp>
      <p:sp>
        <p:nvSpPr>
          <p:cNvPr id="3" name="Slide Number Placeholder 2">
            <a:extLst>
              <a:ext uri="{FF2B5EF4-FFF2-40B4-BE49-F238E27FC236}">
                <a16:creationId xmlns:a16="http://schemas.microsoft.com/office/drawing/2014/main" id="{20079E0C-1278-8081-95E1-EEE9B19D816F}"/>
              </a:ext>
            </a:extLst>
          </p:cNvPr>
          <p:cNvSpPr>
            <a:spLocks noGrp="1"/>
          </p:cNvSpPr>
          <p:nvPr>
            <p:ph type="sldNum" sz="quarter" idx="12"/>
          </p:nvPr>
        </p:nvSpPr>
        <p:spPr>
          <a:xfrm>
            <a:off x="11171808" y="6484767"/>
            <a:ext cx="587376" cy="169277"/>
          </a:xfrm>
        </p:spPr>
        <p:txBody>
          <a:bodyPr/>
          <a:lstStyle/>
          <a:p>
            <a:fld id="{3612E008-61E4-4A99-8383-A3C8D6963C8E}" type="slidenum">
              <a:rPr lang="en-US" smtClean="0"/>
              <a:t>18</a:t>
            </a:fld>
            <a:endParaRPr lang="en-US"/>
          </a:p>
        </p:txBody>
      </p:sp>
      <p:grpSp>
        <p:nvGrpSpPr>
          <p:cNvPr id="4" name="Group 3">
            <a:extLst>
              <a:ext uri="{FF2B5EF4-FFF2-40B4-BE49-F238E27FC236}">
                <a16:creationId xmlns:a16="http://schemas.microsoft.com/office/drawing/2014/main" id="{634E3DB4-C35A-556F-7391-1C9913B3DEA7}"/>
              </a:ext>
            </a:extLst>
          </p:cNvPr>
          <p:cNvGrpSpPr/>
          <p:nvPr/>
        </p:nvGrpSpPr>
        <p:grpSpPr>
          <a:xfrm>
            <a:off x="399847" y="4248208"/>
            <a:ext cx="3721400" cy="1695392"/>
            <a:chOff x="399847" y="4252882"/>
            <a:chExt cx="3721400" cy="1695392"/>
          </a:xfrm>
        </p:grpSpPr>
        <p:sp>
          <p:nvSpPr>
            <p:cNvPr id="10" name="Rectangle: Rounded Corners 9">
              <a:extLst>
                <a:ext uri="{FF2B5EF4-FFF2-40B4-BE49-F238E27FC236}">
                  <a16:creationId xmlns:a16="http://schemas.microsoft.com/office/drawing/2014/main" id="{9E9A8518-5749-6D29-645A-3727CDC9942F}"/>
                </a:ext>
              </a:extLst>
            </p:cNvPr>
            <p:cNvSpPr/>
            <p:nvPr/>
          </p:nvSpPr>
          <p:spPr bwMode="ltGray">
            <a:xfrm>
              <a:off x="399848" y="4252882"/>
              <a:ext cx="3721399" cy="1695392"/>
            </a:xfrm>
            <a:prstGeom prst="roundRect">
              <a:avLst>
                <a:gd name="adj" fmla="val 4329"/>
              </a:avLst>
            </a:prstGeom>
            <a:solidFill>
              <a:srgbClr val="F3F3F3">
                <a:lumMod val="9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8054F18-157D-4737-CBFC-4115DE1C1BC1}"/>
                </a:ext>
              </a:extLst>
            </p:cNvPr>
            <p:cNvSpPr txBox="1"/>
            <p:nvPr/>
          </p:nvSpPr>
          <p:spPr>
            <a:xfrm>
              <a:off x="399847" y="4333669"/>
              <a:ext cx="3721399" cy="307777"/>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Industry Impact</a:t>
              </a:r>
            </a:p>
          </p:txBody>
        </p:sp>
        <p:sp>
          <p:nvSpPr>
            <p:cNvPr id="14" name="TextBox 13">
              <a:extLst>
                <a:ext uri="{FF2B5EF4-FFF2-40B4-BE49-F238E27FC236}">
                  <a16:creationId xmlns:a16="http://schemas.microsoft.com/office/drawing/2014/main" id="{9A75AB44-1310-C9A7-A397-49B885547FB2}"/>
                </a:ext>
              </a:extLst>
            </p:cNvPr>
            <p:cNvSpPr txBox="1"/>
            <p:nvPr/>
          </p:nvSpPr>
          <p:spPr>
            <a:xfrm>
              <a:off x="399847" y="4679866"/>
              <a:ext cx="3721399" cy="1184940"/>
            </a:xfrm>
            <a:prstGeom prst="rect">
              <a:avLst/>
            </a:prstGeom>
            <a:noFill/>
          </p:spPr>
          <p:txBody>
            <a:bodyPr wrap="square">
              <a:spAutoFit/>
            </a:bodyPr>
            <a:lstStyle/>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Lower cost to patients</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Volume expansion</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Uncertain pharmacy economics</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Exacerbated product shortage issues</a:t>
              </a:r>
            </a:p>
          </p:txBody>
        </p:sp>
      </p:grpSp>
      <p:grpSp>
        <p:nvGrpSpPr>
          <p:cNvPr id="15" name="Group 14">
            <a:extLst>
              <a:ext uri="{FF2B5EF4-FFF2-40B4-BE49-F238E27FC236}">
                <a16:creationId xmlns:a16="http://schemas.microsoft.com/office/drawing/2014/main" id="{E36F43CF-97B0-7292-9CD2-CAE386CEEDB4}"/>
              </a:ext>
            </a:extLst>
          </p:cNvPr>
          <p:cNvGrpSpPr/>
          <p:nvPr/>
        </p:nvGrpSpPr>
        <p:grpSpPr>
          <a:xfrm>
            <a:off x="4207259" y="4248207"/>
            <a:ext cx="3721400" cy="1695393"/>
            <a:chOff x="399847" y="4252881"/>
            <a:chExt cx="3721400" cy="1695393"/>
          </a:xfrm>
        </p:grpSpPr>
        <p:sp>
          <p:nvSpPr>
            <p:cNvPr id="21" name="Rectangle: Rounded Corners 20">
              <a:extLst>
                <a:ext uri="{FF2B5EF4-FFF2-40B4-BE49-F238E27FC236}">
                  <a16:creationId xmlns:a16="http://schemas.microsoft.com/office/drawing/2014/main" id="{0AC377A8-F490-F169-F506-1BE6BAD77012}"/>
                </a:ext>
              </a:extLst>
            </p:cNvPr>
            <p:cNvSpPr/>
            <p:nvPr/>
          </p:nvSpPr>
          <p:spPr bwMode="ltGray">
            <a:xfrm>
              <a:off x="399848" y="4252881"/>
              <a:ext cx="3721399" cy="1695393"/>
            </a:xfrm>
            <a:prstGeom prst="roundRect">
              <a:avLst>
                <a:gd name="adj" fmla="val 4329"/>
              </a:avLst>
            </a:prstGeom>
            <a:solidFill>
              <a:srgbClr val="F3F3F3">
                <a:lumMod val="9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DC14EF77-05FD-A384-8A82-E1A182A2D5F6}"/>
                </a:ext>
              </a:extLst>
            </p:cNvPr>
            <p:cNvSpPr txBox="1"/>
            <p:nvPr/>
          </p:nvSpPr>
          <p:spPr>
            <a:xfrm>
              <a:off x="399847" y="4333669"/>
              <a:ext cx="3721399" cy="307777"/>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Industry Impact</a:t>
              </a:r>
            </a:p>
          </p:txBody>
        </p:sp>
        <p:sp>
          <p:nvSpPr>
            <p:cNvPr id="24" name="TextBox 23">
              <a:extLst>
                <a:ext uri="{FF2B5EF4-FFF2-40B4-BE49-F238E27FC236}">
                  <a16:creationId xmlns:a16="http://schemas.microsoft.com/office/drawing/2014/main" id="{D651BFD4-C6F2-1B11-C6FE-0995D576A691}"/>
                </a:ext>
              </a:extLst>
            </p:cNvPr>
            <p:cNvSpPr txBox="1"/>
            <p:nvPr/>
          </p:nvSpPr>
          <p:spPr>
            <a:xfrm>
              <a:off x="399847" y="4679866"/>
              <a:ext cx="3721399" cy="1184940"/>
            </a:xfrm>
            <a:prstGeom prst="rect">
              <a:avLst/>
            </a:prstGeom>
            <a:noFill/>
          </p:spPr>
          <p:txBody>
            <a:bodyPr wrap="square">
              <a:spAutoFit/>
            </a:bodyPr>
            <a:lstStyle/>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Onshoring manufacturing</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Generic price inflation</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Generic manufacturing disruption</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Planning challenges from tariff uncertainty</a:t>
              </a:r>
            </a:p>
          </p:txBody>
        </p:sp>
      </p:grpSp>
      <p:grpSp>
        <p:nvGrpSpPr>
          <p:cNvPr id="25" name="Group 24">
            <a:extLst>
              <a:ext uri="{FF2B5EF4-FFF2-40B4-BE49-F238E27FC236}">
                <a16:creationId xmlns:a16="http://schemas.microsoft.com/office/drawing/2014/main" id="{6D43B9A2-42F6-9F93-5BF9-2854DB8B9187}"/>
              </a:ext>
            </a:extLst>
          </p:cNvPr>
          <p:cNvGrpSpPr/>
          <p:nvPr/>
        </p:nvGrpSpPr>
        <p:grpSpPr>
          <a:xfrm>
            <a:off x="8014671" y="4248208"/>
            <a:ext cx="3721400" cy="1695392"/>
            <a:chOff x="399847" y="4252882"/>
            <a:chExt cx="3721400" cy="1695392"/>
          </a:xfrm>
        </p:grpSpPr>
        <p:sp>
          <p:nvSpPr>
            <p:cNvPr id="26" name="Rectangle: Rounded Corners 25">
              <a:extLst>
                <a:ext uri="{FF2B5EF4-FFF2-40B4-BE49-F238E27FC236}">
                  <a16:creationId xmlns:a16="http://schemas.microsoft.com/office/drawing/2014/main" id="{21D1B2CB-7760-CC75-8C2B-BA64A152F9BA}"/>
                </a:ext>
              </a:extLst>
            </p:cNvPr>
            <p:cNvSpPr/>
            <p:nvPr/>
          </p:nvSpPr>
          <p:spPr bwMode="ltGray">
            <a:xfrm>
              <a:off x="399848" y="4252882"/>
              <a:ext cx="3721399" cy="1695392"/>
            </a:xfrm>
            <a:prstGeom prst="roundRect">
              <a:avLst>
                <a:gd name="adj" fmla="val 4329"/>
              </a:avLst>
            </a:prstGeom>
            <a:solidFill>
              <a:srgbClr val="F3F3F3">
                <a:lumMod val="9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7" name="TextBox 26">
              <a:extLst>
                <a:ext uri="{FF2B5EF4-FFF2-40B4-BE49-F238E27FC236}">
                  <a16:creationId xmlns:a16="http://schemas.microsoft.com/office/drawing/2014/main" id="{A13FCA11-8061-9831-5A16-614329C29F7A}"/>
                </a:ext>
              </a:extLst>
            </p:cNvPr>
            <p:cNvSpPr txBox="1"/>
            <p:nvPr/>
          </p:nvSpPr>
          <p:spPr>
            <a:xfrm>
              <a:off x="399847" y="4333669"/>
              <a:ext cx="3721399" cy="307777"/>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Industry Impact</a:t>
              </a:r>
            </a:p>
          </p:txBody>
        </p:sp>
        <p:sp>
          <p:nvSpPr>
            <p:cNvPr id="28" name="TextBox 27">
              <a:extLst>
                <a:ext uri="{FF2B5EF4-FFF2-40B4-BE49-F238E27FC236}">
                  <a16:creationId xmlns:a16="http://schemas.microsoft.com/office/drawing/2014/main" id="{3DAB1CE8-B1CD-31DA-6EBB-F566645CADD9}"/>
                </a:ext>
              </a:extLst>
            </p:cNvPr>
            <p:cNvSpPr txBox="1"/>
            <p:nvPr/>
          </p:nvSpPr>
          <p:spPr>
            <a:xfrm>
              <a:off x="399847" y="4679866"/>
              <a:ext cx="3721399" cy="892552"/>
            </a:xfrm>
            <a:prstGeom prst="rect">
              <a:avLst/>
            </a:prstGeom>
            <a:noFill/>
          </p:spPr>
          <p:txBody>
            <a:bodyPr wrap="square">
              <a:spAutoFit/>
            </a:bodyPr>
            <a:lstStyle/>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Channel disruption</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Enhanced price competition</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Adherence visibility</a:t>
              </a:r>
            </a:p>
          </p:txBody>
        </p:sp>
      </p:grpSp>
      <p:grpSp>
        <p:nvGrpSpPr>
          <p:cNvPr id="29" name="Group 28">
            <a:extLst>
              <a:ext uri="{FF2B5EF4-FFF2-40B4-BE49-F238E27FC236}">
                <a16:creationId xmlns:a16="http://schemas.microsoft.com/office/drawing/2014/main" id="{1A6AF8AE-BDCC-4A39-CD39-BDEBF6FC3B50}"/>
              </a:ext>
            </a:extLst>
          </p:cNvPr>
          <p:cNvGrpSpPr/>
          <p:nvPr/>
        </p:nvGrpSpPr>
        <p:grpSpPr>
          <a:xfrm>
            <a:off x="438912" y="1447624"/>
            <a:ext cx="11280142" cy="2529999"/>
            <a:chOff x="455929" y="1389231"/>
            <a:chExt cx="11280142" cy="2529999"/>
          </a:xfrm>
        </p:grpSpPr>
        <p:grpSp>
          <p:nvGrpSpPr>
            <p:cNvPr id="30" name="Group 29">
              <a:extLst>
                <a:ext uri="{FF2B5EF4-FFF2-40B4-BE49-F238E27FC236}">
                  <a16:creationId xmlns:a16="http://schemas.microsoft.com/office/drawing/2014/main" id="{261058F6-F626-CC74-8CD5-67D320C92D9D}"/>
                </a:ext>
              </a:extLst>
            </p:cNvPr>
            <p:cNvGrpSpPr/>
            <p:nvPr/>
          </p:nvGrpSpPr>
          <p:grpSpPr>
            <a:xfrm>
              <a:off x="455929" y="1389231"/>
              <a:ext cx="11280142" cy="2529999"/>
              <a:chOff x="455929" y="1389231"/>
              <a:chExt cx="11280142" cy="2529999"/>
            </a:xfrm>
          </p:grpSpPr>
          <p:grpSp>
            <p:nvGrpSpPr>
              <p:cNvPr id="34" name="Group 33">
                <a:extLst>
                  <a:ext uri="{FF2B5EF4-FFF2-40B4-BE49-F238E27FC236}">
                    <a16:creationId xmlns:a16="http://schemas.microsoft.com/office/drawing/2014/main" id="{0B71D94F-1DFB-6E88-4B7A-4EF422B00FAE}"/>
                  </a:ext>
                </a:extLst>
              </p:cNvPr>
              <p:cNvGrpSpPr/>
              <p:nvPr/>
            </p:nvGrpSpPr>
            <p:grpSpPr>
              <a:xfrm>
                <a:off x="455929" y="1389231"/>
                <a:ext cx="11280142" cy="2529999"/>
                <a:chOff x="455929" y="2248006"/>
                <a:chExt cx="11280142" cy="2529999"/>
              </a:xfrm>
            </p:grpSpPr>
            <p:grpSp>
              <p:nvGrpSpPr>
                <p:cNvPr id="38" name="Group 37">
                  <a:extLst>
                    <a:ext uri="{FF2B5EF4-FFF2-40B4-BE49-F238E27FC236}">
                      <a16:creationId xmlns:a16="http://schemas.microsoft.com/office/drawing/2014/main" id="{CEE150D6-5545-888B-55CA-C5479707650B}"/>
                    </a:ext>
                  </a:extLst>
                </p:cNvPr>
                <p:cNvGrpSpPr/>
                <p:nvPr/>
              </p:nvGrpSpPr>
              <p:grpSpPr>
                <a:xfrm>
                  <a:off x="455929" y="2248006"/>
                  <a:ext cx="3665318" cy="2529999"/>
                  <a:chOff x="609600" y="1828761"/>
                  <a:chExt cx="3665318" cy="2529999"/>
                </a:xfrm>
              </p:grpSpPr>
              <p:grpSp>
                <p:nvGrpSpPr>
                  <p:cNvPr id="49" name="Group 48">
                    <a:extLst>
                      <a:ext uri="{FF2B5EF4-FFF2-40B4-BE49-F238E27FC236}">
                        <a16:creationId xmlns:a16="http://schemas.microsoft.com/office/drawing/2014/main" id="{725C1ECF-14A5-6F48-4F63-7837D0E46C4A}"/>
                      </a:ext>
                    </a:extLst>
                  </p:cNvPr>
                  <p:cNvGrpSpPr/>
                  <p:nvPr/>
                </p:nvGrpSpPr>
                <p:grpSpPr>
                  <a:xfrm>
                    <a:off x="609600" y="1828761"/>
                    <a:ext cx="3665318" cy="636339"/>
                    <a:chOff x="609600" y="1828761"/>
                    <a:chExt cx="3665318" cy="636339"/>
                  </a:xfrm>
                </p:grpSpPr>
                <p:sp>
                  <p:nvSpPr>
                    <p:cNvPr id="51" name="Rectangle: Rounded Corners 50">
                      <a:extLst>
                        <a:ext uri="{FF2B5EF4-FFF2-40B4-BE49-F238E27FC236}">
                          <a16:creationId xmlns:a16="http://schemas.microsoft.com/office/drawing/2014/main" id="{EA0D94D4-DF18-6ACA-D3F8-5ADB1532530E}"/>
                        </a:ext>
                      </a:extLst>
                    </p:cNvPr>
                    <p:cNvSpPr/>
                    <p:nvPr/>
                  </p:nvSpPr>
                  <p:spPr bwMode="ltGray">
                    <a:xfrm>
                      <a:off x="609600" y="1828761"/>
                      <a:ext cx="3665318" cy="636339"/>
                    </a:xfrm>
                    <a:prstGeom prst="roundRect">
                      <a:avLst/>
                    </a:prstGeom>
                    <a:solidFill>
                      <a:srgbClr val="FFA100"/>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52" name="TextBox 51">
                      <a:extLst>
                        <a:ext uri="{FF2B5EF4-FFF2-40B4-BE49-F238E27FC236}">
                          <a16:creationId xmlns:a16="http://schemas.microsoft.com/office/drawing/2014/main" id="{C61833D2-A76E-D680-4533-4EEC190186FB}"/>
                        </a:ext>
                      </a:extLst>
                    </p:cNvPr>
                    <p:cNvSpPr txBox="1"/>
                    <p:nvPr/>
                  </p:nvSpPr>
                  <p:spPr>
                    <a:xfrm>
                      <a:off x="609600" y="1983141"/>
                      <a:ext cx="3665318" cy="338554"/>
                    </a:xfrm>
                    <a:prstGeom prst="rect">
                      <a:avLst/>
                    </a:prstGeom>
                    <a:noFill/>
                  </p:spPr>
                  <p:txBody>
                    <a:bodyPr wrap="square" anchor="ctr">
                      <a:spAutoFit/>
                    </a:bodyPr>
                    <a:lstStyle/>
                    <a:p>
                      <a:pPr marL="0" marR="0" lvl="0" indent="0" algn="ctr" defTabSz="914377" eaLnBrk="1" fontAlgn="auto" latinLnBrk="0" hangingPunct="1">
                        <a:lnSpc>
                          <a:spcPct val="100000"/>
                        </a:lnSpc>
                        <a:spcBef>
                          <a:spcPts val="0"/>
                        </a:spcBef>
                        <a:spcAft>
                          <a:spcPts val="0"/>
                        </a:spcAft>
                        <a:buClrTx/>
                        <a:buSzPct val="80000"/>
                        <a:buFontTx/>
                        <a:buNone/>
                        <a:tabLst/>
                        <a:defRPr/>
                      </a:pPr>
                      <a:r>
                        <a:rPr kumimoji="0" lang="en-US" sz="1600" b="1" i="0" u="none" strike="noStrike" kern="0" cap="none" spc="0" normalizeH="0" baseline="0" noProof="0">
                          <a:ln>
                            <a:noFill/>
                          </a:ln>
                          <a:solidFill>
                            <a:srgbClr val="F3F3F3"/>
                          </a:solidFill>
                          <a:effectLst/>
                          <a:uLnTx/>
                          <a:uFillTx/>
                        </a:rPr>
                        <a:t>BALANCE</a:t>
                      </a:r>
                    </a:p>
                  </p:txBody>
                </p:sp>
              </p:grpSp>
              <p:sp>
                <p:nvSpPr>
                  <p:cNvPr id="50" name="TextBox 49">
                    <a:extLst>
                      <a:ext uri="{FF2B5EF4-FFF2-40B4-BE49-F238E27FC236}">
                        <a16:creationId xmlns:a16="http://schemas.microsoft.com/office/drawing/2014/main" id="{FA9CA004-0EF7-4755-9902-8FB492881283}"/>
                      </a:ext>
                    </a:extLst>
                  </p:cNvPr>
                  <p:cNvSpPr txBox="1"/>
                  <p:nvPr/>
                </p:nvSpPr>
                <p:spPr>
                  <a:xfrm>
                    <a:off x="609600" y="2527489"/>
                    <a:ext cx="3665318" cy="1831271"/>
                  </a:xfrm>
                  <a:prstGeom prst="rect">
                    <a:avLst/>
                  </a:prstGeom>
                  <a:noFill/>
                </p:spPr>
                <p:txBody>
                  <a:bodyPr wrap="square">
                    <a:spAutoFit/>
                  </a:bodyPr>
                  <a:lstStyle/>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Expands GLP-1 coverage to  Part D and Medicaid</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CMS will negotiate a net price with manufacturers.</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Establishes new DIR payment to plans </a:t>
                    </a:r>
                    <a:r>
                      <a:rPr kumimoji="0" lang="en-US" sz="1400" b="0" i="0" u="none" strike="noStrike" kern="0" cap="none" spc="0" normalizeH="0" baseline="0" noProof="0">
                        <a:ln>
                          <a:noFill/>
                        </a:ln>
                        <a:solidFill>
                          <a:srgbClr val="0078D3"/>
                        </a:solidFill>
                        <a:effectLst/>
                        <a:uLnTx/>
                        <a:uFillTx/>
                      </a:rPr>
                      <a:t>DIR = (Negotiated Price) – (List Price)</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Full program launches </a:t>
                    </a:r>
                    <a:r>
                      <a:rPr kumimoji="0" lang="en-US" sz="1400" b="1" i="0" u="none" strike="noStrike" kern="0" cap="none" spc="0" normalizeH="0" baseline="0" noProof="0">
                        <a:ln>
                          <a:noFill/>
                        </a:ln>
                        <a:solidFill>
                          <a:srgbClr val="0078D3"/>
                        </a:solidFill>
                        <a:effectLst/>
                        <a:uLnTx/>
                        <a:uFillTx/>
                      </a:rPr>
                      <a:t>for 2027</a:t>
                    </a:r>
                  </a:p>
                </p:txBody>
              </p:sp>
            </p:grpSp>
            <p:grpSp>
              <p:nvGrpSpPr>
                <p:cNvPr id="39" name="Group 38">
                  <a:extLst>
                    <a:ext uri="{FF2B5EF4-FFF2-40B4-BE49-F238E27FC236}">
                      <a16:creationId xmlns:a16="http://schemas.microsoft.com/office/drawing/2014/main" id="{39D6030A-3A59-999F-9000-5D2739C308EB}"/>
                    </a:ext>
                  </a:extLst>
                </p:cNvPr>
                <p:cNvGrpSpPr/>
                <p:nvPr/>
              </p:nvGrpSpPr>
              <p:grpSpPr>
                <a:xfrm>
                  <a:off x="4263341" y="2248006"/>
                  <a:ext cx="3665318" cy="1806724"/>
                  <a:chOff x="609600" y="1828761"/>
                  <a:chExt cx="3665318" cy="1806724"/>
                </a:xfrm>
              </p:grpSpPr>
              <p:grpSp>
                <p:nvGrpSpPr>
                  <p:cNvPr id="45" name="Group 44">
                    <a:extLst>
                      <a:ext uri="{FF2B5EF4-FFF2-40B4-BE49-F238E27FC236}">
                        <a16:creationId xmlns:a16="http://schemas.microsoft.com/office/drawing/2014/main" id="{34CA50CF-4F3A-80A3-847A-A7B811284A7A}"/>
                      </a:ext>
                    </a:extLst>
                  </p:cNvPr>
                  <p:cNvGrpSpPr/>
                  <p:nvPr/>
                </p:nvGrpSpPr>
                <p:grpSpPr>
                  <a:xfrm>
                    <a:off x="609600" y="1828761"/>
                    <a:ext cx="3665318" cy="636339"/>
                    <a:chOff x="609600" y="1828761"/>
                    <a:chExt cx="3665318" cy="636339"/>
                  </a:xfrm>
                </p:grpSpPr>
                <p:sp>
                  <p:nvSpPr>
                    <p:cNvPr id="47" name="Rectangle: Rounded Corners 46">
                      <a:extLst>
                        <a:ext uri="{FF2B5EF4-FFF2-40B4-BE49-F238E27FC236}">
                          <a16:creationId xmlns:a16="http://schemas.microsoft.com/office/drawing/2014/main" id="{D6560E67-F2FF-FF36-0A68-1732FFA74055}"/>
                        </a:ext>
                      </a:extLst>
                    </p:cNvPr>
                    <p:cNvSpPr/>
                    <p:nvPr/>
                  </p:nvSpPr>
                  <p:spPr bwMode="ltGray">
                    <a:xfrm>
                      <a:off x="609600" y="1828761"/>
                      <a:ext cx="3665318" cy="636339"/>
                    </a:xfrm>
                    <a:prstGeom prst="roundRect">
                      <a:avLst/>
                    </a:prstGeom>
                    <a:solidFill>
                      <a:srgbClr val="FFC800"/>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48" name="TextBox 47">
                      <a:extLst>
                        <a:ext uri="{FF2B5EF4-FFF2-40B4-BE49-F238E27FC236}">
                          <a16:creationId xmlns:a16="http://schemas.microsoft.com/office/drawing/2014/main" id="{3648E0CE-BFFF-9316-4BF4-0E00706B3695}"/>
                        </a:ext>
                      </a:extLst>
                    </p:cNvPr>
                    <p:cNvSpPr txBox="1"/>
                    <p:nvPr/>
                  </p:nvSpPr>
                  <p:spPr>
                    <a:xfrm>
                      <a:off x="609600" y="1983141"/>
                      <a:ext cx="3665318" cy="338554"/>
                    </a:xfrm>
                    <a:prstGeom prst="rect">
                      <a:avLst/>
                    </a:prstGeom>
                    <a:noFill/>
                  </p:spPr>
                  <p:txBody>
                    <a:bodyPr wrap="square" anchor="ctr">
                      <a:spAutoFit/>
                    </a:bodyPr>
                    <a:lstStyle/>
                    <a:p>
                      <a:pPr marL="0" marR="0" lvl="0" indent="0" algn="ctr" defTabSz="914377" eaLnBrk="1" fontAlgn="auto" latinLnBrk="0" hangingPunct="1">
                        <a:lnSpc>
                          <a:spcPct val="100000"/>
                        </a:lnSpc>
                        <a:spcBef>
                          <a:spcPts val="0"/>
                        </a:spcBef>
                        <a:spcAft>
                          <a:spcPts val="0"/>
                        </a:spcAft>
                        <a:buClrTx/>
                        <a:buSzPct val="80000"/>
                        <a:buFontTx/>
                        <a:buNone/>
                        <a:tabLst/>
                        <a:defRPr/>
                      </a:pPr>
                      <a:r>
                        <a:rPr kumimoji="0" lang="en-US" sz="1600" b="1" i="0" u="none" strike="noStrike" kern="0" cap="none" spc="0" normalizeH="0" baseline="0" noProof="0">
                          <a:ln>
                            <a:noFill/>
                          </a:ln>
                          <a:solidFill>
                            <a:srgbClr val="F3F3F3"/>
                          </a:solidFill>
                          <a:effectLst/>
                          <a:uLnTx/>
                          <a:uFillTx/>
                        </a:rPr>
                        <a:t>Tariffs</a:t>
                      </a:r>
                    </a:p>
                  </p:txBody>
                </p:sp>
              </p:grpSp>
              <p:sp>
                <p:nvSpPr>
                  <p:cNvPr id="46" name="TextBox 45">
                    <a:extLst>
                      <a:ext uri="{FF2B5EF4-FFF2-40B4-BE49-F238E27FC236}">
                        <a16:creationId xmlns:a16="http://schemas.microsoft.com/office/drawing/2014/main" id="{DB722624-9AFD-8F39-F785-418416BD92FB}"/>
                      </a:ext>
                    </a:extLst>
                  </p:cNvPr>
                  <p:cNvSpPr txBox="1"/>
                  <p:nvPr/>
                </p:nvSpPr>
                <p:spPr>
                  <a:xfrm>
                    <a:off x="609600" y="2527489"/>
                    <a:ext cx="3665318" cy="1107996"/>
                  </a:xfrm>
                  <a:prstGeom prst="rect">
                    <a:avLst/>
                  </a:prstGeom>
                  <a:noFill/>
                </p:spPr>
                <p:txBody>
                  <a:bodyPr wrap="square">
                    <a:spAutoFit/>
                  </a:bodyPr>
                  <a:lstStyle/>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Financial pressure on manufacturers</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Tariff threat forces domestic investment and price negotiation</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Downstream price impacts are uncertain</a:t>
                    </a:r>
                  </a:p>
                </p:txBody>
              </p:sp>
            </p:grpSp>
            <p:grpSp>
              <p:nvGrpSpPr>
                <p:cNvPr id="40" name="Group 39">
                  <a:extLst>
                    <a:ext uri="{FF2B5EF4-FFF2-40B4-BE49-F238E27FC236}">
                      <a16:creationId xmlns:a16="http://schemas.microsoft.com/office/drawing/2014/main" id="{6BCE2857-A793-8331-256E-D7D7D970DD69}"/>
                    </a:ext>
                  </a:extLst>
                </p:cNvPr>
                <p:cNvGrpSpPr/>
                <p:nvPr/>
              </p:nvGrpSpPr>
              <p:grpSpPr>
                <a:xfrm>
                  <a:off x="8070753" y="2248006"/>
                  <a:ext cx="3665318" cy="2529999"/>
                  <a:chOff x="609600" y="1828761"/>
                  <a:chExt cx="3665318" cy="2529999"/>
                </a:xfrm>
              </p:grpSpPr>
              <p:grpSp>
                <p:nvGrpSpPr>
                  <p:cNvPr id="41" name="Group 40">
                    <a:extLst>
                      <a:ext uri="{FF2B5EF4-FFF2-40B4-BE49-F238E27FC236}">
                        <a16:creationId xmlns:a16="http://schemas.microsoft.com/office/drawing/2014/main" id="{9FD19E4C-59E8-8E2C-090C-2D442A9A1963}"/>
                      </a:ext>
                    </a:extLst>
                  </p:cNvPr>
                  <p:cNvGrpSpPr/>
                  <p:nvPr/>
                </p:nvGrpSpPr>
                <p:grpSpPr>
                  <a:xfrm>
                    <a:off x="609600" y="1828761"/>
                    <a:ext cx="3665318" cy="636339"/>
                    <a:chOff x="609600" y="1828761"/>
                    <a:chExt cx="3665318" cy="636339"/>
                  </a:xfrm>
                </p:grpSpPr>
                <p:sp>
                  <p:nvSpPr>
                    <p:cNvPr id="43" name="Rectangle: Rounded Corners 42">
                      <a:extLst>
                        <a:ext uri="{FF2B5EF4-FFF2-40B4-BE49-F238E27FC236}">
                          <a16:creationId xmlns:a16="http://schemas.microsoft.com/office/drawing/2014/main" id="{CFE0241A-486D-74B7-8878-6CC4AFC72768}"/>
                        </a:ext>
                      </a:extLst>
                    </p:cNvPr>
                    <p:cNvSpPr/>
                    <p:nvPr/>
                  </p:nvSpPr>
                  <p:spPr bwMode="ltGray">
                    <a:xfrm>
                      <a:off x="609600" y="1828761"/>
                      <a:ext cx="3665318" cy="636339"/>
                    </a:xfrm>
                    <a:prstGeom prst="roundRect">
                      <a:avLst/>
                    </a:prstGeom>
                    <a:solidFill>
                      <a:srgbClr val="C02026">
                        <a:lumMod val="60000"/>
                        <a:lumOff val="40000"/>
                      </a:srgbClr>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44" name="TextBox 43">
                      <a:extLst>
                        <a:ext uri="{FF2B5EF4-FFF2-40B4-BE49-F238E27FC236}">
                          <a16:creationId xmlns:a16="http://schemas.microsoft.com/office/drawing/2014/main" id="{DB3E9EC9-150F-C14A-2D7C-E38DAA6B52AB}"/>
                        </a:ext>
                      </a:extLst>
                    </p:cNvPr>
                    <p:cNvSpPr txBox="1"/>
                    <p:nvPr/>
                  </p:nvSpPr>
                  <p:spPr>
                    <a:xfrm>
                      <a:off x="609600" y="1983141"/>
                      <a:ext cx="3665318" cy="338554"/>
                    </a:xfrm>
                    <a:prstGeom prst="rect">
                      <a:avLst/>
                    </a:prstGeom>
                    <a:noFill/>
                  </p:spPr>
                  <p:txBody>
                    <a:bodyPr wrap="square" anchor="ctr">
                      <a:spAutoFit/>
                    </a:bodyPr>
                    <a:lstStyle/>
                    <a:p>
                      <a:pPr marL="0" marR="0" lvl="0" indent="0" algn="ctr" defTabSz="914377" eaLnBrk="1" fontAlgn="auto" latinLnBrk="0" hangingPunct="1">
                        <a:lnSpc>
                          <a:spcPct val="100000"/>
                        </a:lnSpc>
                        <a:spcBef>
                          <a:spcPts val="0"/>
                        </a:spcBef>
                        <a:spcAft>
                          <a:spcPts val="0"/>
                        </a:spcAft>
                        <a:buClrTx/>
                        <a:buSzPct val="80000"/>
                        <a:buFontTx/>
                        <a:buNone/>
                        <a:tabLst/>
                        <a:defRPr/>
                      </a:pPr>
                      <a:r>
                        <a:rPr kumimoji="0" lang="en-US" sz="1600" b="1" i="0" u="none" strike="noStrike" kern="0" cap="none" spc="0" normalizeH="0" baseline="0" noProof="0">
                          <a:ln>
                            <a:noFill/>
                          </a:ln>
                          <a:solidFill>
                            <a:srgbClr val="F3F3F3"/>
                          </a:solidFill>
                          <a:effectLst/>
                          <a:uLnTx/>
                          <a:uFillTx/>
                        </a:rPr>
                        <a:t>TrumpRx</a:t>
                      </a:r>
                    </a:p>
                  </p:txBody>
                </p:sp>
              </p:grpSp>
              <p:sp>
                <p:nvSpPr>
                  <p:cNvPr id="42" name="TextBox 41">
                    <a:extLst>
                      <a:ext uri="{FF2B5EF4-FFF2-40B4-BE49-F238E27FC236}">
                        <a16:creationId xmlns:a16="http://schemas.microsoft.com/office/drawing/2014/main" id="{E6152EC7-5D12-B5BF-D67B-9179A95CFAEF}"/>
                      </a:ext>
                    </a:extLst>
                  </p:cNvPr>
                  <p:cNvSpPr txBox="1"/>
                  <p:nvPr/>
                </p:nvSpPr>
                <p:spPr>
                  <a:xfrm>
                    <a:off x="609600" y="2527489"/>
                    <a:ext cx="3665318" cy="1831271"/>
                  </a:xfrm>
                  <a:prstGeom prst="rect">
                    <a:avLst/>
                  </a:prstGeom>
                  <a:noFill/>
                </p:spPr>
                <p:txBody>
                  <a:bodyPr wrap="square">
                    <a:spAutoFit/>
                  </a:bodyPr>
                  <a:lstStyle/>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Direct-to-consumer</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Directs patients to portal for discounted manufacturer pricing</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Patients purchase outside insurance coverage </a:t>
                    </a:r>
                  </a:p>
                  <a:p>
                    <a:pPr marL="137160" marR="0" lvl="0" indent="-13716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Anticipated price pressures and channel disruption</a:t>
                    </a:r>
                  </a:p>
                </p:txBody>
              </p:sp>
            </p:grpSp>
          </p:grpSp>
          <p:sp>
            <p:nvSpPr>
              <p:cNvPr id="35" name="Freeform: Shape 34">
                <a:extLst>
                  <a:ext uri="{FF2B5EF4-FFF2-40B4-BE49-F238E27FC236}">
                    <a16:creationId xmlns:a16="http://schemas.microsoft.com/office/drawing/2014/main" id="{9414C5D0-AEF6-D323-7AD2-0D47D3DFA5AD}"/>
                  </a:ext>
                </a:extLst>
              </p:cNvPr>
              <p:cNvSpPr/>
              <p:nvPr/>
            </p:nvSpPr>
            <p:spPr bwMode="ltGray">
              <a:xfrm>
                <a:off x="457182" y="1392042"/>
                <a:ext cx="646405" cy="636339"/>
              </a:xfrm>
              <a:custGeom>
                <a:avLst/>
                <a:gdLst>
                  <a:gd name="csX0" fmla="*/ 106059 w 646405"/>
                  <a:gd name="csY0" fmla="*/ 0 h 636339"/>
                  <a:gd name="csX1" fmla="*/ 646405 w 646405"/>
                  <a:gd name="csY1" fmla="*/ 0 h 636339"/>
                  <a:gd name="csX2" fmla="*/ 646405 w 646405"/>
                  <a:gd name="csY2" fmla="*/ 636339 h 636339"/>
                  <a:gd name="csX3" fmla="*/ 106059 w 646405"/>
                  <a:gd name="csY3" fmla="*/ 636339 h 636339"/>
                  <a:gd name="csX4" fmla="*/ 0 w 646405"/>
                  <a:gd name="csY4" fmla="*/ 530280 h 636339"/>
                  <a:gd name="csX5" fmla="*/ 0 w 646405"/>
                  <a:gd name="csY5" fmla="*/ 106059 h 636339"/>
                  <a:gd name="csX6" fmla="*/ 106059 w 646405"/>
                  <a:gd name="csY6" fmla="*/ 0 h 6363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6405" h="636339">
                    <a:moveTo>
                      <a:pt x="106059" y="0"/>
                    </a:moveTo>
                    <a:lnTo>
                      <a:pt x="646405" y="0"/>
                    </a:lnTo>
                    <a:lnTo>
                      <a:pt x="646405" y="636339"/>
                    </a:lnTo>
                    <a:lnTo>
                      <a:pt x="106059" y="636339"/>
                    </a:lnTo>
                    <a:cubicBezTo>
                      <a:pt x="47484" y="636339"/>
                      <a:pt x="0" y="588855"/>
                      <a:pt x="0" y="530280"/>
                    </a:cubicBezTo>
                    <a:lnTo>
                      <a:pt x="0" y="106059"/>
                    </a:lnTo>
                    <a:cubicBezTo>
                      <a:pt x="0" y="47484"/>
                      <a:pt x="47484" y="0"/>
                      <a:pt x="106059" y="0"/>
                    </a:cubicBezTo>
                    <a:close/>
                  </a:path>
                </a:pathLst>
              </a:custGeom>
              <a:solidFill>
                <a:srgbClr val="FFA100">
                  <a:lumMod val="75000"/>
                </a:srgbClr>
              </a:solidFill>
              <a:ln w="1905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36" name="Freeform: Shape 35">
                <a:extLst>
                  <a:ext uri="{FF2B5EF4-FFF2-40B4-BE49-F238E27FC236}">
                    <a16:creationId xmlns:a16="http://schemas.microsoft.com/office/drawing/2014/main" id="{9BDE6296-43F5-C861-5F6D-6FDA26D80431}"/>
                  </a:ext>
                </a:extLst>
              </p:cNvPr>
              <p:cNvSpPr/>
              <p:nvPr/>
            </p:nvSpPr>
            <p:spPr bwMode="ltGray">
              <a:xfrm>
                <a:off x="4263341" y="1392042"/>
                <a:ext cx="646405" cy="636339"/>
              </a:xfrm>
              <a:custGeom>
                <a:avLst/>
                <a:gdLst>
                  <a:gd name="csX0" fmla="*/ 106059 w 646405"/>
                  <a:gd name="csY0" fmla="*/ 0 h 636339"/>
                  <a:gd name="csX1" fmla="*/ 646405 w 646405"/>
                  <a:gd name="csY1" fmla="*/ 0 h 636339"/>
                  <a:gd name="csX2" fmla="*/ 646405 w 646405"/>
                  <a:gd name="csY2" fmla="*/ 636339 h 636339"/>
                  <a:gd name="csX3" fmla="*/ 106059 w 646405"/>
                  <a:gd name="csY3" fmla="*/ 636339 h 636339"/>
                  <a:gd name="csX4" fmla="*/ 0 w 646405"/>
                  <a:gd name="csY4" fmla="*/ 530280 h 636339"/>
                  <a:gd name="csX5" fmla="*/ 0 w 646405"/>
                  <a:gd name="csY5" fmla="*/ 106059 h 636339"/>
                  <a:gd name="csX6" fmla="*/ 106059 w 646405"/>
                  <a:gd name="csY6" fmla="*/ 0 h 6363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6405" h="636339">
                    <a:moveTo>
                      <a:pt x="106059" y="0"/>
                    </a:moveTo>
                    <a:lnTo>
                      <a:pt x="646405" y="0"/>
                    </a:lnTo>
                    <a:lnTo>
                      <a:pt x="646405" y="636339"/>
                    </a:lnTo>
                    <a:lnTo>
                      <a:pt x="106059" y="636339"/>
                    </a:lnTo>
                    <a:cubicBezTo>
                      <a:pt x="47484" y="636339"/>
                      <a:pt x="0" y="588855"/>
                      <a:pt x="0" y="530280"/>
                    </a:cubicBezTo>
                    <a:lnTo>
                      <a:pt x="0" y="106059"/>
                    </a:lnTo>
                    <a:cubicBezTo>
                      <a:pt x="0" y="47484"/>
                      <a:pt x="47484" y="0"/>
                      <a:pt x="106059" y="0"/>
                    </a:cubicBezTo>
                    <a:close/>
                  </a:path>
                </a:pathLst>
              </a:custGeom>
              <a:solidFill>
                <a:srgbClr val="FFC800">
                  <a:lumMod val="75000"/>
                </a:srgbClr>
              </a:solidFill>
              <a:ln w="1905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37" name="Freeform: Shape 36">
                <a:extLst>
                  <a:ext uri="{FF2B5EF4-FFF2-40B4-BE49-F238E27FC236}">
                    <a16:creationId xmlns:a16="http://schemas.microsoft.com/office/drawing/2014/main" id="{27233963-65ED-D771-A113-B7ADED80ACCD}"/>
                  </a:ext>
                </a:extLst>
              </p:cNvPr>
              <p:cNvSpPr/>
              <p:nvPr/>
            </p:nvSpPr>
            <p:spPr bwMode="ltGray">
              <a:xfrm>
                <a:off x="8069500" y="1392042"/>
                <a:ext cx="646405" cy="636339"/>
              </a:xfrm>
              <a:custGeom>
                <a:avLst/>
                <a:gdLst>
                  <a:gd name="csX0" fmla="*/ 106059 w 646405"/>
                  <a:gd name="csY0" fmla="*/ 0 h 636339"/>
                  <a:gd name="csX1" fmla="*/ 646405 w 646405"/>
                  <a:gd name="csY1" fmla="*/ 0 h 636339"/>
                  <a:gd name="csX2" fmla="*/ 646405 w 646405"/>
                  <a:gd name="csY2" fmla="*/ 636339 h 636339"/>
                  <a:gd name="csX3" fmla="*/ 106059 w 646405"/>
                  <a:gd name="csY3" fmla="*/ 636339 h 636339"/>
                  <a:gd name="csX4" fmla="*/ 0 w 646405"/>
                  <a:gd name="csY4" fmla="*/ 530280 h 636339"/>
                  <a:gd name="csX5" fmla="*/ 0 w 646405"/>
                  <a:gd name="csY5" fmla="*/ 106059 h 636339"/>
                  <a:gd name="csX6" fmla="*/ 106059 w 646405"/>
                  <a:gd name="csY6" fmla="*/ 0 h 6363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6405" h="636339">
                    <a:moveTo>
                      <a:pt x="106059" y="0"/>
                    </a:moveTo>
                    <a:lnTo>
                      <a:pt x="646405" y="0"/>
                    </a:lnTo>
                    <a:lnTo>
                      <a:pt x="646405" y="636339"/>
                    </a:lnTo>
                    <a:lnTo>
                      <a:pt x="106059" y="636339"/>
                    </a:lnTo>
                    <a:cubicBezTo>
                      <a:pt x="47484" y="636339"/>
                      <a:pt x="0" y="588855"/>
                      <a:pt x="0" y="530280"/>
                    </a:cubicBezTo>
                    <a:lnTo>
                      <a:pt x="0" y="106059"/>
                    </a:lnTo>
                    <a:cubicBezTo>
                      <a:pt x="0" y="47484"/>
                      <a:pt x="47484" y="0"/>
                      <a:pt x="106059" y="0"/>
                    </a:cubicBezTo>
                    <a:close/>
                  </a:path>
                </a:pathLst>
              </a:custGeom>
              <a:solidFill>
                <a:srgbClr val="C02026"/>
              </a:solidFill>
              <a:ln w="1905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grpSp>
        <p:sp>
          <p:nvSpPr>
            <p:cNvPr id="31" name="TextBox 30">
              <a:extLst>
                <a:ext uri="{FF2B5EF4-FFF2-40B4-BE49-F238E27FC236}">
                  <a16:creationId xmlns:a16="http://schemas.microsoft.com/office/drawing/2014/main" id="{CCDDBC7F-59FA-9BB7-B28C-C93D2EDC9927}"/>
                </a:ext>
              </a:extLst>
            </p:cNvPr>
            <p:cNvSpPr txBox="1"/>
            <p:nvPr/>
          </p:nvSpPr>
          <p:spPr>
            <a:xfrm>
              <a:off x="520339" y="1424097"/>
              <a:ext cx="527709" cy="553998"/>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3F3F3"/>
                  </a:solidFill>
                  <a:effectLst/>
                  <a:uLnTx/>
                  <a:uFillTx/>
                </a:rPr>
                <a:t>04</a:t>
              </a:r>
              <a:endParaRPr kumimoji="0" lang="en-GB" sz="2400" b="1" i="0" u="none" strike="noStrike" kern="0" cap="none" spc="0" normalizeH="0" baseline="0" noProof="0">
                <a:ln>
                  <a:noFill/>
                </a:ln>
                <a:solidFill>
                  <a:srgbClr val="F3F3F3"/>
                </a:solidFill>
                <a:effectLst/>
                <a:uLnTx/>
                <a:uFillTx/>
              </a:endParaRPr>
            </a:p>
          </p:txBody>
        </p:sp>
        <p:sp>
          <p:nvSpPr>
            <p:cNvPr id="32" name="TextBox 31">
              <a:extLst>
                <a:ext uri="{FF2B5EF4-FFF2-40B4-BE49-F238E27FC236}">
                  <a16:creationId xmlns:a16="http://schemas.microsoft.com/office/drawing/2014/main" id="{89537871-47E7-89C1-C802-0371D8EC3380}"/>
                </a:ext>
              </a:extLst>
            </p:cNvPr>
            <p:cNvSpPr txBox="1"/>
            <p:nvPr/>
          </p:nvSpPr>
          <p:spPr>
            <a:xfrm>
              <a:off x="4322688" y="1424097"/>
              <a:ext cx="527709" cy="553998"/>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3F3F3"/>
                  </a:solidFill>
                  <a:effectLst/>
                  <a:uLnTx/>
                  <a:uFillTx/>
                </a:rPr>
                <a:t>05</a:t>
              </a:r>
              <a:endParaRPr kumimoji="0" lang="en-GB" sz="2400" b="1" i="0" u="none" strike="noStrike" kern="0" cap="none" spc="0" normalizeH="0" baseline="0" noProof="0">
                <a:ln>
                  <a:noFill/>
                </a:ln>
                <a:solidFill>
                  <a:srgbClr val="F3F3F3"/>
                </a:solidFill>
                <a:effectLst/>
                <a:uLnTx/>
                <a:uFillTx/>
              </a:endParaRPr>
            </a:p>
          </p:txBody>
        </p:sp>
        <p:sp>
          <p:nvSpPr>
            <p:cNvPr id="33" name="TextBox 32">
              <a:extLst>
                <a:ext uri="{FF2B5EF4-FFF2-40B4-BE49-F238E27FC236}">
                  <a16:creationId xmlns:a16="http://schemas.microsoft.com/office/drawing/2014/main" id="{95B895A5-B0A6-87E1-6F6E-28BB6A7CD80F}"/>
                </a:ext>
              </a:extLst>
            </p:cNvPr>
            <p:cNvSpPr txBox="1"/>
            <p:nvPr/>
          </p:nvSpPr>
          <p:spPr>
            <a:xfrm>
              <a:off x="8128847" y="1424097"/>
              <a:ext cx="527709" cy="553998"/>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3F3F3"/>
                  </a:solidFill>
                  <a:effectLst/>
                  <a:uLnTx/>
                  <a:uFillTx/>
                </a:rPr>
                <a:t>06</a:t>
              </a:r>
              <a:endParaRPr kumimoji="0" lang="en-GB" sz="2400" b="1" i="0" u="none" strike="noStrike" kern="0" cap="none" spc="0" normalizeH="0" baseline="0" noProof="0">
                <a:ln>
                  <a:noFill/>
                </a:ln>
                <a:solidFill>
                  <a:srgbClr val="F3F3F3"/>
                </a:solidFill>
                <a:effectLst/>
                <a:uLnTx/>
                <a:uFillTx/>
              </a:endParaRPr>
            </a:p>
          </p:txBody>
        </p:sp>
      </p:grpSp>
      <p:sp>
        <p:nvSpPr>
          <p:cNvPr id="5" name="Text Placeholder 10">
            <a:extLst>
              <a:ext uri="{FF2B5EF4-FFF2-40B4-BE49-F238E27FC236}">
                <a16:creationId xmlns:a16="http://schemas.microsoft.com/office/drawing/2014/main" id="{5AAC7519-8969-C6B1-6049-25A807187204}"/>
              </a:ext>
            </a:extLst>
          </p:cNvPr>
          <p:cNvSpPr>
            <a:spLocks noGrp="1"/>
          </p:cNvSpPr>
          <p:nvPr>
            <p:ph type="body" sz="quarter" idx="15"/>
          </p:nvPr>
        </p:nvSpPr>
        <p:spPr>
          <a:xfrm>
            <a:off x="440723" y="856744"/>
            <a:ext cx="11317890" cy="246221"/>
          </a:xfrm>
        </p:spPr>
        <p:txBody>
          <a:bodyPr/>
          <a:lstStyle/>
          <a:p>
            <a:r>
              <a:rPr lang="en-US"/>
              <a:t>The next wave of regulatory impact</a:t>
            </a:r>
          </a:p>
        </p:txBody>
      </p:sp>
    </p:spTree>
    <p:extLst>
      <p:ext uri="{BB962C8B-B14F-4D97-AF65-F5344CB8AC3E}">
        <p14:creationId xmlns:p14="http://schemas.microsoft.com/office/powerpoint/2010/main" val="81355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BCDC1-E0F4-48E3-A28C-5F0D933D7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0C8A3-E843-2BDD-9006-01A7244A8587}"/>
              </a:ext>
            </a:extLst>
          </p:cNvPr>
          <p:cNvSpPr>
            <a:spLocks noGrp="1"/>
          </p:cNvSpPr>
          <p:nvPr>
            <p:ph type="title"/>
          </p:nvPr>
        </p:nvSpPr>
        <p:spPr/>
        <p:txBody>
          <a:bodyPr/>
          <a:lstStyle/>
          <a:p>
            <a:r>
              <a:rPr lang="en-US"/>
              <a:t>MFP Discount Trends: The Impact of Protected Class Inclusion</a:t>
            </a:r>
          </a:p>
        </p:txBody>
      </p:sp>
      <p:sp>
        <p:nvSpPr>
          <p:cNvPr id="3" name="Text Placeholder 2">
            <a:extLst>
              <a:ext uri="{FF2B5EF4-FFF2-40B4-BE49-F238E27FC236}">
                <a16:creationId xmlns:a16="http://schemas.microsoft.com/office/drawing/2014/main" id="{80B332E6-7A72-8CC0-3E74-66E83658C731}"/>
              </a:ext>
            </a:extLst>
          </p:cNvPr>
          <p:cNvSpPr>
            <a:spLocks noGrp="1"/>
          </p:cNvSpPr>
          <p:nvPr>
            <p:ph type="body" sz="quarter" idx="14"/>
          </p:nvPr>
        </p:nvSpPr>
        <p:spPr/>
        <p:txBody>
          <a:bodyPr/>
          <a:lstStyle/>
          <a:p>
            <a:r>
              <a:rPr lang="en-US"/>
              <a:t>2026 NACDS Regional Conference</a:t>
            </a:r>
          </a:p>
        </p:txBody>
      </p:sp>
      <p:sp>
        <p:nvSpPr>
          <p:cNvPr id="4" name="Text Placeholder 3">
            <a:extLst>
              <a:ext uri="{FF2B5EF4-FFF2-40B4-BE49-F238E27FC236}">
                <a16:creationId xmlns:a16="http://schemas.microsoft.com/office/drawing/2014/main" id="{69684AA4-5675-6AB6-57C6-04BBC50FAB17}"/>
              </a:ext>
            </a:extLst>
          </p:cNvPr>
          <p:cNvSpPr>
            <a:spLocks noGrp="1"/>
          </p:cNvSpPr>
          <p:nvPr>
            <p:ph type="body" sz="quarter" idx="15"/>
          </p:nvPr>
        </p:nvSpPr>
        <p:spPr/>
        <p:txBody>
          <a:bodyPr/>
          <a:lstStyle/>
          <a:p>
            <a:pPr>
              <a:buNone/>
            </a:pPr>
            <a:r>
              <a:rPr lang="en-US"/>
              <a:t>Understanding category-specific discount increases and pharmacy implications from 2026 to 2027 selected drugs</a:t>
            </a:r>
          </a:p>
        </p:txBody>
      </p:sp>
      <p:sp>
        <p:nvSpPr>
          <p:cNvPr id="8" name="Slide Number Placeholder 2">
            <a:extLst>
              <a:ext uri="{FF2B5EF4-FFF2-40B4-BE49-F238E27FC236}">
                <a16:creationId xmlns:a16="http://schemas.microsoft.com/office/drawing/2014/main" id="{8C9236D3-1E75-86C8-750A-983EF83B7077}"/>
              </a:ext>
            </a:extLst>
          </p:cNvPr>
          <p:cNvSpPr>
            <a:spLocks noGrp="1"/>
          </p:cNvSpPr>
          <p:nvPr>
            <p:ph type="sldNum" sz="quarter" idx="12"/>
          </p:nvPr>
        </p:nvSpPr>
        <p:spPr>
          <a:xfrm>
            <a:off x="11171808" y="6484767"/>
            <a:ext cx="587376" cy="169277"/>
          </a:xfrm>
        </p:spPr>
        <p:txBody>
          <a:bodyPr/>
          <a:lstStyle/>
          <a:p>
            <a:fld id="{3612E008-61E4-4A99-8383-A3C8D6963C8E}" type="slidenum">
              <a:rPr lang="en-US" smtClean="0"/>
              <a:t>19</a:t>
            </a:fld>
            <a:endParaRPr lang="en-US"/>
          </a:p>
        </p:txBody>
      </p:sp>
      <p:graphicFrame>
        <p:nvGraphicFramePr>
          <p:cNvPr id="10" name="Table 9">
            <a:extLst>
              <a:ext uri="{FF2B5EF4-FFF2-40B4-BE49-F238E27FC236}">
                <a16:creationId xmlns:a16="http://schemas.microsoft.com/office/drawing/2014/main" id="{5E2C31EC-8829-BF16-D044-BAF53CCFE27F}"/>
              </a:ext>
            </a:extLst>
          </p:cNvPr>
          <p:cNvGraphicFramePr>
            <a:graphicFrameLocks noGrp="1"/>
          </p:cNvGraphicFramePr>
          <p:nvPr>
            <p:extLst>
              <p:ext uri="{D42A27DB-BD31-4B8C-83A1-F6EECF244321}">
                <p14:modId xmlns:p14="http://schemas.microsoft.com/office/powerpoint/2010/main" val="3261680508"/>
              </p:ext>
            </p:extLst>
          </p:nvPr>
        </p:nvGraphicFramePr>
        <p:xfrm>
          <a:off x="438911" y="1695450"/>
          <a:ext cx="6886923" cy="4400552"/>
        </p:xfrm>
        <a:graphic>
          <a:graphicData uri="http://schemas.openxmlformats.org/drawingml/2006/table">
            <a:tbl>
              <a:tblPr firstRow="1" bandRow="1"/>
              <a:tblGrid>
                <a:gridCol w="1878251">
                  <a:extLst>
                    <a:ext uri="{9D8B030D-6E8A-4147-A177-3AD203B41FA5}">
                      <a16:colId xmlns:a16="http://schemas.microsoft.com/office/drawing/2014/main" val="2016082628"/>
                    </a:ext>
                  </a:extLst>
                </a:gridCol>
                <a:gridCol w="1252168">
                  <a:extLst>
                    <a:ext uri="{9D8B030D-6E8A-4147-A177-3AD203B41FA5}">
                      <a16:colId xmlns:a16="http://schemas.microsoft.com/office/drawing/2014/main" val="1169872944"/>
                    </a:ext>
                  </a:extLst>
                </a:gridCol>
                <a:gridCol w="1252168">
                  <a:extLst>
                    <a:ext uri="{9D8B030D-6E8A-4147-A177-3AD203B41FA5}">
                      <a16:colId xmlns:a16="http://schemas.microsoft.com/office/drawing/2014/main" val="739690728"/>
                    </a:ext>
                  </a:extLst>
                </a:gridCol>
                <a:gridCol w="1252168">
                  <a:extLst>
                    <a:ext uri="{9D8B030D-6E8A-4147-A177-3AD203B41FA5}">
                      <a16:colId xmlns:a16="http://schemas.microsoft.com/office/drawing/2014/main" val="2361835079"/>
                    </a:ext>
                  </a:extLst>
                </a:gridCol>
                <a:gridCol w="1252168">
                  <a:extLst>
                    <a:ext uri="{9D8B030D-6E8A-4147-A177-3AD203B41FA5}">
                      <a16:colId xmlns:a16="http://schemas.microsoft.com/office/drawing/2014/main" val="2863138222"/>
                    </a:ext>
                  </a:extLst>
                </a:gridCol>
              </a:tblGrid>
              <a:tr h="758732">
                <a:tc gridSpan="5">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ctr"/>
                      <a:r>
                        <a:rPr lang="en-US" sz="1400">
                          <a:solidFill>
                            <a:schemeClr val="bg2"/>
                          </a:solidFill>
                          <a:latin typeface="+mn-lt"/>
                        </a:rPr>
                        <a:t>Negotiated Drug Count and Weighted Average Discount by Therapeutic Class, 2026 vs. 2027</a:t>
                      </a:r>
                    </a:p>
                  </a:txBody>
                  <a:tcPr marL="97450" marR="97450" marT="48725" marB="48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50000"/>
                      </a:srgbClr>
                    </a:solidFill>
                  </a:tcPr>
                </a:tc>
                <a:tc hMerge="1">
                  <a:txBody>
                    <a:bodyPr/>
                    <a:lstStyle/>
                    <a:p>
                      <a:pPr algn="ctr"/>
                      <a:endParaRPr lang="en-US" sz="14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400"/>
                    </a:p>
                  </a:txBody>
                  <a:tcPr>
                    <a:lnL w="12700"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953898352"/>
                  </a:ext>
                </a:extLst>
              </a:tr>
              <a:tr h="364182">
                <a:tc rowSpan="2">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r>
                        <a:rPr lang="en-US" sz="1400" b="1">
                          <a:solidFill>
                            <a:schemeClr val="tx2"/>
                          </a:solidFill>
                          <a:latin typeface="+mn-lt"/>
                        </a:rPr>
                        <a:t>Therapeutic</a:t>
                      </a:r>
                    </a:p>
                    <a:p>
                      <a:r>
                        <a:rPr lang="en-US" sz="1400" b="1">
                          <a:solidFill>
                            <a:schemeClr val="tx2"/>
                          </a:solidFill>
                          <a:latin typeface="+mn-lt"/>
                        </a:rPr>
                        <a:t>Class</a:t>
                      </a:r>
                    </a:p>
                  </a:txBody>
                  <a:tcPr marL="97450" marR="97450" marT="48725" marB="48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gridSpan="2">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b="1">
                          <a:solidFill>
                            <a:schemeClr val="tx2"/>
                          </a:solidFill>
                          <a:latin typeface="+mn-lt"/>
                        </a:rPr>
                        <a:t># of Drugs</a:t>
                      </a:r>
                    </a:p>
                  </a:txBody>
                  <a:tcPr marL="97450" marR="97450" marT="48725" marB="48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tc hMerge="1">
                  <a:txBody>
                    <a:bodyPr/>
                    <a:lstStyle/>
                    <a:p>
                      <a:endParaRPr lang="en-US"/>
                    </a:p>
                  </a:txBody>
                  <a:tcPr/>
                </a:tc>
                <a:tc gridSpan="2">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b="1">
                          <a:solidFill>
                            <a:schemeClr val="tx2"/>
                          </a:solidFill>
                          <a:latin typeface="+mn-lt"/>
                        </a:rPr>
                        <a:t>Avg. Discount</a:t>
                      </a:r>
                    </a:p>
                  </a:txBody>
                  <a:tcPr marL="97450" marR="97450" marT="48725" marB="48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tc hMerge="1">
                  <a:txBody>
                    <a:bodyPr/>
                    <a:lstStyle/>
                    <a:p>
                      <a:pPr algn="ctr"/>
                      <a:endParaRPr lang="en-US"/>
                    </a:p>
                  </a:txBody>
                  <a:tcPr/>
                </a:tc>
                <a:extLst>
                  <a:ext uri="{0D108BD9-81ED-4DB2-BD59-A6C34878D82A}">
                    <a16:rowId xmlns:a16="http://schemas.microsoft.com/office/drawing/2014/main" val="1887533285"/>
                  </a:ext>
                </a:extLst>
              </a:tr>
              <a:tr h="364182">
                <a:tc vMerge="1">
                  <a:txBody>
                    <a:bodyPr/>
                    <a:lstStyle/>
                    <a:p>
                      <a:endParaRPr/>
                    </a:p>
                  </a:txBody>
                  <a:tcPr>
                    <a:lnL w="6350" cap="flat" cmpd="sng" algn="ctr">
                      <a:noFill/>
                      <a:prstDash val="solid"/>
                      <a:miter lim="800000"/>
                    </a:lnL>
                    <a:lnR w="12700"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r"/>
                      <a:r>
                        <a:rPr lang="en-US" sz="1400" b="1">
                          <a:solidFill>
                            <a:schemeClr val="tx2"/>
                          </a:solidFill>
                          <a:latin typeface="+mn-lt"/>
                        </a:rPr>
                        <a:t>IPAY 2026</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r"/>
                      <a:r>
                        <a:rPr lang="en-US" sz="1400" b="1">
                          <a:solidFill>
                            <a:schemeClr val="tx2"/>
                          </a:solidFill>
                          <a:latin typeface="+mn-lt"/>
                        </a:rPr>
                        <a:t>IPAY 2027</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r"/>
                      <a:r>
                        <a:rPr lang="en-US" sz="1400" b="1">
                          <a:solidFill>
                            <a:schemeClr val="tx2"/>
                          </a:solidFill>
                          <a:latin typeface="+mn-lt"/>
                        </a:rPr>
                        <a:t>IPAY 2026</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r"/>
                      <a:r>
                        <a:rPr lang="en-US" sz="1400" b="1">
                          <a:solidFill>
                            <a:schemeClr val="tx2"/>
                          </a:solidFill>
                          <a:latin typeface="+mn-lt"/>
                        </a:rPr>
                        <a:t>IPAY 2027</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extLst>
                  <a:ext uri="{0D108BD9-81ED-4DB2-BD59-A6C34878D82A}">
                    <a16:rowId xmlns:a16="http://schemas.microsoft.com/office/drawing/2014/main" val="3134329236"/>
                  </a:ext>
                </a:extLst>
              </a:tr>
              <a:tr h="36418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r>
                        <a:rPr lang="en-US" sz="1400">
                          <a:solidFill>
                            <a:schemeClr val="tx2"/>
                          </a:solidFill>
                          <a:latin typeface="+mn-lt"/>
                        </a:rPr>
                        <a:t>Diabetes</a:t>
                      </a:r>
                    </a:p>
                  </a:txBody>
                  <a:tcPr marL="104347" marR="104347" marT="52174" marB="521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4</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3</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70%</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73%</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7075612"/>
                  </a:ext>
                </a:extLst>
              </a:tr>
              <a:tr h="36418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r>
                        <a:rPr lang="en-US" sz="1400">
                          <a:solidFill>
                            <a:schemeClr val="tx2"/>
                          </a:solidFill>
                          <a:latin typeface="+mn-lt"/>
                        </a:rPr>
                        <a:t>Respiratory</a:t>
                      </a:r>
                    </a:p>
                  </a:txBody>
                  <a:tcPr marL="104347" marR="104347" marT="52174" marB="521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0</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3</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N/A</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69%</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2748466"/>
                  </a:ext>
                </a:extLst>
              </a:tr>
              <a:tr h="36418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r>
                        <a:rPr lang="en-US" sz="1400">
                          <a:solidFill>
                            <a:schemeClr val="tx2"/>
                          </a:solidFill>
                          <a:latin typeface="+mn-lt"/>
                        </a:rPr>
                        <a:t>Autoimmune</a:t>
                      </a:r>
                    </a:p>
                  </a:txBody>
                  <a:tcPr marL="104347" marR="104347" marT="52174" marB="521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2</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3</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66%</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69%</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5350249"/>
                  </a:ext>
                </a:extLst>
              </a:tr>
              <a:tr h="36418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r>
                        <a:rPr lang="en-US" sz="1400">
                          <a:solidFill>
                            <a:schemeClr val="tx2"/>
                          </a:solidFill>
                          <a:latin typeface="+mn-lt"/>
                        </a:rPr>
                        <a:t>Anticoagulants</a:t>
                      </a:r>
                    </a:p>
                  </a:txBody>
                  <a:tcPr marL="104347" marR="104347" marT="52174" marB="521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2</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0</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58%</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N/A</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7224927"/>
                  </a:ext>
                </a:extLst>
              </a:tr>
              <a:tr h="36418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r>
                        <a:rPr lang="en-US" sz="1400">
                          <a:solidFill>
                            <a:schemeClr val="tx2"/>
                          </a:solidFill>
                          <a:latin typeface="+mn-lt"/>
                        </a:rPr>
                        <a:t>Heart Failure</a:t>
                      </a:r>
                    </a:p>
                  </a:txBody>
                  <a:tcPr marL="104347" marR="104347" marT="52174" marB="521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1</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0</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53%</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N/A</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99551"/>
                  </a:ext>
                </a:extLst>
              </a:tr>
              <a:tr h="36418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r>
                        <a:rPr lang="en-US" sz="1400">
                          <a:solidFill>
                            <a:schemeClr val="tx2"/>
                          </a:solidFill>
                          <a:latin typeface="+mn-lt"/>
                        </a:rPr>
                        <a:t>Oncology</a:t>
                      </a:r>
                    </a:p>
                  </a:txBody>
                  <a:tcPr marL="104347" marR="104347" marT="52174" marB="521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1</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4</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38%</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50%</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0788876"/>
                  </a:ext>
                </a:extLst>
              </a:tr>
              <a:tr h="36418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r>
                        <a:rPr lang="en-US" sz="1400">
                          <a:solidFill>
                            <a:schemeClr val="tx2"/>
                          </a:solidFill>
                          <a:latin typeface="+mn-lt"/>
                        </a:rPr>
                        <a:t>Neurological</a:t>
                      </a:r>
                    </a:p>
                  </a:txBody>
                  <a:tcPr marL="104347" marR="104347" marT="52174" marB="521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0</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2</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N/A</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40%</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3940916"/>
                  </a:ext>
                </a:extLst>
              </a:tr>
              <a:tr h="36418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r>
                        <a:rPr lang="en-US" sz="1400">
                          <a:solidFill>
                            <a:schemeClr val="tx2"/>
                          </a:solidFill>
                          <a:latin typeface="+mn-lt"/>
                        </a:rPr>
                        <a:t>Total</a:t>
                      </a:r>
                    </a:p>
                  </a:txBody>
                  <a:tcPr marL="104347" marR="104347" marT="52174" marB="521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10</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15</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62%</a:t>
                      </a:r>
                    </a:p>
                  </a:txBody>
                  <a:tcPr marL="104347" marR="104347" marT="52174" marB="52174">
                    <a:lnL w="12700" cap="flat" cmpd="sng" algn="ctr">
                      <a:noFill/>
                      <a:prstDash val="solid"/>
                      <a:round/>
                      <a:headEnd type="none" w="med" len="med"/>
                      <a:tailEnd type="none" w="med" len="med"/>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400">
                          <a:solidFill>
                            <a:schemeClr val="tx2"/>
                          </a:solidFill>
                          <a:latin typeface="+mn-lt"/>
                        </a:rPr>
                        <a:t>64%</a:t>
                      </a:r>
                    </a:p>
                  </a:txBody>
                  <a:tcPr marL="104347" marR="104347" marT="52174" marB="52174">
                    <a:lnL>
                      <a:noFill/>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3466855"/>
                  </a:ext>
                </a:extLst>
              </a:tr>
            </a:tbl>
          </a:graphicData>
        </a:graphic>
      </p:graphicFrame>
      <p:sp>
        <p:nvSpPr>
          <p:cNvPr id="11" name="Rectangle: Rounded Corners 10">
            <a:extLst>
              <a:ext uri="{FF2B5EF4-FFF2-40B4-BE49-F238E27FC236}">
                <a16:creationId xmlns:a16="http://schemas.microsoft.com/office/drawing/2014/main" id="{F520DA5E-CF6A-91D7-E5D1-8F287C8D20A4}"/>
              </a:ext>
            </a:extLst>
          </p:cNvPr>
          <p:cNvSpPr/>
          <p:nvPr/>
        </p:nvSpPr>
        <p:spPr bwMode="ltGray">
          <a:xfrm>
            <a:off x="7403922" y="1695450"/>
            <a:ext cx="4331235" cy="4400550"/>
          </a:xfrm>
          <a:prstGeom prst="roundRect">
            <a:avLst>
              <a:gd name="adj" fmla="val 3779"/>
            </a:avLst>
          </a:prstGeom>
          <a:solidFill>
            <a:srgbClr val="F3F3F3">
              <a:lumMod val="9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0BA3CBB2-F635-A70C-BB67-64730D301C49}"/>
              </a:ext>
            </a:extLst>
          </p:cNvPr>
          <p:cNvSpPr txBox="1"/>
          <p:nvPr/>
        </p:nvSpPr>
        <p:spPr>
          <a:xfrm>
            <a:off x="7408718" y="1780979"/>
            <a:ext cx="4349438" cy="3847207"/>
          </a:xfrm>
          <a:prstGeom prst="rect">
            <a:avLst/>
          </a:prstGeom>
          <a:noFill/>
        </p:spPr>
        <p:txBody>
          <a:bodyPr wrap="square">
            <a:sp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US" sz="1800" b="1" i="0" u="none" strike="noStrike" kern="0" cap="none" spc="0" normalizeH="0" baseline="0" noProof="0">
                <a:ln>
                  <a:noFill/>
                </a:ln>
                <a:solidFill>
                  <a:srgbClr val="222B36"/>
                </a:solidFill>
                <a:effectLst/>
                <a:uLnTx/>
                <a:uFillTx/>
              </a:rPr>
              <a:t>Insights</a:t>
            </a:r>
          </a:p>
          <a:p>
            <a:pPr marL="274320" marR="0" lvl="0" indent="-274320" defTabSz="91440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222B36"/>
                </a:solidFill>
                <a:effectLst/>
                <a:uLnTx/>
                <a:uFillTx/>
              </a:rPr>
              <a:t>While not a 1-to-1 comparison, classes with negotiated drugs in both 2026 and 2027 see deeper discounts in 2027:</a:t>
            </a:r>
          </a:p>
          <a:p>
            <a:pPr marL="548640" marR="0" lvl="0" indent="-27432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222B36"/>
                </a:solidFill>
                <a:effectLst/>
                <a:uLnTx/>
                <a:uFillTx/>
              </a:rPr>
              <a:t>Diabetes: 70% → 73%</a:t>
            </a:r>
          </a:p>
          <a:p>
            <a:pPr marL="548640" marR="0" lvl="0" indent="-27432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222B36"/>
                </a:solidFill>
                <a:effectLst/>
                <a:uLnTx/>
                <a:uFillTx/>
              </a:rPr>
              <a:t>Autoimmune: 66% → 69%</a:t>
            </a:r>
          </a:p>
          <a:p>
            <a:pPr marL="548640" marR="0" lvl="0" indent="-27432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222B36"/>
                </a:solidFill>
                <a:effectLst/>
                <a:uLnTx/>
                <a:uFillTx/>
              </a:rPr>
              <a:t>Oncology: 38% → 50%</a:t>
            </a:r>
          </a:p>
          <a:p>
            <a:pPr marL="274320" marR="0" lvl="0" indent="-274320" defTabSz="91440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600" b="0" i="0" u="none" strike="noStrike" kern="0" cap="none" spc="0" normalizeH="0" baseline="0" noProof="0">
                <a:ln>
                  <a:noFill/>
                </a:ln>
                <a:solidFill>
                  <a:srgbClr val="222B36"/>
                </a:solidFill>
                <a:effectLst/>
                <a:uLnTx/>
                <a:uFillTx/>
              </a:rPr>
              <a:t>In 2027, a large number of negotiated drugs are from protected and high-cost classes with low rebates today (e.g. Oncology), which should drive meaningful savings for payers</a:t>
            </a:r>
          </a:p>
        </p:txBody>
      </p:sp>
      <p:sp>
        <p:nvSpPr>
          <p:cNvPr id="5" name="TextBox 4">
            <a:extLst>
              <a:ext uri="{FF2B5EF4-FFF2-40B4-BE49-F238E27FC236}">
                <a16:creationId xmlns:a16="http://schemas.microsoft.com/office/drawing/2014/main" id="{1CCEA294-A8DC-4356-4C60-6C51E1DCBF2A}"/>
              </a:ext>
            </a:extLst>
          </p:cNvPr>
          <p:cNvSpPr txBox="1"/>
          <p:nvPr/>
        </p:nvSpPr>
        <p:spPr>
          <a:xfrm>
            <a:off x="3882372" y="6221561"/>
            <a:ext cx="4217773" cy="169277"/>
          </a:xfrm>
          <a:prstGeom prst="rect">
            <a:avLst/>
          </a:prstGeom>
          <a:noFill/>
        </p:spPr>
        <p:txBody>
          <a:bodyPr wrap="square" lIns="0" tIns="0" rIns="0" bIns="0" rtlCol="0">
            <a:spAutoFit/>
          </a:bodyPr>
          <a:lstStyle/>
          <a:p>
            <a:pPr algn="l"/>
            <a:r>
              <a:rPr lang="en-US" sz="1100" dirty="0">
                <a:solidFill>
                  <a:schemeClr val="bg1">
                    <a:lumMod val="50000"/>
                  </a:schemeClr>
                </a:solidFill>
              </a:rPr>
              <a:t>IPAY = Initial Price Applicability Year</a:t>
            </a:r>
          </a:p>
        </p:txBody>
      </p:sp>
    </p:spTree>
    <p:extLst>
      <p:ext uri="{BB962C8B-B14F-4D97-AF65-F5344CB8AC3E}">
        <p14:creationId xmlns:p14="http://schemas.microsoft.com/office/powerpoint/2010/main" val="39114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6ECE37-5B70-ED21-6C55-EAF7BD8E062A}"/>
              </a:ext>
            </a:extLst>
          </p:cNvPr>
          <p:cNvSpPr>
            <a:spLocks noGrp="1"/>
          </p:cNvSpPr>
          <p:nvPr>
            <p:ph type="sldNum" sz="quarter" idx="12"/>
          </p:nvPr>
        </p:nvSpPr>
        <p:spPr/>
        <p:txBody>
          <a:bodyPr/>
          <a:lstStyle/>
          <a:p>
            <a:fld id="{3612E008-61E4-4A99-8383-A3C8D6963C8E}" type="slidenum">
              <a:rPr lang="en-US" smtClean="0"/>
              <a:t>2</a:t>
            </a:fld>
            <a:endParaRPr lang="en-US"/>
          </a:p>
        </p:txBody>
      </p:sp>
      <p:sp>
        <p:nvSpPr>
          <p:cNvPr id="13" name="Title 5">
            <a:extLst>
              <a:ext uri="{FF2B5EF4-FFF2-40B4-BE49-F238E27FC236}">
                <a16:creationId xmlns:a16="http://schemas.microsoft.com/office/drawing/2014/main" id="{6EDA8143-BD97-EB79-8279-6851D6766A5C}"/>
              </a:ext>
            </a:extLst>
          </p:cNvPr>
          <p:cNvSpPr txBox="1">
            <a:spLocks/>
          </p:cNvSpPr>
          <p:nvPr/>
        </p:nvSpPr>
        <p:spPr>
          <a:xfrm>
            <a:off x="609600" y="521208"/>
            <a:ext cx="11039475" cy="332399"/>
          </a:xfrm>
          <a:prstGeom prst="rect">
            <a:avLst/>
          </a:prstGeom>
          <a:ln>
            <a:noFill/>
          </a:ln>
        </p:spPr>
        <p:txBody>
          <a:bodyPr vert="horz" wrap="square" lIns="0" tIns="0" rIns="0" bIns="0" rtlCol="0" anchor="t" anchorCtr="0">
            <a:spAutoFit/>
          </a:bodyPr>
          <a:lstStyle>
            <a:lvl1pPr algn="l" defTabSz="914377" rtl="0" eaLnBrk="1" latinLnBrk="0" hangingPunct="1">
              <a:lnSpc>
                <a:spcPct val="90000"/>
              </a:lnSpc>
              <a:spcBef>
                <a:spcPct val="0"/>
              </a:spcBef>
              <a:buClrTx/>
              <a:buNone/>
              <a:defRPr sz="2400" b="1" i="0" kern="1200" baseline="0">
                <a:solidFill>
                  <a:schemeClr val="bg2"/>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222B36"/>
                </a:solidFill>
                <a:effectLst/>
                <a:uLnTx/>
                <a:uFillTx/>
                <a:latin typeface="Arial"/>
                <a:ea typeface="+mj-ea"/>
                <a:cs typeface="+mj-cs"/>
              </a:rPr>
              <a:t>Topics for today</a:t>
            </a:r>
          </a:p>
        </p:txBody>
      </p:sp>
      <p:grpSp>
        <p:nvGrpSpPr>
          <p:cNvPr id="14" name="Group 13">
            <a:extLst>
              <a:ext uri="{FF2B5EF4-FFF2-40B4-BE49-F238E27FC236}">
                <a16:creationId xmlns:a16="http://schemas.microsoft.com/office/drawing/2014/main" id="{8473BD21-75E7-B5F3-4CFB-C78001A98CFC}"/>
              </a:ext>
            </a:extLst>
          </p:cNvPr>
          <p:cNvGrpSpPr/>
          <p:nvPr/>
        </p:nvGrpSpPr>
        <p:grpSpPr>
          <a:xfrm>
            <a:off x="8234576" y="2746673"/>
            <a:ext cx="4058056" cy="1681879"/>
            <a:chOff x="4164868" y="4995742"/>
            <a:chExt cx="4058056" cy="1681879"/>
          </a:xfrm>
        </p:grpSpPr>
        <p:sp>
          <p:nvSpPr>
            <p:cNvPr id="15" name="TextBox 14">
              <a:extLst>
                <a:ext uri="{FF2B5EF4-FFF2-40B4-BE49-F238E27FC236}">
                  <a16:creationId xmlns:a16="http://schemas.microsoft.com/office/drawing/2014/main" id="{53F95BDB-ED56-0F9F-0372-2E37BCC81701}"/>
                </a:ext>
              </a:extLst>
            </p:cNvPr>
            <p:cNvSpPr txBox="1"/>
            <p:nvPr/>
          </p:nvSpPr>
          <p:spPr>
            <a:xfrm>
              <a:off x="4572983" y="5368888"/>
              <a:ext cx="2860527" cy="1015663"/>
            </a:xfrm>
            <a:prstGeom prst="rect">
              <a:avLst/>
            </a:prstGeom>
            <a:noFill/>
          </p:spPr>
          <p:txBody>
            <a:bodyPr wrap="square"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22B36"/>
                  </a:solidFill>
                  <a:effectLst/>
                  <a:uLnTx/>
                  <a:uFillTx/>
                </a:rPr>
                <a:t>Every solution breeds new problems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78D3"/>
                  </a:solidFill>
                  <a:effectLst/>
                  <a:uLnTx/>
                  <a:uFillTx/>
                </a:rPr>
                <a:t>Arthur Bloch</a:t>
              </a:r>
            </a:p>
          </p:txBody>
        </p:sp>
        <p:sp>
          <p:nvSpPr>
            <p:cNvPr id="16" name="TextBox 15">
              <a:extLst>
                <a:ext uri="{FF2B5EF4-FFF2-40B4-BE49-F238E27FC236}">
                  <a16:creationId xmlns:a16="http://schemas.microsoft.com/office/drawing/2014/main" id="{59BE25A5-B880-793A-B1FA-B670989031A1}"/>
                </a:ext>
              </a:extLst>
            </p:cNvPr>
            <p:cNvSpPr txBox="1"/>
            <p:nvPr/>
          </p:nvSpPr>
          <p:spPr>
            <a:xfrm>
              <a:off x="4164868" y="4995742"/>
              <a:ext cx="1101978" cy="1107996"/>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78D3"/>
                  </a:solidFill>
                  <a:effectLst/>
                  <a:uLnTx/>
                  <a:uFillTx/>
                </a:rPr>
                <a:t>“</a:t>
              </a:r>
              <a:endParaRPr kumimoji="0" lang="en-US" sz="6600" b="0" i="0" u="none" strike="noStrike" kern="0" cap="none" spc="0" normalizeH="0" baseline="0" noProof="0" dirty="0">
                <a:ln>
                  <a:noFill/>
                </a:ln>
                <a:solidFill>
                  <a:srgbClr val="0078D3"/>
                </a:solidFill>
                <a:effectLst/>
                <a:uLnTx/>
                <a:uFillTx/>
              </a:endParaRPr>
            </a:p>
          </p:txBody>
        </p:sp>
        <p:sp>
          <p:nvSpPr>
            <p:cNvPr id="17" name="TextBox 16">
              <a:extLst>
                <a:ext uri="{FF2B5EF4-FFF2-40B4-BE49-F238E27FC236}">
                  <a16:creationId xmlns:a16="http://schemas.microsoft.com/office/drawing/2014/main" id="{FA31695B-22ED-FDCF-C8F2-DCE9437F04C8}"/>
                </a:ext>
              </a:extLst>
            </p:cNvPr>
            <p:cNvSpPr txBox="1"/>
            <p:nvPr/>
          </p:nvSpPr>
          <p:spPr>
            <a:xfrm rot="10800000">
              <a:off x="7120946" y="5569625"/>
              <a:ext cx="1101978" cy="1107996"/>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a:noFill/>
                  </a:ln>
                  <a:solidFill>
                    <a:srgbClr val="0078D3"/>
                  </a:solidFill>
                  <a:effectLst/>
                  <a:uLnTx/>
                  <a:uFillTx/>
                </a:rPr>
                <a:t>“</a:t>
              </a:r>
              <a:endParaRPr kumimoji="0" lang="en-US" sz="6600" b="0" i="0" u="none" strike="noStrike" kern="0" cap="none" spc="0" normalizeH="0" baseline="0" noProof="0">
                <a:ln>
                  <a:noFill/>
                </a:ln>
                <a:solidFill>
                  <a:srgbClr val="0078D3"/>
                </a:solidFill>
                <a:effectLst/>
                <a:uLnTx/>
                <a:uFillTx/>
              </a:endParaRPr>
            </a:p>
          </p:txBody>
        </p:sp>
      </p:grpSp>
      <p:grpSp>
        <p:nvGrpSpPr>
          <p:cNvPr id="18" name="Group 17">
            <a:extLst>
              <a:ext uri="{FF2B5EF4-FFF2-40B4-BE49-F238E27FC236}">
                <a16:creationId xmlns:a16="http://schemas.microsoft.com/office/drawing/2014/main" id="{AB73FA5B-02DB-401D-5611-9874ECC20A40}"/>
              </a:ext>
            </a:extLst>
          </p:cNvPr>
          <p:cNvGrpSpPr/>
          <p:nvPr/>
        </p:nvGrpSpPr>
        <p:grpSpPr>
          <a:xfrm>
            <a:off x="609600" y="1695450"/>
            <a:ext cx="7852972" cy="4420145"/>
            <a:chOff x="1101970" y="995916"/>
            <a:chExt cx="7852972" cy="4420145"/>
          </a:xfrm>
        </p:grpSpPr>
        <p:sp>
          <p:nvSpPr>
            <p:cNvPr id="19" name="Rectangle: Rounded Corners 18">
              <a:extLst>
                <a:ext uri="{FF2B5EF4-FFF2-40B4-BE49-F238E27FC236}">
                  <a16:creationId xmlns:a16="http://schemas.microsoft.com/office/drawing/2014/main" id="{70F97DF2-A26B-3CB7-2F9F-EB6ECE4341D2}"/>
                </a:ext>
              </a:extLst>
            </p:cNvPr>
            <p:cNvSpPr/>
            <p:nvPr/>
          </p:nvSpPr>
          <p:spPr bwMode="ltGray">
            <a:xfrm>
              <a:off x="3237060" y="4197116"/>
              <a:ext cx="5717882" cy="656081"/>
            </a:xfrm>
            <a:prstGeom prst="roundRect">
              <a:avLst>
                <a:gd name="adj" fmla="val 24259"/>
              </a:avLst>
            </a:prstGeom>
            <a:solidFill>
              <a:srgbClr val="0078D3">
                <a:lumMod val="75000"/>
                <a:alpha val="2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0" name="Rectangle: Rounded Corners 19">
              <a:extLst>
                <a:ext uri="{FF2B5EF4-FFF2-40B4-BE49-F238E27FC236}">
                  <a16:creationId xmlns:a16="http://schemas.microsoft.com/office/drawing/2014/main" id="{EFB6E0AB-B483-D2FA-2EEA-99EE1267D3BD}"/>
                </a:ext>
              </a:extLst>
            </p:cNvPr>
            <p:cNvSpPr/>
            <p:nvPr/>
          </p:nvSpPr>
          <p:spPr bwMode="ltGray">
            <a:xfrm>
              <a:off x="3237060" y="3272290"/>
              <a:ext cx="5717882" cy="656081"/>
            </a:xfrm>
            <a:prstGeom prst="roundRect">
              <a:avLst>
                <a:gd name="adj" fmla="val 24259"/>
              </a:avLst>
            </a:prstGeom>
            <a:solidFill>
              <a:srgbClr val="0078D3">
                <a:alpha val="2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1" name="Rectangle: Rounded Corners 20">
              <a:extLst>
                <a:ext uri="{FF2B5EF4-FFF2-40B4-BE49-F238E27FC236}">
                  <a16:creationId xmlns:a16="http://schemas.microsoft.com/office/drawing/2014/main" id="{91E29B2B-B69F-CA16-91FC-46EA54A5D5BC}"/>
                </a:ext>
              </a:extLst>
            </p:cNvPr>
            <p:cNvSpPr/>
            <p:nvPr/>
          </p:nvSpPr>
          <p:spPr bwMode="ltGray">
            <a:xfrm>
              <a:off x="3237060" y="2347463"/>
              <a:ext cx="5717882" cy="656081"/>
            </a:xfrm>
            <a:prstGeom prst="roundRect">
              <a:avLst>
                <a:gd name="adj" fmla="val 24259"/>
              </a:avLst>
            </a:prstGeom>
            <a:solidFill>
              <a:srgbClr val="0078D3">
                <a:lumMod val="60000"/>
                <a:lumOff val="40000"/>
                <a:alpha val="2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2" name="Rectangle: Rounded Corners 21">
              <a:extLst>
                <a:ext uri="{FF2B5EF4-FFF2-40B4-BE49-F238E27FC236}">
                  <a16:creationId xmlns:a16="http://schemas.microsoft.com/office/drawing/2014/main" id="{F3DF2C92-AB59-DA61-502E-F7CD44D6EC02}"/>
                </a:ext>
              </a:extLst>
            </p:cNvPr>
            <p:cNvSpPr/>
            <p:nvPr/>
          </p:nvSpPr>
          <p:spPr bwMode="ltGray">
            <a:xfrm>
              <a:off x="3237060" y="1422636"/>
              <a:ext cx="5717882" cy="656081"/>
            </a:xfrm>
            <a:prstGeom prst="roundRect">
              <a:avLst>
                <a:gd name="adj" fmla="val 24259"/>
              </a:avLst>
            </a:prstGeom>
            <a:solidFill>
              <a:srgbClr val="0078D3">
                <a:lumMod val="40000"/>
                <a:lumOff val="60000"/>
                <a:alpha val="2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23" name="Graphic 102">
              <a:extLst>
                <a:ext uri="{FF2B5EF4-FFF2-40B4-BE49-F238E27FC236}">
                  <a16:creationId xmlns:a16="http://schemas.microsoft.com/office/drawing/2014/main" id="{852D3C29-7556-C902-92DB-2C8897EFDB20}"/>
                </a:ext>
              </a:extLst>
            </p:cNvPr>
            <p:cNvGrpSpPr/>
            <p:nvPr/>
          </p:nvGrpSpPr>
          <p:grpSpPr>
            <a:xfrm>
              <a:off x="1101970" y="995916"/>
              <a:ext cx="4275750" cy="4420145"/>
              <a:chOff x="609600" y="1676400"/>
              <a:chExt cx="4275750" cy="4420145"/>
            </a:xfrm>
          </p:grpSpPr>
          <p:sp>
            <p:nvSpPr>
              <p:cNvPr id="32" name="Freeform: Shape 31">
                <a:extLst>
                  <a:ext uri="{FF2B5EF4-FFF2-40B4-BE49-F238E27FC236}">
                    <a16:creationId xmlns:a16="http://schemas.microsoft.com/office/drawing/2014/main" id="{597E7FD5-FBD7-70A9-7C6F-95997C2AB6B0}"/>
                  </a:ext>
                </a:extLst>
              </p:cNvPr>
              <p:cNvSpPr/>
              <p:nvPr/>
            </p:nvSpPr>
            <p:spPr>
              <a:xfrm>
                <a:off x="1928396" y="1676400"/>
                <a:ext cx="816294" cy="1624233"/>
              </a:xfrm>
              <a:custGeom>
                <a:avLst/>
                <a:gdLst>
                  <a:gd name="csX0" fmla="*/ 816294 w 816294"/>
                  <a:gd name="csY0" fmla="*/ 0 h 1624233"/>
                  <a:gd name="csX1" fmla="*/ 0 w 816294"/>
                  <a:gd name="csY1" fmla="*/ 1282713 h 1624233"/>
                  <a:gd name="csX2" fmla="*/ 816294 w 816294"/>
                  <a:gd name="csY2" fmla="*/ 1624233 h 1624233"/>
                  <a:gd name="csX3" fmla="*/ 816294 w 816294"/>
                  <a:gd name="csY3" fmla="*/ 0 h 1624233"/>
                </a:gdLst>
                <a:ahLst/>
                <a:cxnLst>
                  <a:cxn ang="0">
                    <a:pos x="csX0" y="csY0"/>
                  </a:cxn>
                  <a:cxn ang="0">
                    <a:pos x="csX1" y="csY1"/>
                  </a:cxn>
                  <a:cxn ang="0">
                    <a:pos x="csX2" y="csY2"/>
                  </a:cxn>
                  <a:cxn ang="0">
                    <a:pos x="csX3" y="csY3"/>
                  </a:cxn>
                </a:cxnLst>
                <a:rect l="l" t="t" r="r" b="b"/>
                <a:pathLst>
                  <a:path w="816294" h="1624233">
                    <a:moveTo>
                      <a:pt x="816294" y="0"/>
                    </a:moveTo>
                    <a:lnTo>
                      <a:pt x="0" y="1282713"/>
                    </a:lnTo>
                    <a:lnTo>
                      <a:pt x="816294" y="1624233"/>
                    </a:lnTo>
                    <a:lnTo>
                      <a:pt x="816294" y="0"/>
                    </a:lnTo>
                    <a:close/>
                  </a:path>
                </a:pathLst>
              </a:custGeom>
              <a:solidFill>
                <a:srgbClr val="0078D3">
                  <a:lumMod val="40000"/>
                  <a:lumOff val="60000"/>
                </a:srgbClr>
              </a:solidFill>
              <a:ln w="6044"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33" name="Freeform: Shape 32">
                <a:extLst>
                  <a:ext uri="{FF2B5EF4-FFF2-40B4-BE49-F238E27FC236}">
                    <a16:creationId xmlns:a16="http://schemas.microsoft.com/office/drawing/2014/main" id="{ED8C7C1A-6423-7C29-15F8-E6903EEA6302}"/>
                  </a:ext>
                </a:extLst>
              </p:cNvPr>
              <p:cNvSpPr/>
              <p:nvPr/>
            </p:nvSpPr>
            <p:spPr>
              <a:xfrm>
                <a:off x="2744690" y="1676400"/>
                <a:ext cx="805214" cy="1624233"/>
              </a:xfrm>
              <a:custGeom>
                <a:avLst/>
                <a:gdLst>
                  <a:gd name="csX0" fmla="*/ 805215 w 805214"/>
                  <a:gd name="csY0" fmla="*/ 1274419 h 1624233"/>
                  <a:gd name="csX1" fmla="*/ 0 w 805214"/>
                  <a:gd name="csY1" fmla="*/ 1624233 h 1624233"/>
                  <a:gd name="csX2" fmla="*/ 0 w 805214"/>
                  <a:gd name="csY2" fmla="*/ 0 h 1624233"/>
                  <a:gd name="csX3" fmla="*/ 805215 w 805214"/>
                  <a:gd name="csY3" fmla="*/ 1274419 h 1624233"/>
                </a:gdLst>
                <a:ahLst/>
                <a:cxnLst>
                  <a:cxn ang="0">
                    <a:pos x="csX0" y="csY0"/>
                  </a:cxn>
                  <a:cxn ang="0">
                    <a:pos x="csX1" y="csY1"/>
                  </a:cxn>
                  <a:cxn ang="0">
                    <a:pos x="csX2" y="csY2"/>
                  </a:cxn>
                  <a:cxn ang="0">
                    <a:pos x="csX3" y="csY3"/>
                  </a:cxn>
                </a:cxnLst>
                <a:rect l="l" t="t" r="r" b="b"/>
                <a:pathLst>
                  <a:path w="805214" h="1624233">
                    <a:moveTo>
                      <a:pt x="805215" y="1274419"/>
                    </a:moveTo>
                    <a:lnTo>
                      <a:pt x="0" y="1624233"/>
                    </a:lnTo>
                    <a:lnTo>
                      <a:pt x="0" y="0"/>
                    </a:lnTo>
                    <a:lnTo>
                      <a:pt x="805215" y="1274419"/>
                    </a:lnTo>
                    <a:close/>
                  </a:path>
                </a:pathLst>
              </a:custGeom>
              <a:solidFill>
                <a:srgbClr val="71C2FF"/>
              </a:solidFill>
              <a:ln w="6044"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34" name="Freeform: Shape 33">
                <a:extLst>
                  <a:ext uri="{FF2B5EF4-FFF2-40B4-BE49-F238E27FC236}">
                    <a16:creationId xmlns:a16="http://schemas.microsoft.com/office/drawing/2014/main" id="{EDC429DF-7751-BD69-D795-60791E325BDE}"/>
                  </a:ext>
                </a:extLst>
              </p:cNvPr>
              <p:cNvSpPr/>
              <p:nvPr/>
            </p:nvSpPr>
            <p:spPr>
              <a:xfrm>
                <a:off x="1461977" y="2959113"/>
                <a:ext cx="1282713" cy="1227195"/>
              </a:xfrm>
              <a:custGeom>
                <a:avLst/>
                <a:gdLst>
                  <a:gd name="csX0" fmla="*/ 19434 w 1282713"/>
                  <a:gd name="csY0" fmla="*/ 694119 h 1227195"/>
                  <a:gd name="csX1" fmla="*/ 466419 w 1282713"/>
                  <a:gd name="csY1" fmla="*/ 0 h 1227195"/>
                  <a:gd name="csX2" fmla="*/ 1282713 w 1282713"/>
                  <a:gd name="csY2" fmla="*/ 341520 h 1227195"/>
                  <a:gd name="csX3" fmla="*/ 1282713 w 1282713"/>
                  <a:gd name="csY3" fmla="*/ 1227196 h 1227195"/>
                  <a:gd name="csX4" fmla="*/ 0 w 1282713"/>
                  <a:gd name="csY4" fmla="*/ 702474 h 1227195"/>
                </a:gdLst>
                <a:ahLst/>
                <a:cxnLst>
                  <a:cxn ang="0">
                    <a:pos x="csX0" y="csY0"/>
                  </a:cxn>
                  <a:cxn ang="0">
                    <a:pos x="csX1" y="csY1"/>
                  </a:cxn>
                  <a:cxn ang="0">
                    <a:pos x="csX2" y="csY2"/>
                  </a:cxn>
                  <a:cxn ang="0">
                    <a:pos x="csX3" y="csY3"/>
                  </a:cxn>
                  <a:cxn ang="0">
                    <a:pos x="csX4" y="csY4"/>
                  </a:cxn>
                </a:cxnLst>
                <a:rect l="l" t="t" r="r" b="b"/>
                <a:pathLst>
                  <a:path w="1282713" h="1227195">
                    <a:moveTo>
                      <a:pt x="19434" y="694119"/>
                    </a:moveTo>
                    <a:lnTo>
                      <a:pt x="466419" y="0"/>
                    </a:lnTo>
                    <a:lnTo>
                      <a:pt x="1282713" y="341520"/>
                    </a:lnTo>
                    <a:lnTo>
                      <a:pt x="1282713" y="1227196"/>
                    </a:lnTo>
                    <a:lnTo>
                      <a:pt x="0" y="702474"/>
                    </a:lnTo>
                  </a:path>
                </a:pathLst>
              </a:custGeom>
              <a:solidFill>
                <a:srgbClr val="0078D3">
                  <a:lumMod val="60000"/>
                  <a:lumOff val="40000"/>
                </a:srgbClr>
              </a:solidFill>
              <a:ln w="6044"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35" name="Freeform: Shape 34">
                <a:extLst>
                  <a:ext uri="{FF2B5EF4-FFF2-40B4-BE49-F238E27FC236}">
                    <a16:creationId xmlns:a16="http://schemas.microsoft.com/office/drawing/2014/main" id="{15837870-F33A-CCB4-76F0-BD0EEE797678}"/>
                  </a:ext>
                </a:extLst>
              </p:cNvPr>
              <p:cNvSpPr/>
              <p:nvPr/>
            </p:nvSpPr>
            <p:spPr>
              <a:xfrm>
                <a:off x="2744690" y="2950818"/>
                <a:ext cx="1266064" cy="1235490"/>
              </a:xfrm>
              <a:custGeom>
                <a:avLst/>
                <a:gdLst>
                  <a:gd name="csX0" fmla="*/ 805215 w 1266064"/>
                  <a:gd name="csY0" fmla="*/ 0 h 1235490"/>
                  <a:gd name="csX1" fmla="*/ 1266064 w 1266064"/>
                  <a:gd name="csY1" fmla="*/ 716339 h 1235490"/>
                  <a:gd name="csX2" fmla="*/ 0 w 1266064"/>
                  <a:gd name="csY2" fmla="*/ 1235490 h 1235490"/>
                  <a:gd name="csX3" fmla="*/ 0 w 1266064"/>
                  <a:gd name="csY3" fmla="*/ 349814 h 1235490"/>
                  <a:gd name="csX4" fmla="*/ 805215 w 1266064"/>
                  <a:gd name="csY4" fmla="*/ 0 h 1235490"/>
                </a:gdLst>
                <a:ahLst/>
                <a:cxnLst>
                  <a:cxn ang="0">
                    <a:pos x="csX0" y="csY0"/>
                  </a:cxn>
                  <a:cxn ang="0">
                    <a:pos x="csX1" y="csY1"/>
                  </a:cxn>
                  <a:cxn ang="0">
                    <a:pos x="csX2" y="csY2"/>
                  </a:cxn>
                  <a:cxn ang="0">
                    <a:pos x="csX3" y="csY3"/>
                  </a:cxn>
                  <a:cxn ang="0">
                    <a:pos x="csX4" y="csY4"/>
                  </a:cxn>
                </a:cxnLst>
                <a:rect l="l" t="t" r="r" b="b"/>
                <a:pathLst>
                  <a:path w="1266064" h="1235490">
                    <a:moveTo>
                      <a:pt x="805215" y="0"/>
                    </a:moveTo>
                    <a:lnTo>
                      <a:pt x="1266064" y="716339"/>
                    </a:lnTo>
                    <a:lnTo>
                      <a:pt x="0" y="1235490"/>
                    </a:lnTo>
                    <a:lnTo>
                      <a:pt x="0" y="349814"/>
                    </a:lnTo>
                    <a:lnTo>
                      <a:pt x="805215" y="0"/>
                    </a:lnTo>
                    <a:close/>
                  </a:path>
                </a:pathLst>
              </a:custGeom>
              <a:solidFill>
                <a:srgbClr val="0D97FF"/>
              </a:solidFill>
              <a:ln w="6044"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36" name="Freeform: Shape 35">
                <a:extLst>
                  <a:ext uri="{FF2B5EF4-FFF2-40B4-BE49-F238E27FC236}">
                    <a16:creationId xmlns:a16="http://schemas.microsoft.com/office/drawing/2014/main" id="{5D2A9576-A7AF-3032-2176-BE22A2EA1E66}"/>
                  </a:ext>
                </a:extLst>
              </p:cNvPr>
              <p:cNvSpPr/>
              <p:nvPr/>
            </p:nvSpPr>
            <p:spPr>
              <a:xfrm>
                <a:off x="1028856" y="3665280"/>
                <a:ext cx="1715834" cy="1430800"/>
              </a:xfrm>
              <a:custGeom>
                <a:avLst/>
                <a:gdLst>
                  <a:gd name="csX0" fmla="*/ 0 w 1715834"/>
                  <a:gd name="csY0" fmla="*/ 704290 h 1430800"/>
                  <a:gd name="csX1" fmla="*/ 1715834 w 1715834"/>
                  <a:gd name="csY1" fmla="*/ 1430800 h 1430800"/>
                  <a:gd name="csX2" fmla="*/ 1715834 w 1715834"/>
                  <a:gd name="csY2" fmla="*/ 521028 h 1430800"/>
                  <a:gd name="csX3" fmla="*/ 452797 w 1715834"/>
                  <a:gd name="csY3" fmla="*/ 0 h 1430800"/>
                  <a:gd name="csX4" fmla="*/ 20827 w 1715834"/>
                  <a:gd name="csY4" fmla="*/ 676501 h 1430800"/>
                </a:gdLst>
                <a:ahLst/>
                <a:cxnLst>
                  <a:cxn ang="0">
                    <a:pos x="csX0" y="csY0"/>
                  </a:cxn>
                  <a:cxn ang="0">
                    <a:pos x="csX1" y="csY1"/>
                  </a:cxn>
                  <a:cxn ang="0">
                    <a:pos x="csX2" y="csY2"/>
                  </a:cxn>
                  <a:cxn ang="0">
                    <a:pos x="csX3" y="csY3"/>
                  </a:cxn>
                  <a:cxn ang="0">
                    <a:pos x="csX4" y="csY4"/>
                  </a:cxn>
                </a:cxnLst>
                <a:rect l="l" t="t" r="r" b="b"/>
                <a:pathLst>
                  <a:path w="1715834" h="1430800">
                    <a:moveTo>
                      <a:pt x="0" y="704290"/>
                    </a:moveTo>
                    <a:lnTo>
                      <a:pt x="1715834" y="1430800"/>
                    </a:lnTo>
                    <a:lnTo>
                      <a:pt x="1715834" y="521028"/>
                    </a:lnTo>
                    <a:lnTo>
                      <a:pt x="452797" y="0"/>
                    </a:lnTo>
                    <a:lnTo>
                      <a:pt x="20827" y="676501"/>
                    </a:lnTo>
                  </a:path>
                </a:pathLst>
              </a:custGeom>
              <a:solidFill>
                <a:srgbClr val="0078D3"/>
              </a:solidFill>
              <a:ln w="6044"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37" name="Freeform: Shape 36">
                <a:extLst>
                  <a:ext uri="{FF2B5EF4-FFF2-40B4-BE49-F238E27FC236}">
                    <a16:creationId xmlns:a16="http://schemas.microsoft.com/office/drawing/2014/main" id="{0B2BCCE3-DA79-966C-2233-A3E4AD39C336}"/>
                  </a:ext>
                </a:extLst>
              </p:cNvPr>
              <p:cNvSpPr/>
              <p:nvPr/>
            </p:nvSpPr>
            <p:spPr>
              <a:xfrm>
                <a:off x="2744690" y="3667157"/>
                <a:ext cx="1704754" cy="1421537"/>
              </a:xfrm>
              <a:custGeom>
                <a:avLst/>
                <a:gdLst>
                  <a:gd name="csX0" fmla="*/ 1266064 w 1704754"/>
                  <a:gd name="csY0" fmla="*/ 0 h 1421537"/>
                  <a:gd name="csX1" fmla="*/ 1704755 w 1704754"/>
                  <a:gd name="csY1" fmla="*/ 710769 h 1421537"/>
                  <a:gd name="csX2" fmla="*/ 0 w 1704754"/>
                  <a:gd name="csY2" fmla="*/ 1421537 h 1421537"/>
                  <a:gd name="csX3" fmla="*/ 0 w 1704754"/>
                  <a:gd name="csY3" fmla="*/ 519152 h 1421537"/>
                  <a:gd name="csX4" fmla="*/ 1266064 w 1704754"/>
                  <a:gd name="csY4" fmla="*/ 0 h 1421537"/>
                </a:gdLst>
                <a:ahLst/>
                <a:cxnLst>
                  <a:cxn ang="0">
                    <a:pos x="csX0" y="csY0"/>
                  </a:cxn>
                  <a:cxn ang="0">
                    <a:pos x="csX1" y="csY1"/>
                  </a:cxn>
                  <a:cxn ang="0">
                    <a:pos x="csX2" y="csY2"/>
                  </a:cxn>
                  <a:cxn ang="0">
                    <a:pos x="csX3" y="csY3"/>
                  </a:cxn>
                  <a:cxn ang="0">
                    <a:pos x="csX4" y="csY4"/>
                  </a:cxn>
                </a:cxnLst>
                <a:rect l="l" t="t" r="r" b="b"/>
                <a:pathLst>
                  <a:path w="1704754" h="1421537">
                    <a:moveTo>
                      <a:pt x="1266064" y="0"/>
                    </a:moveTo>
                    <a:lnTo>
                      <a:pt x="1704755" y="710769"/>
                    </a:lnTo>
                    <a:lnTo>
                      <a:pt x="0" y="1421537"/>
                    </a:lnTo>
                    <a:lnTo>
                      <a:pt x="0" y="519152"/>
                    </a:lnTo>
                    <a:lnTo>
                      <a:pt x="1266064" y="0"/>
                    </a:lnTo>
                    <a:close/>
                  </a:path>
                </a:pathLst>
              </a:custGeom>
              <a:solidFill>
                <a:srgbClr val="0065B0"/>
              </a:solidFill>
              <a:ln w="6044"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38" name="Freeform: Shape 37">
                <a:extLst>
                  <a:ext uri="{FF2B5EF4-FFF2-40B4-BE49-F238E27FC236}">
                    <a16:creationId xmlns:a16="http://schemas.microsoft.com/office/drawing/2014/main" id="{A7AB1CFD-7B4B-A8F7-83F7-8495352F176A}"/>
                  </a:ext>
                </a:extLst>
              </p:cNvPr>
              <p:cNvSpPr/>
              <p:nvPr/>
            </p:nvSpPr>
            <p:spPr>
              <a:xfrm>
                <a:off x="2744690" y="4377925"/>
                <a:ext cx="2140660" cy="1718619"/>
              </a:xfrm>
              <a:custGeom>
                <a:avLst/>
                <a:gdLst>
                  <a:gd name="csX0" fmla="*/ 0 w 2140660"/>
                  <a:gd name="csY0" fmla="*/ 710769 h 1718619"/>
                  <a:gd name="csX1" fmla="*/ 1704755 w 2140660"/>
                  <a:gd name="csY1" fmla="*/ 0 h 1718619"/>
                  <a:gd name="csX2" fmla="*/ 2140661 w 2140660"/>
                  <a:gd name="csY2" fmla="*/ 671900 h 1718619"/>
                  <a:gd name="csX3" fmla="*/ 0 w 2140660"/>
                  <a:gd name="csY3" fmla="*/ 1718619 h 1718619"/>
                  <a:gd name="csX4" fmla="*/ 0 w 2140660"/>
                  <a:gd name="csY4" fmla="*/ 710769 h 1718619"/>
                </a:gdLst>
                <a:ahLst/>
                <a:cxnLst>
                  <a:cxn ang="0">
                    <a:pos x="csX0" y="csY0"/>
                  </a:cxn>
                  <a:cxn ang="0">
                    <a:pos x="csX1" y="csY1"/>
                  </a:cxn>
                  <a:cxn ang="0">
                    <a:pos x="csX2" y="csY2"/>
                  </a:cxn>
                  <a:cxn ang="0">
                    <a:pos x="csX3" y="csY3"/>
                  </a:cxn>
                  <a:cxn ang="0">
                    <a:pos x="csX4" y="csY4"/>
                  </a:cxn>
                </a:cxnLst>
                <a:rect l="l" t="t" r="r" b="b"/>
                <a:pathLst>
                  <a:path w="2140660" h="1718619">
                    <a:moveTo>
                      <a:pt x="0" y="710769"/>
                    </a:moveTo>
                    <a:lnTo>
                      <a:pt x="1704755" y="0"/>
                    </a:lnTo>
                    <a:lnTo>
                      <a:pt x="2140661" y="671900"/>
                    </a:lnTo>
                    <a:lnTo>
                      <a:pt x="0" y="1718619"/>
                    </a:lnTo>
                    <a:lnTo>
                      <a:pt x="0" y="710769"/>
                    </a:lnTo>
                    <a:close/>
                  </a:path>
                </a:pathLst>
              </a:custGeom>
              <a:solidFill>
                <a:srgbClr val="004376"/>
              </a:solidFill>
              <a:ln w="6044"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39" name="Freeform: Shape 38">
                <a:extLst>
                  <a:ext uri="{FF2B5EF4-FFF2-40B4-BE49-F238E27FC236}">
                    <a16:creationId xmlns:a16="http://schemas.microsoft.com/office/drawing/2014/main" id="{5A91BA36-D5D5-74F4-B9EE-60FE57F76B59}"/>
                  </a:ext>
                </a:extLst>
              </p:cNvPr>
              <p:cNvSpPr/>
              <p:nvPr/>
            </p:nvSpPr>
            <p:spPr>
              <a:xfrm>
                <a:off x="609600" y="4371084"/>
                <a:ext cx="2135090" cy="1725460"/>
              </a:xfrm>
              <a:custGeom>
                <a:avLst/>
                <a:gdLst>
                  <a:gd name="csX0" fmla="*/ 0 w 2135090"/>
                  <a:gd name="csY0" fmla="*/ 675957 h 1725460"/>
                  <a:gd name="csX1" fmla="*/ 2135091 w 2135090"/>
                  <a:gd name="csY1" fmla="*/ 1725461 h 1725460"/>
                  <a:gd name="csX2" fmla="*/ 2135091 w 2135090"/>
                  <a:gd name="csY2" fmla="*/ 724996 h 1725460"/>
                  <a:gd name="csX3" fmla="*/ 422889 w 2135090"/>
                  <a:gd name="csY3" fmla="*/ 0 h 1725460"/>
                  <a:gd name="csX4" fmla="*/ 0 w 2135090"/>
                  <a:gd name="csY4" fmla="*/ 675957 h 1725460"/>
                </a:gdLst>
                <a:ahLst/>
                <a:cxnLst>
                  <a:cxn ang="0">
                    <a:pos x="csX0" y="csY0"/>
                  </a:cxn>
                  <a:cxn ang="0">
                    <a:pos x="csX1" y="csY1"/>
                  </a:cxn>
                  <a:cxn ang="0">
                    <a:pos x="csX2" y="csY2"/>
                  </a:cxn>
                  <a:cxn ang="0">
                    <a:pos x="csX3" y="csY3"/>
                  </a:cxn>
                  <a:cxn ang="0">
                    <a:pos x="csX4" y="csY4"/>
                  </a:cxn>
                </a:cxnLst>
                <a:rect l="l" t="t" r="r" b="b"/>
                <a:pathLst>
                  <a:path w="2135090" h="1725460">
                    <a:moveTo>
                      <a:pt x="0" y="675957"/>
                    </a:moveTo>
                    <a:lnTo>
                      <a:pt x="2135091" y="1725461"/>
                    </a:lnTo>
                    <a:lnTo>
                      <a:pt x="2135091" y="724996"/>
                    </a:lnTo>
                    <a:lnTo>
                      <a:pt x="422889" y="0"/>
                    </a:lnTo>
                    <a:lnTo>
                      <a:pt x="0" y="675957"/>
                    </a:lnTo>
                    <a:close/>
                  </a:path>
                </a:pathLst>
              </a:custGeom>
              <a:solidFill>
                <a:srgbClr val="0078D3">
                  <a:lumMod val="75000"/>
                </a:srgbClr>
              </a:solidFill>
              <a:ln w="6044"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grpSp>
        <p:sp>
          <p:nvSpPr>
            <p:cNvPr id="24" name="TextBox 23">
              <a:extLst>
                <a:ext uri="{FF2B5EF4-FFF2-40B4-BE49-F238E27FC236}">
                  <a16:creationId xmlns:a16="http://schemas.microsoft.com/office/drawing/2014/main" id="{5FAD9180-596E-ED27-0705-371BB2449364}"/>
                </a:ext>
              </a:extLst>
            </p:cNvPr>
            <p:cNvSpPr txBox="1"/>
            <p:nvPr/>
          </p:nvSpPr>
          <p:spPr>
            <a:xfrm rot="214200">
              <a:off x="2657685" y="1770824"/>
              <a:ext cx="432875" cy="664797"/>
            </a:xfrm>
            <a:prstGeom prst="rect">
              <a:avLst/>
            </a:prstGeom>
            <a:noFill/>
          </p:spPr>
          <p:txBody>
            <a:bodyPr wrap="none" lIns="173736" tIns="137160" rIns="91440" bIns="137160" rtlCol="0">
              <a:sp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GB" sz="2800" b="1" i="0" u="none" strike="noStrike" kern="0" cap="none" spc="0" normalizeH="0" baseline="0" noProof="0">
                  <a:ln/>
                  <a:solidFill>
                    <a:srgbClr val="FFFFFF"/>
                  </a:solidFill>
                  <a:effectLst/>
                  <a:uLnTx/>
                  <a:uFillTx/>
                  <a:latin typeface="BentonSans-Bold"/>
                  <a:sym typeface="BentonSans-Bold"/>
                  <a:rtl val="0"/>
                </a:rPr>
                <a:t>1</a:t>
              </a:r>
            </a:p>
          </p:txBody>
        </p:sp>
        <p:sp>
          <p:nvSpPr>
            <p:cNvPr id="25" name="TextBox 24">
              <a:extLst>
                <a:ext uri="{FF2B5EF4-FFF2-40B4-BE49-F238E27FC236}">
                  <a16:creationId xmlns:a16="http://schemas.microsoft.com/office/drawing/2014/main" id="{23C4EF20-341E-B59C-B1AD-05155917B82F}"/>
                </a:ext>
              </a:extLst>
            </p:cNvPr>
            <p:cNvSpPr txBox="1"/>
            <p:nvPr/>
          </p:nvSpPr>
          <p:spPr>
            <a:xfrm rot="214200">
              <a:off x="2419163" y="2570516"/>
              <a:ext cx="495392" cy="664797"/>
            </a:xfrm>
            <a:prstGeom prst="rect">
              <a:avLst/>
            </a:prstGeom>
            <a:noFill/>
          </p:spPr>
          <p:txBody>
            <a:bodyPr wrap="none" lIns="173736" tIns="137160" rIns="91440" bIns="137160" rtlCol="0">
              <a:sp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GB" sz="2800" b="1" i="0" u="none" strike="noStrike" kern="0" cap="none" spc="0" normalizeH="0" baseline="0" noProof="0">
                  <a:ln/>
                  <a:solidFill>
                    <a:srgbClr val="FFFFFF"/>
                  </a:solidFill>
                  <a:effectLst/>
                  <a:uLnTx/>
                  <a:uFillTx/>
                  <a:latin typeface="BentonSans-Bold"/>
                  <a:sym typeface="BentonSans-Bold"/>
                  <a:rtl val="0"/>
                </a:rPr>
                <a:t>2</a:t>
              </a:r>
            </a:p>
          </p:txBody>
        </p:sp>
        <p:sp>
          <p:nvSpPr>
            <p:cNvPr id="26" name="TextBox 25">
              <a:extLst>
                <a:ext uri="{FF2B5EF4-FFF2-40B4-BE49-F238E27FC236}">
                  <a16:creationId xmlns:a16="http://schemas.microsoft.com/office/drawing/2014/main" id="{04820575-053C-9F04-4D23-C62D8EE95AD3}"/>
                </a:ext>
              </a:extLst>
            </p:cNvPr>
            <p:cNvSpPr txBox="1"/>
            <p:nvPr/>
          </p:nvSpPr>
          <p:spPr>
            <a:xfrm rot="214200">
              <a:off x="2203275" y="3333152"/>
              <a:ext cx="492186" cy="664797"/>
            </a:xfrm>
            <a:prstGeom prst="rect">
              <a:avLst/>
            </a:prstGeom>
            <a:noFill/>
          </p:spPr>
          <p:txBody>
            <a:bodyPr wrap="none" lIns="173736" tIns="137160" rIns="91440" bIns="137160" rtlCol="0">
              <a:sp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GB" sz="2800" b="1" i="0" u="none" strike="noStrike" kern="0" cap="none" spc="0" normalizeH="0" baseline="0" noProof="0">
                  <a:ln/>
                  <a:solidFill>
                    <a:srgbClr val="FFFFFF"/>
                  </a:solidFill>
                  <a:effectLst/>
                  <a:uLnTx/>
                  <a:uFillTx/>
                  <a:latin typeface="BentonSans-Bold"/>
                  <a:sym typeface="BentonSans-Bold"/>
                  <a:rtl val="0"/>
                </a:rPr>
                <a:t>3</a:t>
              </a:r>
            </a:p>
          </p:txBody>
        </p:sp>
        <p:sp>
          <p:nvSpPr>
            <p:cNvPr id="27" name="TextBox 26">
              <a:extLst>
                <a:ext uri="{FF2B5EF4-FFF2-40B4-BE49-F238E27FC236}">
                  <a16:creationId xmlns:a16="http://schemas.microsoft.com/office/drawing/2014/main" id="{9F1CF1B9-0ADC-5671-F17D-C2E413E46E8D}"/>
                </a:ext>
              </a:extLst>
            </p:cNvPr>
            <p:cNvSpPr txBox="1"/>
            <p:nvPr/>
          </p:nvSpPr>
          <p:spPr>
            <a:xfrm rot="214200">
              <a:off x="1912616" y="4156727"/>
              <a:ext cx="509820" cy="664797"/>
            </a:xfrm>
            <a:prstGeom prst="rect">
              <a:avLst/>
            </a:prstGeom>
            <a:noFill/>
          </p:spPr>
          <p:txBody>
            <a:bodyPr wrap="none" lIns="173736" tIns="137160" rIns="91440" bIns="137160" rtlCol="0">
              <a:sp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GB" sz="2800" b="1" i="0" u="none" strike="noStrike" kern="0" cap="none" spc="0" normalizeH="0" baseline="0" noProof="0">
                  <a:ln/>
                  <a:solidFill>
                    <a:srgbClr val="FFFFFF"/>
                  </a:solidFill>
                  <a:effectLst/>
                  <a:uLnTx/>
                  <a:uFillTx/>
                  <a:latin typeface="BentonSans-Bold"/>
                  <a:sym typeface="BentonSans-Bold"/>
                  <a:rtl val="0"/>
                </a:rPr>
                <a:t>4</a:t>
              </a:r>
            </a:p>
          </p:txBody>
        </p:sp>
        <p:sp>
          <p:nvSpPr>
            <p:cNvPr id="28" name="TextBox 27">
              <a:extLst>
                <a:ext uri="{FF2B5EF4-FFF2-40B4-BE49-F238E27FC236}">
                  <a16:creationId xmlns:a16="http://schemas.microsoft.com/office/drawing/2014/main" id="{7A885879-31DE-D281-3BB4-0E7C77F74DAC}"/>
                </a:ext>
              </a:extLst>
            </p:cNvPr>
            <p:cNvSpPr txBox="1"/>
            <p:nvPr/>
          </p:nvSpPr>
          <p:spPr>
            <a:xfrm>
              <a:off x="4503124" y="1580889"/>
              <a:ext cx="3329935" cy="3702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222B36"/>
                  </a:solidFill>
                  <a:effectLst/>
                  <a:uLnTx/>
                  <a:uFillTx/>
                </a:rPr>
                <a:t>Market Transformation</a:t>
              </a:r>
            </a:p>
          </p:txBody>
        </p:sp>
        <p:sp>
          <p:nvSpPr>
            <p:cNvPr id="29" name="TextBox 28">
              <a:extLst>
                <a:ext uri="{FF2B5EF4-FFF2-40B4-BE49-F238E27FC236}">
                  <a16:creationId xmlns:a16="http://schemas.microsoft.com/office/drawing/2014/main" id="{29488557-A640-1FAE-EF84-6AFDFA37E10D}"/>
                </a:ext>
              </a:extLst>
            </p:cNvPr>
            <p:cNvSpPr txBox="1"/>
            <p:nvPr/>
          </p:nvSpPr>
          <p:spPr>
            <a:xfrm>
              <a:off x="4833640" y="2499993"/>
              <a:ext cx="3329935" cy="3702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222B36"/>
                  </a:solidFill>
                  <a:effectLst/>
                  <a:uLnTx/>
                  <a:uFillTx/>
                </a:rPr>
                <a:t>Emergent Reimbursement</a:t>
              </a:r>
            </a:p>
          </p:txBody>
        </p:sp>
        <p:sp>
          <p:nvSpPr>
            <p:cNvPr id="30" name="TextBox 29">
              <a:extLst>
                <a:ext uri="{FF2B5EF4-FFF2-40B4-BE49-F238E27FC236}">
                  <a16:creationId xmlns:a16="http://schemas.microsoft.com/office/drawing/2014/main" id="{8AF264DD-88EB-63B2-D4EF-CB1248AF223F}"/>
                </a:ext>
              </a:extLst>
            </p:cNvPr>
            <p:cNvSpPr txBox="1"/>
            <p:nvPr/>
          </p:nvSpPr>
          <p:spPr>
            <a:xfrm>
              <a:off x="5099233" y="3410381"/>
              <a:ext cx="3329935" cy="3702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222B36"/>
                  </a:solidFill>
                  <a:effectLst/>
                  <a:uLnTx/>
                  <a:uFillTx/>
                </a:rPr>
                <a:t>Regulated Markets</a:t>
              </a:r>
            </a:p>
          </p:txBody>
        </p:sp>
        <p:sp>
          <p:nvSpPr>
            <p:cNvPr id="31" name="TextBox 30">
              <a:extLst>
                <a:ext uri="{FF2B5EF4-FFF2-40B4-BE49-F238E27FC236}">
                  <a16:creationId xmlns:a16="http://schemas.microsoft.com/office/drawing/2014/main" id="{AB6C3BB5-3F90-F48B-75A9-C7799FEBD4C3}"/>
                </a:ext>
              </a:extLst>
            </p:cNvPr>
            <p:cNvSpPr txBox="1"/>
            <p:nvPr/>
          </p:nvSpPr>
          <p:spPr>
            <a:xfrm>
              <a:off x="5536532" y="4335497"/>
              <a:ext cx="3329935" cy="3702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222B36"/>
                  </a:solidFill>
                  <a:effectLst/>
                  <a:uLnTx/>
                  <a:uFillTx/>
                </a:rPr>
                <a:t>Question and Answer</a:t>
              </a:r>
            </a:p>
          </p:txBody>
        </p:sp>
      </p:grpSp>
      <p:pic>
        <p:nvPicPr>
          <p:cNvPr id="40" name="Graphic 39">
            <a:extLst>
              <a:ext uri="{FF2B5EF4-FFF2-40B4-BE49-F238E27FC236}">
                <a16:creationId xmlns:a16="http://schemas.microsoft.com/office/drawing/2014/main" id="{28E876EE-92BF-A848-7EC3-FE90DDCD22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0530" y="2567681"/>
            <a:ext cx="392894" cy="392894"/>
          </a:xfrm>
          <a:prstGeom prst="rect">
            <a:avLst/>
          </a:prstGeom>
          <a:scene3d>
            <a:camera prst="isometricOffAxis1Right"/>
            <a:lightRig rig="threePt" dir="t"/>
          </a:scene3d>
        </p:spPr>
      </p:pic>
      <p:pic>
        <p:nvPicPr>
          <p:cNvPr id="41" name="Graphic 40">
            <a:extLst>
              <a:ext uri="{FF2B5EF4-FFF2-40B4-BE49-F238E27FC236}">
                <a16:creationId xmlns:a16="http://schemas.microsoft.com/office/drawing/2014/main" id="{193DF86F-FE1B-E5C1-1D51-2FB1B17E72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90579" y="3324532"/>
            <a:ext cx="375794" cy="462516"/>
          </a:xfrm>
          <a:prstGeom prst="rect">
            <a:avLst/>
          </a:prstGeom>
          <a:scene3d>
            <a:camera prst="isometricOffAxis1Right"/>
            <a:lightRig rig="threePt" dir="t"/>
          </a:scene3d>
        </p:spPr>
      </p:pic>
      <p:pic>
        <p:nvPicPr>
          <p:cNvPr id="42" name="Graphic 41">
            <a:extLst>
              <a:ext uri="{FF2B5EF4-FFF2-40B4-BE49-F238E27FC236}">
                <a16:creationId xmlns:a16="http://schemas.microsoft.com/office/drawing/2014/main" id="{19F02BDC-8B21-C82A-0633-E8E1318897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39110" y="5033121"/>
            <a:ext cx="360876" cy="361683"/>
          </a:xfrm>
          <a:prstGeom prst="rect">
            <a:avLst/>
          </a:prstGeom>
          <a:scene3d>
            <a:camera prst="isometricOffAxis1Right"/>
            <a:lightRig rig="threePt" dir="t"/>
          </a:scene3d>
        </p:spPr>
      </p:pic>
      <p:pic>
        <p:nvPicPr>
          <p:cNvPr id="43" name="Graphic 42">
            <a:extLst>
              <a:ext uri="{FF2B5EF4-FFF2-40B4-BE49-F238E27FC236}">
                <a16:creationId xmlns:a16="http://schemas.microsoft.com/office/drawing/2014/main" id="{183278EE-C22C-D0D3-374B-851B5155A3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36479" y="4165715"/>
            <a:ext cx="459787" cy="459787"/>
          </a:xfrm>
          <a:prstGeom prst="rect">
            <a:avLst/>
          </a:prstGeom>
          <a:scene3d>
            <a:camera prst="isometricOffAxis1Right">
              <a:rot lat="1200000" lon="19200000" rev="0"/>
            </a:camera>
            <a:lightRig rig="threePt" dir="t"/>
          </a:scene3d>
        </p:spPr>
      </p:pic>
      <p:sp>
        <p:nvSpPr>
          <p:cNvPr id="3" name="TextBox 2">
            <a:extLst>
              <a:ext uri="{FF2B5EF4-FFF2-40B4-BE49-F238E27FC236}">
                <a16:creationId xmlns:a16="http://schemas.microsoft.com/office/drawing/2014/main" id="{C88BD2B3-0836-C721-1049-1BCEB2231335}"/>
              </a:ext>
            </a:extLst>
          </p:cNvPr>
          <p:cNvSpPr txBox="1"/>
          <p:nvPr/>
        </p:nvSpPr>
        <p:spPr>
          <a:xfrm>
            <a:off x="8664511" y="6105590"/>
            <a:ext cx="2979863" cy="246221"/>
          </a:xfrm>
          <a:prstGeom prst="rect">
            <a:avLst/>
          </a:prstGeom>
          <a:noFill/>
        </p:spPr>
        <p:txBody>
          <a:bodyPr wrap="square" lIns="0" tIns="0" rIns="0" bIns="0" rtlCol="0">
            <a:spAutoFit/>
          </a:bodyPr>
          <a:lstStyle/>
          <a:p>
            <a:r>
              <a:rPr lang="en-US" sz="800" i="1" dirty="0"/>
              <a:t>Source: Arthur Bloch (2003). “Murphy's Law: The 26th Anniversary Edition: The 26th Anniversary Edition”, p.8, Penguin</a:t>
            </a:r>
            <a:endParaRPr lang="en-US" sz="800" dirty="0"/>
          </a:p>
        </p:txBody>
      </p:sp>
    </p:spTree>
    <p:extLst>
      <p:ext uri="{BB962C8B-B14F-4D97-AF65-F5344CB8AC3E}">
        <p14:creationId xmlns:p14="http://schemas.microsoft.com/office/powerpoint/2010/main" val="6798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C5E8-44F0-6A04-FAA9-F88A159881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20D8D7-10F0-4BAA-3A0F-1B9A0C5D7FC9}"/>
              </a:ext>
            </a:extLst>
          </p:cNvPr>
          <p:cNvSpPr>
            <a:spLocks noGrp="1"/>
          </p:cNvSpPr>
          <p:nvPr>
            <p:ph type="title"/>
          </p:nvPr>
        </p:nvSpPr>
        <p:spPr/>
        <p:txBody>
          <a:bodyPr/>
          <a:lstStyle/>
          <a:p>
            <a:r>
              <a:rPr lang="en-US"/>
              <a:t>The Cascading Effect of Drug Price Reductions</a:t>
            </a:r>
          </a:p>
        </p:txBody>
      </p:sp>
      <p:sp>
        <p:nvSpPr>
          <p:cNvPr id="3" name="Slide Number Placeholder 2">
            <a:extLst>
              <a:ext uri="{FF2B5EF4-FFF2-40B4-BE49-F238E27FC236}">
                <a16:creationId xmlns:a16="http://schemas.microsoft.com/office/drawing/2014/main" id="{74A667D8-A0B3-7C0A-E95D-113D9F6B82A8}"/>
              </a:ext>
            </a:extLst>
          </p:cNvPr>
          <p:cNvSpPr>
            <a:spLocks noGrp="1"/>
          </p:cNvSpPr>
          <p:nvPr>
            <p:ph type="sldNum" sz="quarter" idx="12"/>
          </p:nvPr>
        </p:nvSpPr>
        <p:spPr/>
        <p:txBody>
          <a:bodyPr/>
          <a:lstStyle/>
          <a:p>
            <a:fld id="{3612E008-61E4-4A99-8383-A3C8D6963C8E}" type="slidenum">
              <a:rPr lang="en-US" smtClean="0"/>
              <a:t>20</a:t>
            </a:fld>
            <a:endParaRPr lang="en-US"/>
          </a:p>
        </p:txBody>
      </p:sp>
      <p:sp>
        <p:nvSpPr>
          <p:cNvPr id="5" name="Text Placeholder 4">
            <a:extLst>
              <a:ext uri="{FF2B5EF4-FFF2-40B4-BE49-F238E27FC236}">
                <a16:creationId xmlns:a16="http://schemas.microsoft.com/office/drawing/2014/main" id="{45C61A5B-A44C-1B33-8645-8FD036873040}"/>
              </a:ext>
            </a:extLst>
          </p:cNvPr>
          <p:cNvSpPr>
            <a:spLocks noGrp="1"/>
          </p:cNvSpPr>
          <p:nvPr>
            <p:ph type="body" sz="quarter" idx="14"/>
          </p:nvPr>
        </p:nvSpPr>
        <p:spPr/>
        <p:txBody>
          <a:bodyPr/>
          <a:lstStyle/>
          <a:p>
            <a:r>
              <a:rPr lang="en-US"/>
              <a:t>2026 NACDS Regional Conference</a:t>
            </a:r>
          </a:p>
        </p:txBody>
      </p:sp>
      <p:sp>
        <p:nvSpPr>
          <p:cNvPr id="6" name="Text Placeholder 5">
            <a:extLst>
              <a:ext uri="{FF2B5EF4-FFF2-40B4-BE49-F238E27FC236}">
                <a16:creationId xmlns:a16="http://schemas.microsoft.com/office/drawing/2014/main" id="{C922C2C2-0BD6-478C-5A76-2C315BDE1651}"/>
              </a:ext>
            </a:extLst>
          </p:cNvPr>
          <p:cNvSpPr>
            <a:spLocks noGrp="1"/>
          </p:cNvSpPr>
          <p:nvPr>
            <p:ph type="body" sz="quarter" idx="15"/>
          </p:nvPr>
        </p:nvSpPr>
        <p:spPr/>
        <p:txBody>
          <a:bodyPr/>
          <a:lstStyle/>
          <a:p>
            <a:r>
              <a:rPr lang="en-US"/>
              <a:t>40-78% discounts affect drug costs across all lines of business</a:t>
            </a:r>
          </a:p>
        </p:txBody>
      </p:sp>
      <p:graphicFrame>
        <p:nvGraphicFramePr>
          <p:cNvPr id="13" name="Content Placeholder 7">
            <a:extLst>
              <a:ext uri="{FF2B5EF4-FFF2-40B4-BE49-F238E27FC236}">
                <a16:creationId xmlns:a16="http://schemas.microsoft.com/office/drawing/2014/main" id="{8A91B940-E48A-C8C9-5C41-533D21E256BE}"/>
              </a:ext>
            </a:extLst>
          </p:cNvPr>
          <p:cNvGraphicFramePr>
            <a:graphicFrameLocks/>
          </p:cNvGraphicFramePr>
          <p:nvPr>
            <p:extLst>
              <p:ext uri="{D42A27DB-BD31-4B8C-83A1-F6EECF244321}">
                <p14:modId xmlns:p14="http://schemas.microsoft.com/office/powerpoint/2010/main" val="2891274827"/>
              </p:ext>
            </p:extLst>
          </p:nvPr>
        </p:nvGraphicFramePr>
        <p:xfrm>
          <a:off x="446088" y="1675348"/>
          <a:ext cx="11312525" cy="3291840"/>
        </p:xfrm>
        <a:graphic>
          <a:graphicData uri="http://schemas.openxmlformats.org/drawingml/2006/table">
            <a:tbl>
              <a:tblPr firstRow="1" bandRow="1"/>
              <a:tblGrid>
                <a:gridCol w="2262505">
                  <a:extLst>
                    <a:ext uri="{9D8B030D-6E8A-4147-A177-3AD203B41FA5}">
                      <a16:colId xmlns:a16="http://schemas.microsoft.com/office/drawing/2014/main" val="3469746996"/>
                    </a:ext>
                  </a:extLst>
                </a:gridCol>
                <a:gridCol w="2262505">
                  <a:extLst>
                    <a:ext uri="{9D8B030D-6E8A-4147-A177-3AD203B41FA5}">
                      <a16:colId xmlns:a16="http://schemas.microsoft.com/office/drawing/2014/main" val="162977679"/>
                    </a:ext>
                  </a:extLst>
                </a:gridCol>
                <a:gridCol w="2262505">
                  <a:extLst>
                    <a:ext uri="{9D8B030D-6E8A-4147-A177-3AD203B41FA5}">
                      <a16:colId xmlns:a16="http://schemas.microsoft.com/office/drawing/2014/main" val="2179431171"/>
                    </a:ext>
                  </a:extLst>
                </a:gridCol>
                <a:gridCol w="2623185">
                  <a:extLst>
                    <a:ext uri="{9D8B030D-6E8A-4147-A177-3AD203B41FA5}">
                      <a16:colId xmlns:a16="http://schemas.microsoft.com/office/drawing/2014/main" val="339254231"/>
                    </a:ext>
                  </a:extLst>
                </a:gridCol>
                <a:gridCol w="1901825">
                  <a:extLst>
                    <a:ext uri="{9D8B030D-6E8A-4147-A177-3AD203B41FA5}">
                      <a16:colId xmlns:a16="http://schemas.microsoft.com/office/drawing/2014/main" val="48914178"/>
                    </a:ext>
                  </a:extLst>
                </a:gridCol>
              </a:tblGrid>
              <a:tr h="264437">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r>
                        <a:rPr lang="en-US" sz="1200">
                          <a:solidFill>
                            <a:schemeClr val="tx2"/>
                          </a:solidFill>
                        </a:rPr>
                        <a:t>Drug</a:t>
                      </a:r>
                    </a:p>
                  </a:txBody>
                  <a:tcPr marL="173736">
                    <a:lnL w="12700" cmpd="sng">
                      <a:noFill/>
                    </a:lnL>
                    <a:lnR w="12700" cmpd="sng">
                      <a:noFill/>
                    </a:lnR>
                    <a:lnT w="12700" cmpd="sng">
                      <a:noFill/>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200">
                          <a:solidFill>
                            <a:schemeClr val="tx2"/>
                          </a:solidFill>
                        </a:rPr>
                        <a:t>Price Reduction</a:t>
                      </a:r>
                      <a:r>
                        <a:rPr lang="en-US" sz="1200" baseline="30000">
                          <a:solidFill>
                            <a:schemeClr val="tx2"/>
                          </a:solidFill>
                        </a:rPr>
                        <a:t>1</a:t>
                      </a:r>
                    </a:p>
                  </a:txBody>
                  <a:tcPr marL="173736">
                    <a:lnL w="12700" cmpd="sng">
                      <a:noFill/>
                    </a:lnL>
                    <a:lnR w="12700" cmpd="sng">
                      <a:noFill/>
                    </a:lnR>
                    <a:lnT w="12700" cmpd="sng">
                      <a:noFill/>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200">
                          <a:solidFill>
                            <a:schemeClr val="tx2"/>
                          </a:solidFill>
                        </a:rPr>
                        <a:t>Date of Reduction</a:t>
                      </a:r>
                    </a:p>
                  </a:txBody>
                  <a:tcPr marL="173736">
                    <a:lnL w="12700" cmpd="sng">
                      <a:noFill/>
                    </a:lnL>
                    <a:lnR w="12700" cmpd="sng">
                      <a:noFill/>
                    </a:lnR>
                    <a:lnT w="12700" cmpd="sng">
                      <a:noFill/>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200">
                          <a:solidFill>
                            <a:schemeClr val="tx2"/>
                          </a:solidFill>
                        </a:rPr>
                        <a:t>Negotiated Discount</a:t>
                      </a:r>
                      <a:r>
                        <a:rPr lang="en-US" sz="1200" strike="noStrike" baseline="30000">
                          <a:solidFill>
                            <a:schemeClr val="tx2"/>
                          </a:solidFill>
                        </a:rPr>
                        <a:t>2 3</a:t>
                      </a:r>
                    </a:p>
                  </a:txBody>
                  <a:tcPr marL="173736">
                    <a:lnL w="12700" cmpd="sng">
                      <a:noFill/>
                    </a:lnL>
                    <a:lnR w="12700" cmpd="sng">
                      <a:noFill/>
                    </a:lnR>
                    <a:lnT w="12700" cmpd="sng">
                      <a:noFill/>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200">
                          <a:solidFill>
                            <a:schemeClr val="tx2"/>
                          </a:solidFill>
                        </a:rPr>
                        <a:t>IPAY Year</a:t>
                      </a:r>
                    </a:p>
                  </a:txBody>
                  <a:tcPr marL="173736">
                    <a:lnL w="12700" cmpd="sng">
                      <a:noFill/>
                    </a:lnL>
                    <a:lnR w="12700" cmpd="sng">
                      <a:noFill/>
                    </a:lnR>
                    <a:lnT w="12700" cmpd="sng">
                      <a:noFill/>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extLst>
                  <a:ext uri="{0D108BD9-81ED-4DB2-BD59-A6C34878D82A}">
                    <a16:rowId xmlns:a16="http://schemas.microsoft.com/office/drawing/2014/main" val="4222657998"/>
                  </a:ext>
                </a:extLst>
              </a:tr>
              <a:tr h="26443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2"/>
                          </a:solidFill>
                        </a:rPr>
                        <a:t>Eliquis</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43.0%</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Jan 2026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56%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2026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0845692"/>
                  </a:ext>
                </a:extLst>
              </a:tr>
              <a:tr h="26443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2"/>
                          </a:solidFill>
                        </a:rPr>
                        <a:t>Jardiance</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44.4%</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Jan 2026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66%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2026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163600"/>
                  </a:ext>
                </a:extLst>
              </a:tr>
              <a:tr h="26443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2"/>
                          </a:solidFill>
                        </a:rPr>
                        <a:t>Januvia</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42.4%</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Jan 2025</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79%</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2026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8616824"/>
                  </a:ext>
                </a:extLst>
              </a:tr>
              <a:tr h="26443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2"/>
                          </a:solidFill>
                        </a:rPr>
                        <a:t>Farxiga</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37.0%</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Jan 2026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68%</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2026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0868772"/>
                  </a:ext>
                </a:extLst>
              </a:tr>
              <a:tr h="26443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2"/>
                          </a:solidFill>
                        </a:rPr>
                        <a:t>Novolog</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75.0%</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Jan 2024</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76%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2026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8678265"/>
                  </a:ext>
                </a:extLst>
              </a:tr>
              <a:tr h="26443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2"/>
                          </a:solidFill>
                        </a:rPr>
                        <a:t>Fiasp</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75.0%</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Jan 2026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76%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2026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9941518"/>
                  </a:ext>
                </a:extLst>
              </a:tr>
              <a:tr h="26443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2"/>
                          </a:solidFill>
                        </a:rPr>
                        <a:t>Imbruvica</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41.5%</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Dec 2025</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38%</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2026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979193"/>
                  </a:ext>
                </a:extLst>
              </a:tr>
              <a:tr h="26443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2"/>
                          </a:solidFill>
                        </a:rPr>
                        <a:t>Linzess</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50.2%</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Jan 2026</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75%</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2027</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0988800"/>
                  </a:ext>
                </a:extLst>
              </a:tr>
              <a:tr h="26443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2"/>
                          </a:solidFill>
                        </a:rPr>
                        <a:t>Janumet</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42.4%</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Jan 2025</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85%</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2027</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9693327"/>
                  </a:ext>
                </a:extLst>
              </a:tr>
              <a:tr h="26443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2"/>
                          </a:solidFill>
                        </a:rPr>
                        <a:t>Insulins</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65 – 78%</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Jan 2024</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N/A</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AMP Cap</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0901386"/>
                  </a:ext>
                </a:extLst>
              </a:tr>
              <a:tr h="26443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200">
                          <a:solidFill>
                            <a:schemeClr val="tx2"/>
                          </a:solidFill>
                        </a:rPr>
                        <a:t>Inhalers</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20 – 50%</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2024 - 2025</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N/A</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a:solidFill>
                            <a:schemeClr val="tx2"/>
                          </a:solidFill>
                        </a:rPr>
                        <a:t>AMP Cap</a:t>
                      </a:r>
                    </a:p>
                  </a:txBody>
                  <a:tcPr marL="173736">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220077"/>
                  </a:ext>
                </a:extLst>
              </a:tr>
            </a:tbl>
          </a:graphicData>
        </a:graphic>
      </p:graphicFrame>
      <p:sp>
        <p:nvSpPr>
          <p:cNvPr id="14" name="Text Placeholder 14">
            <a:extLst>
              <a:ext uri="{FF2B5EF4-FFF2-40B4-BE49-F238E27FC236}">
                <a16:creationId xmlns:a16="http://schemas.microsoft.com/office/drawing/2014/main" id="{DF651E9E-FD9D-847A-4AF0-0E6AC2147BE8}"/>
              </a:ext>
            </a:extLst>
          </p:cNvPr>
          <p:cNvSpPr txBox="1">
            <a:spLocks/>
          </p:cNvSpPr>
          <p:nvPr/>
        </p:nvSpPr>
        <p:spPr>
          <a:xfrm>
            <a:off x="434975" y="5297269"/>
            <a:ext cx="11318875" cy="646331"/>
          </a:xfrm>
          <a:prstGeom prst="rect">
            <a:avLst/>
          </a:prstGeom>
          <a:noFill/>
        </p:spPr>
        <p:txBody>
          <a:bodyPr vert="horz" wrap="square" lIns="173736" tIns="137160" rIns="91440" bIns="137160" rtlCol="0" anchor="b">
            <a:spAutoFit/>
          </a:bodyPr>
          <a:lstStyle>
            <a:lvl1pPr marL="0" indent="0" algn="l" defTabSz="914377" rtl="0" eaLnBrk="1" latinLnBrk="0" hangingPunct="1">
              <a:lnSpc>
                <a:spcPct val="100000"/>
              </a:lnSpc>
              <a:spcBef>
                <a:spcPts val="400"/>
              </a:spcBef>
              <a:spcAft>
                <a:spcPts val="600"/>
              </a:spcAft>
              <a:buClrTx/>
              <a:buSzPct val="80000"/>
              <a:buFont typeface="Wingdings" charset="2"/>
              <a:buNone/>
              <a:defRPr sz="800" b="0" kern="1200" baseline="0">
                <a:solidFill>
                  <a:schemeClr val="bg2"/>
                </a:solidFill>
                <a:latin typeface="+mn-lt"/>
                <a:ea typeface="+mn-ea"/>
                <a:cs typeface="+mn-cs"/>
              </a:defRPr>
            </a:lvl1pPr>
            <a:lvl2pPr marL="0" indent="0" algn="l" defTabSz="914377" rtl="0" eaLnBrk="1" latinLnBrk="0" hangingPunct="1">
              <a:lnSpc>
                <a:spcPct val="100000"/>
              </a:lnSpc>
              <a:spcBef>
                <a:spcPts val="0"/>
              </a:spcBef>
              <a:spcAft>
                <a:spcPts val="600"/>
              </a:spcAft>
              <a:buClrTx/>
              <a:buSzPct val="80000"/>
              <a:buFont typeface="Wingdings" charset="2"/>
              <a:buNone/>
              <a:defRPr sz="2000" b="1" kern="1200">
                <a:solidFill>
                  <a:schemeClr val="bg2"/>
                </a:solidFill>
                <a:latin typeface="+mn-lt"/>
                <a:ea typeface="+mn-ea"/>
                <a:cs typeface="+mn-cs"/>
              </a:defRPr>
            </a:lvl2pPr>
            <a:lvl3pPr marL="635" indent="0" algn="l" defTabSz="914377" rtl="0" eaLnBrk="1" latinLnBrk="0" hangingPunct="1">
              <a:lnSpc>
                <a:spcPct val="100000"/>
              </a:lnSpc>
              <a:spcBef>
                <a:spcPts val="0"/>
              </a:spcBef>
              <a:spcAft>
                <a:spcPts val="600"/>
              </a:spcAft>
              <a:buClrTx/>
              <a:buSzPct val="100000"/>
              <a:buFont typeface="Wingdings" charset="2"/>
              <a:buNone/>
              <a:defRPr sz="2000" kern="1200">
                <a:solidFill>
                  <a:schemeClr val="bg2"/>
                </a:solidFill>
                <a:latin typeface="+mn-lt"/>
                <a:ea typeface="+mn-ea"/>
                <a:cs typeface="+mn-cs"/>
              </a:defRPr>
            </a:lvl3pPr>
            <a:lvl4pPr marL="228600" indent="-228600" algn="l" defTabSz="914377" rtl="0" eaLnBrk="1" latinLnBrk="0" hangingPunct="1">
              <a:lnSpc>
                <a:spcPct val="100000"/>
              </a:lnSpc>
              <a:spcBef>
                <a:spcPts val="0"/>
              </a:spcBef>
              <a:spcAft>
                <a:spcPts val="600"/>
              </a:spcAft>
              <a:buClrTx/>
              <a:buSzPct val="100000"/>
              <a:buFont typeface="Wingdings" charset="2"/>
              <a:buChar char="§"/>
              <a:defRPr sz="2000" kern="1200">
                <a:solidFill>
                  <a:schemeClr val="bg2"/>
                </a:solidFill>
                <a:latin typeface="+mn-lt"/>
                <a:ea typeface="+mn-ea"/>
                <a:cs typeface="+mn-cs"/>
              </a:defRPr>
            </a:lvl4pPr>
            <a:lvl5pPr marL="457200" indent="-228600" algn="l" defTabSz="914377" rtl="0" eaLnBrk="1" latinLnBrk="0" hangingPunct="1">
              <a:lnSpc>
                <a:spcPct val="100000"/>
              </a:lnSpc>
              <a:spcBef>
                <a:spcPts val="0"/>
              </a:spcBef>
              <a:spcAft>
                <a:spcPts val="600"/>
              </a:spcAft>
              <a:buClrTx/>
              <a:buSzPct val="100000"/>
              <a:buFont typeface="System Font Regular"/>
              <a:buChar char="–"/>
              <a:defRPr sz="2000" kern="1200">
                <a:solidFill>
                  <a:schemeClr val="bg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Pct val="80000"/>
              <a:buFont typeface="Wingdings" charset="2"/>
              <a:buNone/>
              <a:tabLst/>
              <a:defRPr/>
            </a:pPr>
            <a:r>
              <a:rPr kumimoji="0" lang="en-US" sz="800" b="0" i="0" u="none" strike="noStrike" kern="1200" cap="none" spc="0" normalizeH="0" baseline="30000" noProof="0">
                <a:ln>
                  <a:noFill/>
                </a:ln>
                <a:solidFill>
                  <a:srgbClr val="222B36"/>
                </a:solidFill>
                <a:effectLst/>
                <a:uLnTx/>
                <a:uFillTx/>
                <a:latin typeface="Arial"/>
                <a:ea typeface="+mn-ea"/>
                <a:cs typeface="+mn-cs"/>
              </a:rPr>
              <a:t>1</a:t>
            </a:r>
            <a:r>
              <a:rPr kumimoji="0" lang="en-US" sz="800" b="0" i="0" u="none" strike="noStrike" kern="1200" cap="none" spc="0" normalizeH="0" baseline="0" noProof="0">
                <a:ln>
                  <a:noFill/>
                </a:ln>
                <a:solidFill>
                  <a:srgbClr val="222B36"/>
                </a:solidFill>
                <a:effectLst/>
                <a:uLnTx/>
                <a:uFillTx/>
                <a:latin typeface="Arial"/>
                <a:ea typeface="+mn-ea"/>
                <a:cs typeface="+mn-cs"/>
              </a:rPr>
              <a:t>Medispan PriceRx.com on January 2, 2026</a:t>
            </a:r>
          </a:p>
          <a:p>
            <a:pPr marL="0" marR="0" lvl="0" indent="0" algn="l" defTabSz="914377" rtl="0" eaLnBrk="1" fontAlgn="auto" latinLnBrk="0" hangingPunct="1">
              <a:lnSpc>
                <a:spcPct val="100000"/>
              </a:lnSpc>
              <a:spcBef>
                <a:spcPts val="0"/>
              </a:spcBef>
              <a:spcAft>
                <a:spcPts val="0"/>
              </a:spcAft>
              <a:buClrTx/>
              <a:buSzPct val="80000"/>
              <a:buFont typeface="Wingdings" charset="2"/>
              <a:buNone/>
              <a:tabLst/>
              <a:defRPr/>
            </a:pPr>
            <a:r>
              <a:rPr kumimoji="0" lang="en-US" sz="800" b="0" i="0" u="none" strike="noStrike" kern="1200" cap="none" spc="0" normalizeH="0" baseline="30000" noProof="0">
                <a:ln>
                  <a:noFill/>
                </a:ln>
                <a:solidFill>
                  <a:srgbClr val="222B36"/>
                </a:solidFill>
                <a:effectLst/>
                <a:uLnTx/>
                <a:uFillTx/>
                <a:latin typeface="Arial"/>
                <a:ea typeface="+mn-ea"/>
                <a:cs typeface="+mn-cs"/>
              </a:rPr>
              <a:t>2</a:t>
            </a:r>
            <a:r>
              <a:rPr kumimoji="0" lang="en-US" sz="800" b="0" i="0" u="none" strike="noStrike" kern="1200" cap="none" spc="0" normalizeH="0" baseline="0" noProof="0">
                <a:ln>
                  <a:noFill/>
                </a:ln>
                <a:solidFill>
                  <a:srgbClr val="222B36"/>
                </a:solidFill>
                <a:effectLst/>
                <a:uLnTx/>
                <a:uFillTx/>
                <a:latin typeface="Arial"/>
                <a:ea typeface="+mn-ea"/>
                <a:cs typeface="+mn-cs"/>
              </a:rPr>
              <a:t>Discount from 2023 List Price - Source: CMS Fact Sheet  </a:t>
            </a:r>
            <a:r>
              <a:rPr kumimoji="0" lang="en-US" sz="800" b="0" i="0" u="none" strike="noStrike" kern="1200" cap="none" spc="0" normalizeH="0" baseline="0" noProof="0">
                <a:ln>
                  <a:noFill/>
                </a:ln>
                <a:solidFill>
                  <a:srgbClr val="222B36"/>
                </a:solidFill>
                <a:effectLst/>
                <a:uLnTx/>
                <a:uFillTx/>
                <a:latin typeface="Arial"/>
                <a:ea typeface="+mn-ea"/>
                <a:cs typeface="+mn-cs"/>
                <a:hlinkClick r:id="rId3"/>
              </a:rPr>
              <a:t>https://www.cms.gov/files/document/fact-sheet-negotiated-prices-initial-price-applicability-year-2026.pdf</a:t>
            </a:r>
            <a:r>
              <a:rPr kumimoji="0" lang="en-US" sz="800" b="0" i="0" u="none" strike="noStrike" kern="1200" cap="none" spc="0" normalizeH="0" baseline="0" noProof="0">
                <a:ln>
                  <a:noFill/>
                </a:ln>
                <a:solidFill>
                  <a:srgbClr val="222B36"/>
                </a:solidFill>
                <a:effectLst/>
                <a:uLnTx/>
                <a:uFillTx/>
                <a:latin typeface="Arial"/>
                <a:ea typeface="+mn-ea"/>
                <a:cs typeface="+mn-cs"/>
              </a:rPr>
              <a:t>                 	 </a:t>
            </a:r>
          </a:p>
          <a:p>
            <a:pPr marL="0" marR="0" lvl="0" indent="0" algn="l" defTabSz="914377" rtl="0" eaLnBrk="1" fontAlgn="auto" latinLnBrk="0" hangingPunct="1">
              <a:lnSpc>
                <a:spcPct val="100000"/>
              </a:lnSpc>
              <a:spcBef>
                <a:spcPts val="0"/>
              </a:spcBef>
              <a:spcAft>
                <a:spcPts val="0"/>
              </a:spcAft>
              <a:buClrTx/>
              <a:buSzPct val="80000"/>
              <a:buFont typeface="Wingdings" charset="2"/>
              <a:buNone/>
              <a:tabLst/>
              <a:defRPr/>
            </a:pPr>
            <a:r>
              <a:rPr kumimoji="0" lang="en-US" sz="800" b="0" i="0" u="none" strike="noStrike" kern="1200" cap="none" spc="0" normalizeH="0" baseline="30000" noProof="0">
                <a:ln>
                  <a:noFill/>
                </a:ln>
                <a:solidFill>
                  <a:srgbClr val="222B36"/>
                </a:solidFill>
                <a:effectLst/>
                <a:uLnTx/>
                <a:uFillTx/>
                <a:latin typeface="Arial"/>
                <a:ea typeface="+mn-ea"/>
                <a:cs typeface="+mn-cs"/>
              </a:rPr>
              <a:t>3</a:t>
            </a:r>
            <a:r>
              <a:rPr kumimoji="0" lang="en-US" sz="800" b="0" i="0" u="none" strike="noStrike" kern="1200" cap="none" spc="0" normalizeH="0" baseline="0" noProof="0">
                <a:ln>
                  <a:noFill/>
                </a:ln>
                <a:solidFill>
                  <a:srgbClr val="222B36"/>
                </a:solidFill>
                <a:effectLst/>
                <a:uLnTx/>
                <a:uFillTx/>
                <a:latin typeface="Arial"/>
                <a:ea typeface="+mn-ea"/>
                <a:cs typeface="+mn-cs"/>
              </a:rPr>
              <a:t>Discount from 2024 List Price - Source: CMS Fact Sheet: </a:t>
            </a:r>
            <a:r>
              <a:rPr kumimoji="0" lang="en-US" sz="800" b="0" i="0" u="none" strike="noStrike" kern="1200" cap="none" spc="0" normalizeH="0" baseline="0" noProof="0">
                <a:ln>
                  <a:noFill/>
                </a:ln>
                <a:solidFill>
                  <a:srgbClr val="222B36"/>
                </a:solidFill>
                <a:effectLst/>
                <a:uLnTx/>
                <a:uFillTx/>
                <a:latin typeface="Arial"/>
                <a:ea typeface="+mn-ea"/>
                <a:cs typeface="+mn-cs"/>
                <a:hlinkClick r:id="rId4"/>
              </a:rPr>
              <a:t>https://www.cms.gov/files/document/fact-sheet-negotiated-prices-ipay-2027.pdf</a:t>
            </a:r>
            <a:endParaRPr kumimoji="0" lang="en-US" sz="800" b="0" i="0" u="none" strike="noStrike" kern="1200" cap="none" spc="0" normalizeH="0" baseline="0" noProof="0">
              <a:ln>
                <a:noFill/>
              </a:ln>
              <a:solidFill>
                <a:srgbClr val="222B36"/>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040B3E27-799D-0B2C-4FD4-C50BBD0F7E8D}"/>
              </a:ext>
            </a:extLst>
          </p:cNvPr>
          <p:cNvGrpSpPr/>
          <p:nvPr/>
        </p:nvGrpSpPr>
        <p:grpSpPr>
          <a:xfrm>
            <a:off x="434975" y="4967188"/>
            <a:ext cx="11318875" cy="393091"/>
            <a:chOff x="434975" y="5527964"/>
            <a:chExt cx="11318875" cy="557267"/>
          </a:xfrm>
        </p:grpSpPr>
        <p:sp>
          <p:nvSpPr>
            <p:cNvPr id="16" name="Rectangle: Rounded Corners 15">
              <a:extLst>
                <a:ext uri="{FF2B5EF4-FFF2-40B4-BE49-F238E27FC236}">
                  <a16:creationId xmlns:a16="http://schemas.microsoft.com/office/drawing/2014/main" id="{00E7C1D6-1481-8D85-A56A-792F9E143060}"/>
                </a:ext>
              </a:extLst>
            </p:cNvPr>
            <p:cNvSpPr/>
            <p:nvPr/>
          </p:nvSpPr>
          <p:spPr bwMode="ltGray">
            <a:xfrm>
              <a:off x="434975" y="5527964"/>
              <a:ext cx="11318875" cy="557267"/>
            </a:xfrm>
            <a:prstGeom prst="roundRect">
              <a:avLst>
                <a:gd name="adj" fmla="val 17381"/>
              </a:avLst>
            </a:prstGeom>
            <a:solidFill>
              <a:srgbClr val="F3F3F3">
                <a:lumMod val="5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D4A6B1CF-82F3-8A36-082D-D0B986DD395D}"/>
                </a:ext>
              </a:extLst>
            </p:cNvPr>
            <p:cNvSpPr txBox="1"/>
            <p:nvPr/>
          </p:nvSpPr>
          <p:spPr>
            <a:xfrm>
              <a:off x="455929" y="5588435"/>
              <a:ext cx="11193145" cy="436321"/>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3F3F3"/>
                  </a:solidFill>
                  <a:effectLst/>
                  <a:uLnTx/>
                  <a:uFillTx/>
                </a:rPr>
                <a:t>Price reductions apply across all lines of business—commercial, Medicaid, and discount card programs</a:t>
              </a:r>
            </a:p>
          </p:txBody>
        </p:sp>
      </p:grpSp>
    </p:spTree>
    <p:extLst>
      <p:ext uri="{BB962C8B-B14F-4D97-AF65-F5344CB8AC3E}">
        <p14:creationId xmlns:p14="http://schemas.microsoft.com/office/powerpoint/2010/main" val="1997606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71605-87CE-812F-EDB8-572FF3C5A885}"/>
            </a:ext>
          </a:extLst>
        </p:cNvPr>
        <p:cNvGrpSpPr/>
        <p:nvPr/>
      </p:nvGrpSpPr>
      <p:grpSpPr>
        <a:xfrm>
          <a:off x="0" y="0"/>
          <a:ext cx="0" cy="0"/>
          <a:chOff x="0" y="0"/>
          <a:chExt cx="0" cy="0"/>
        </a:xfrm>
      </p:grpSpPr>
      <p:sp>
        <p:nvSpPr>
          <p:cNvPr id="209" name="Rectangle 208">
            <a:extLst>
              <a:ext uri="{FF2B5EF4-FFF2-40B4-BE49-F238E27FC236}">
                <a16:creationId xmlns:a16="http://schemas.microsoft.com/office/drawing/2014/main" id="{471A2461-AADC-6D4B-86F5-AE39E75559B0}"/>
              </a:ext>
            </a:extLst>
          </p:cNvPr>
          <p:cNvSpPr/>
          <p:nvPr/>
        </p:nvSpPr>
        <p:spPr bwMode="ltGray">
          <a:xfrm>
            <a:off x="3397767" y="5262112"/>
            <a:ext cx="762000" cy="692497"/>
          </a:xfrm>
          <a:prstGeom prst="rect">
            <a:avLst/>
          </a:prstGeom>
          <a:solidFill>
            <a:schemeClr val="accent6"/>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200"/>
          </a:p>
        </p:txBody>
      </p:sp>
      <p:sp>
        <p:nvSpPr>
          <p:cNvPr id="2" name="Title 1">
            <a:extLst>
              <a:ext uri="{FF2B5EF4-FFF2-40B4-BE49-F238E27FC236}">
                <a16:creationId xmlns:a16="http://schemas.microsoft.com/office/drawing/2014/main" id="{CE6E8BBF-0181-F2DC-1F60-FB326BBB2B67}"/>
              </a:ext>
            </a:extLst>
          </p:cNvPr>
          <p:cNvSpPr>
            <a:spLocks noGrp="1"/>
          </p:cNvSpPr>
          <p:nvPr>
            <p:ph type="title"/>
          </p:nvPr>
        </p:nvSpPr>
        <p:spPr/>
        <p:txBody>
          <a:bodyPr/>
          <a:lstStyle/>
          <a:p>
            <a:r>
              <a:rPr lang="en-US"/>
              <a:t>The MFP Cash Flow Challenge: Dual-Payer Complexity</a:t>
            </a:r>
          </a:p>
        </p:txBody>
      </p:sp>
      <p:sp>
        <p:nvSpPr>
          <p:cNvPr id="4" name="Text Placeholder 3">
            <a:extLst>
              <a:ext uri="{FF2B5EF4-FFF2-40B4-BE49-F238E27FC236}">
                <a16:creationId xmlns:a16="http://schemas.microsoft.com/office/drawing/2014/main" id="{DCD6B215-8EFC-3434-436F-1E4BF3E0C9B2}"/>
              </a:ext>
            </a:extLst>
          </p:cNvPr>
          <p:cNvSpPr>
            <a:spLocks noGrp="1"/>
          </p:cNvSpPr>
          <p:nvPr>
            <p:ph type="body" sz="quarter" idx="14"/>
          </p:nvPr>
        </p:nvSpPr>
        <p:spPr/>
        <p:txBody>
          <a:bodyPr/>
          <a:lstStyle/>
          <a:p>
            <a:r>
              <a:rPr lang="en-GB"/>
              <a:t>2026 NACDS Regional Conference</a:t>
            </a:r>
            <a:endParaRPr lang="en-US"/>
          </a:p>
        </p:txBody>
      </p:sp>
      <p:sp>
        <p:nvSpPr>
          <p:cNvPr id="13" name="Text Placeholder 12">
            <a:extLst>
              <a:ext uri="{FF2B5EF4-FFF2-40B4-BE49-F238E27FC236}">
                <a16:creationId xmlns:a16="http://schemas.microsoft.com/office/drawing/2014/main" id="{0D682B19-FE07-554B-4558-B37E1131FD92}"/>
              </a:ext>
            </a:extLst>
          </p:cNvPr>
          <p:cNvSpPr>
            <a:spLocks noGrp="1"/>
          </p:cNvSpPr>
          <p:nvPr>
            <p:ph type="body" sz="quarter" idx="15"/>
          </p:nvPr>
        </p:nvSpPr>
        <p:spPr/>
        <p:txBody>
          <a:bodyPr/>
          <a:lstStyle/>
          <a:p>
            <a:r>
              <a:rPr lang="en-US"/>
              <a:t>How do MFP funds flow?</a:t>
            </a:r>
          </a:p>
        </p:txBody>
      </p:sp>
      <p:grpSp>
        <p:nvGrpSpPr>
          <p:cNvPr id="31" name="Group 30">
            <a:extLst>
              <a:ext uri="{FF2B5EF4-FFF2-40B4-BE49-F238E27FC236}">
                <a16:creationId xmlns:a16="http://schemas.microsoft.com/office/drawing/2014/main" id="{7DCF459B-D503-183C-E917-890121E3AB5D}"/>
              </a:ext>
            </a:extLst>
          </p:cNvPr>
          <p:cNvGrpSpPr/>
          <p:nvPr/>
        </p:nvGrpSpPr>
        <p:grpSpPr>
          <a:xfrm>
            <a:off x="5425298" y="1937296"/>
            <a:ext cx="1017456" cy="1062165"/>
            <a:chOff x="1471355" y="1536280"/>
            <a:chExt cx="1017456" cy="1062165"/>
          </a:xfrm>
        </p:grpSpPr>
        <p:grpSp>
          <p:nvGrpSpPr>
            <p:cNvPr id="7" name="Group 6">
              <a:extLst>
                <a:ext uri="{FF2B5EF4-FFF2-40B4-BE49-F238E27FC236}">
                  <a16:creationId xmlns:a16="http://schemas.microsoft.com/office/drawing/2014/main" id="{B553596A-1AAE-3414-C817-FA19591A68AE}"/>
                </a:ext>
              </a:extLst>
            </p:cNvPr>
            <p:cNvGrpSpPr/>
            <p:nvPr/>
          </p:nvGrpSpPr>
          <p:grpSpPr>
            <a:xfrm>
              <a:off x="1620714" y="1536280"/>
              <a:ext cx="762000" cy="660400"/>
              <a:chOff x="4102174" y="3829915"/>
              <a:chExt cx="762000" cy="660400"/>
            </a:xfrm>
          </p:grpSpPr>
          <p:pic>
            <p:nvPicPr>
              <p:cNvPr id="8" name="Graphic 7">
                <a:extLst>
                  <a:ext uri="{FF2B5EF4-FFF2-40B4-BE49-F238E27FC236}">
                    <a16:creationId xmlns:a16="http://schemas.microsoft.com/office/drawing/2014/main" id="{B3685E9B-1B3C-8988-E06D-4CEFDC1E98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2174" y="3829915"/>
                <a:ext cx="762000" cy="660400"/>
              </a:xfrm>
              <a:prstGeom prst="rect">
                <a:avLst/>
              </a:prstGeom>
            </p:spPr>
          </p:pic>
          <p:pic>
            <p:nvPicPr>
              <p:cNvPr id="9" name="Graphic 8">
                <a:extLst>
                  <a:ext uri="{FF2B5EF4-FFF2-40B4-BE49-F238E27FC236}">
                    <a16:creationId xmlns:a16="http://schemas.microsoft.com/office/drawing/2014/main" id="{94D358EC-C55C-BF59-8868-F49BC63582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2174" y="3829915"/>
                <a:ext cx="762000" cy="660400"/>
              </a:xfrm>
              <a:prstGeom prst="rect">
                <a:avLst/>
              </a:prstGeom>
            </p:spPr>
          </p:pic>
        </p:grpSp>
        <p:sp>
          <p:nvSpPr>
            <p:cNvPr id="21" name="TextBox 20">
              <a:extLst>
                <a:ext uri="{FF2B5EF4-FFF2-40B4-BE49-F238E27FC236}">
                  <a16:creationId xmlns:a16="http://schemas.microsoft.com/office/drawing/2014/main" id="{1E6B035D-4068-7A9A-D6FB-CF1C15064C45}"/>
                </a:ext>
              </a:extLst>
            </p:cNvPr>
            <p:cNvSpPr txBox="1"/>
            <p:nvPr/>
          </p:nvSpPr>
          <p:spPr>
            <a:xfrm>
              <a:off x="1471355" y="2044447"/>
              <a:ext cx="1017456" cy="553998"/>
            </a:xfrm>
            <a:prstGeom prst="rect">
              <a:avLst/>
            </a:prstGeom>
            <a:noFill/>
          </p:spPr>
          <p:txBody>
            <a:bodyPr wrap="square" lIns="173736" tIns="137160" rIns="91440" bIns="137160" rtlCol="0">
              <a:spAutoFit/>
            </a:bodyPr>
            <a:lstStyle/>
            <a:p>
              <a:pPr algn="ctr">
                <a:lnSpc>
                  <a:spcPct val="90000"/>
                </a:lnSpc>
                <a:spcBef>
                  <a:spcPts val="600"/>
                </a:spcBef>
              </a:pPr>
              <a:r>
                <a:rPr lang="en-US" sz="1000" b="1">
                  <a:solidFill>
                    <a:schemeClr val="accent1"/>
                  </a:solidFill>
                  <a:latin typeface="+mn-lt"/>
                </a:rPr>
                <a:t>PHARMACY PROVIDER</a:t>
              </a:r>
            </a:p>
          </p:txBody>
        </p:sp>
      </p:grpSp>
      <p:grpSp>
        <p:nvGrpSpPr>
          <p:cNvPr id="33" name="Group 32">
            <a:extLst>
              <a:ext uri="{FF2B5EF4-FFF2-40B4-BE49-F238E27FC236}">
                <a16:creationId xmlns:a16="http://schemas.microsoft.com/office/drawing/2014/main" id="{202F5E54-A385-D9D5-E2D7-1667C1ECA159}"/>
              </a:ext>
            </a:extLst>
          </p:cNvPr>
          <p:cNvGrpSpPr/>
          <p:nvPr/>
        </p:nvGrpSpPr>
        <p:grpSpPr>
          <a:xfrm>
            <a:off x="2655226" y="2310471"/>
            <a:ext cx="1218869" cy="781879"/>
            <a:chOff x="640285" y="2790630"/>
            <a:chExt cx="1218869" cy="781879"/>
          </a:xfrm>
        </p:grpSpPr>
        <p:grpSp>
          <p:nvGrpSpPr>
            <p:cNvPr id="27" name="Graphic 25" descr="Truck outline">
              <a:extLst>
                <a:ext uri="{FF2B5EF4-FFF2-40B4-BE49-F238E27FC236}">
                  <a16:creationId xmlns:a16="http://schemas.microsoft.com/office/drawing/2014/main" id="{F341D895-98AE-65E4-3FCC-D70C0B5F9FE6}"/>
                </a:ext>
              </a:extLst>
            </p:cNvPr>
            <p:cNvGrpSpPr/>
            <p:nvPr/>
          </p:nvGrpSpPr>
          <p:grpSpPr>
            <a:xfrm>
              <a:off x="887040" y="2790630"/>
              <a:ext cx="838200" cy="476345"/>
              <a:chOff x="647700" y="2850596"/>
              <a:chExt cx="838200" cy="476345"/>
            </a:xfrm>
            <a:solidFill>
              <a:srgbClr val="000000"/>
            </a:solidFill>
          </p:grpSpPr>
          <p:sp>
            <p:nvSpPr>
              <p:cNvPr id="28" name="Freeform: Shape 27">
                <a:extLst>
                  <a:ext uri="{FF2B5EF4-FFF2-40B4-BE49-F238E27FC236}">
                    <a16:creationId xmlns:a16="http://schemas.microsoft.com/office/drawing/2014/main" id="{D83CD195-784F-5C35-29EB-5F226A23DD2F}"/>
                  </a:ext>
                </a:extLst>
              </p:cNvPr>
              <p:cNvSpPr/>
              <p:nvPr/>
            </p:nvSpPr>
            <p:spPr>
              <a:xfrm>
                <a:off x="742950" y="3174541"/>
                <a:ext cx="152400" cy="152400"/>
              </a:xfrm>
              <a:custGeom>
                <a:avLst/>
                <a:gdLst>
                  <a:gd name="connsiteX0" fmla="*/ 76200 w 152400"/>
                  <a:gd name="connsiteY0" fmla="*/ 0 h 152400"/>
                  <a:gd name="connsiteX1" fmla="*/ 0 w 152400"/>
                  <a:gd name="connsiteY1" fmla="*/ 76200 h 152400"/>
                  <a:gd name="connsiteX2" fmla="*/ 76200 w 152400"/>
                  <a:gd name="connsiteY2" fmla="*/ 152400 h 152400"/>
                  <a:gd name="connsiteX3" fmla="*/ 152400 w 152400"/>
                  <a:gd name="connsiteY3" fmla="*/ 76200 h 152400"/>
                  <a:gd name="connsiteX4" fmla="*/ 76200 w 152400"/>
                  <a:gd name="connsiteY4" fmla="*/ 0 h 152400"/>
                  <a:gd name="connsiteX5" fmla="*/ 76200 w 152400"/>
                  <a:gd name="connsiteY5" fmla="*/ 133350 h 152400"/>
                  <a:gd name="connsiteX6" fmla="*/ 19050 w 152400"/>
                  <a:gd name="connsiteY6" fmla="*/ 76200 h 152400"/>
                  <a:gd name="connsiteX7" fmla="*/ 76200 w 152400"/>
                  <a:gd name="connsiteY7" fmla="*/ 19050 h 152400"/>
                  <a:gd name="connsiteX8" fmla="*/ 133350 w 152400"/>
                  <a:gd name="connsiteY8" fmla="*/ 76200 h 152400"/>
                  <a:gd name="connsiteX9" fmla="*/ 76200 w 152400"/>
                  <a:gd name="connsiteY9" fmla="*/ 13338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76200" y="0"/>
                    </a:moveTo>
                    <a:cubicBezTo>
                      <a:pt x="34116" y="0"/>
                      <a:pt x="0" y="34116"/>
                      <a:pt x="0" y="76200"/>
                    </a:cubicBezTo>
                    <a:cubicBezTo>
                      <a:pt x="0" y="118284"/>
                      <a:pt x="34116" y="152400"/>
                      <a:pt x="76200" y="152400"/>
                    </a:cubicBezTo>
                    <a:cubicBezTo>
                      <a:pt x="118284" y="152400"/>
                      <a:pt x="152400" y="118284"/>
                      <a:pt x="152400" y="76200"/>
                    </a:cubicBezTo>
                    <a:cubicBezTo>
                      <a:pt x="152348" y="34138"/>
                      <a:pt x="118262" y="52"/>
                      <a:pt x="76200" y="0"/>
                    </a:cubicBezTo>
                    <a:close/>
                    <a:moveTo>
                      <a:pt x="76200" y="133350"/>
                    </a:moveTo>
                    <a:cubicBezTo>
                      <a:pt x="44637" y="133350"/>
                      <a:pt x="19050" y="107763"/>
                      <a:pt x="19050" y="76200"/>
                    </a:cubicBezTo>
                    <a:cubicBezTo>
                      <a:pt x="19050" y="44637"/>
                      <a:pt x="44637" y="19050"/>
                      <a:pt x="76200" y="19050"/>
                    </a:cubicBezTo>
                    <a:cubicBezTo>
                      <a:pt x="107763" y="19050"/>
                      <a:pt x="133350" y="44637"/>
                      <a:pt x="133350" y="76200"/>
                    </a:cubicBezTo>
                    <a:cubicBezTo>
                      <a:pt x="133329" y="107760"/>
                      <a:pt x="107760" y="133346"/>
                      <a:pt x="76200" y="133388"/>
                    </a:cubicBezTo>
                    <a:close/>
                  </a:path>
                </a:pathLst>
              </a:custGeom>
              <a:solidFill>
                <a:schemeClr val="accent1"/>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629C7D1-9423-AEDF-5492-3C36179A2966}"/>
                  </a:ext>
                </a:extLst>
              </p:cNvPr>
              <p:cNvSpPr/>
              <p:nvPr/>
            </p:nvSpPr>
            <p:spPr>
              <a:xfrm>
                <a:off x="647700" y="2850596"/>
                <a:ext cx="838200" cy="400164"/>
              </a:xfrm>
              <a:custGeom>
                <a:avLst/>
                <a:gdLst>
                  <a:gd name="connsiteX0" fmla="*/ 822960 w 838200"/>
                  <a:gd name="connsiteY0" fmla="*/ 236287 h 400164"/>
                  <a:gd name="connsiteX1" fmla="*/ 772478 w 838200"/>
                  <a:gd name="connsiteY1" fmla="*/ 198187 h 400164"/>
                  <a:gd name="connsiteX2" fmla="*/ 759143 w 838200"/>
                  <a:gd name="connsiteY2" fmla="*/ 178184 h 400164"/>
                  <a:gd name="connsiteX3" fmla="*/ 740093 w 838200"/>
                  <a:gd name="connsiteY3" fmla="*/ 112462 h 400164"/>
                  <a:gd name="connsiteX4" fmla="*/ 666750 w 838200"/>
                  <a:gd name="connsiteY4" fmla="*/ 57150 h 400164"/>
                  <a:gd name="connsiteX5" fmla="*/ 571500 w 838200"/>
                  <a:gd name="connsiteY5" fmla="*/ 57150 h 400164"/>
                  <a:gd name="connsiteX6" fmla="*/ 571500 w 838200"/>
                  <a:gd name="connsiteY6" fmla="*/ 0 h 400164"/>
                  <a:gd name="connsiteX7" fmla="*/ 0 w 838200"/>
                  <a:gd name="connsiteY7" fmla="*/ 0 h 400164"/>
                  <a:gd name="connsiteX8" fmla="*/ 0 w 838200"/>
                  <a:gd name="connsiteY8" fmla="*/ 400164 h 400164"/>
                  <a:gd name="connsiteX9" fmla="*/ 76200 w 838200"/>
                  <a:gd name="connsiteY9" fmla="*/ 400164 h 400164"/>
                  <a:gd name="connsiteX10" fmla="*/ 78105 w 838200"/>
                  <a:gd name="connsiteY10" fmla="*/ 381114 h 400164"/>
                  <a:gd name="connsiteX11" fmla="*/ 19050 w 838200"/>
                  <a:gd name="connsiteY11" fmla="*/ 381114 h 400164"/>
                  <a:gd name="connsiteX12" fmla="*/ 19050 w 838200"/>
                  <a:gd name="connsiteY12" fmla="*/ 256670 h 400164"/>
                  <a:gd name="connsiteX13" fmla="*/ 552450 w 838200"/>
                  <a:gd name="connsiteY13" fmla="*/ 256670 h 400164"/>
                  <a:gd name="connsiteX14" fmla="*/ 552450 w 838200"/>
                  <a:gd name="connsiteY14" fmla="*/ 381114 h 400164"/>
                  <a:gd name="connsiteX15" fmla="*/ 264795 w 838200"/>
                  <a:gd name="connsiteY15" fmla="*/ 381114 h 400164"/>
                  <a:gd name="connsiteX16" fmla="*/ 266700 w 838200"/>
                  <a:gd name="connsiteY16" fmla="*/ 400164 h 400164"/>
                  <a:gd name="connsiteX17" fmla="*/ 581025 w 838200"/>
                  <a:gd name="connsiteY17" fmla="*/ 400164 h 400164"/>
                  <a:gd name="connsiteX18" fmla="*/ 582930 w 838200"/>
                  <a:gd name="connsiteY18" fmla="*/ 381114 h 400164"/>
                  <a:gd name="connsiteX19" fmla="*/ 571500 w 838200"/>
                  <a:gd name="connsiteY19" fmla="*/ 381114 h 400164"/>
                  <a:gd name="connsiteX20" fmla="*/ 571500 w 838200"/>
                  <a:gd name="connsiteY20" fmla="*/ 76200 h 400164"/>
                  <a:gd name="connsiteX21" fmla="*/ 609600 w 838200"/>
                  <a:gd name="connsiteY21" fmla="*/ 76200 h 400164"/>
                  <a:gd name="connsiteX22" fmla="*/ 609600 w 838200"/>
                  <a:gd name="connsiteY22" fmla="*/ 209045 h 400164"/>
                  <a:gd name="connsiteX23" fmla="*/ 756095 w 838200"/>
                  <a:gd name="connsiteY23" fmla="*/ 209045 h 400164"/>
                  <a:gd name="connsiteX24" fmla="*/ 761209 w 838200"/>
                  <a:gd name="connsiteY24" fmla="*/ 213512 h 400164"/>
                  <a:gd name="connsiteX25" fmla="*/ 811282 w 838200"/>
                  <a:gd name="connsiteY25" fmla="*/ 251317 h 400164"/>
                  <a:gd name="connsiteX26" fmla="*/ 819150 w 838200"/>
                  <a:gd name="connsiteY26" fmla="*/ 266776 h 400164"/>
                  <a:gd name="connsiteX27" fmla="*/ 819150 w 838200"/>
                  <a:gd name="connsiteY27" fmla="*/ 362026 h 400164"/>
                  <a:gd name="connsiteX28" fmla="*/ 800100 w 838200"/>
                  <a:gd name="connsiteY28" fmla="*/ 381076 h 400164"/>
                  <a:gd name="connsiteX29" fmla="*/ 769620 w 838200"/>
                  <a:gd name="connsiteY29" fmla="*/ 381076 h 400164"/>
                  <a:gd name="connsiteX30" fmla="*/ 771525 w 838200"/>
                  <a:gd name="connsiteY30" fmla="*/ 400126 h 400164"/>
                  <a:gd name="connsiteX31" fmla="*/ 800100 w 838200"/>
                  <a:gd name="connsiteY31" fmla="*/ 400126 h 400164"/>
                  <a:gd name="connsiteX32" fmla="*/ 838200 w 838200"/>
                  <a:gd name="connsiteY32" fmla="*/ 362026 h 400164"/>
                  <a:gd name="connsiteX33" fmla="*/ 838200 w 838200"/>
                  <a:gd name="connsiteY33" fmla="*/ 266776 h 400164"/>
                  <a:gd name="connsiteX34" fmla="*/ 822960 w 838200"/>
                  <a:gd name="connsiteY34" fmla="*/ 236287 h 400164"/>
                  <a:gd name="connsiteX35" fmla="*/ 552450 w 838200"/>
                  <a:gd name="connsiteY35" fmla="*/ 237620 h 400164"/>
                  <a:gd name="connsiteX36" fmla="*/ 19050 w 838200"/>
                  <a:gd name="connsiteY36" fmla="*/ 237620 h 400164"/>
                  <a:gd name="connsiteX37" fmla="*/ 19050 w 838200"/>
                  <a:gd name="connsiteY37" fmla="*/ 19050 h 400164"/>
                  <a:gd name="connsiteX38" fmla="*/ 552450 w 838200"/>
                  <a:gd name="connsiteY38" fmla="*/ 19050 h 400164"/>
                  <a:gd name="connsiteX39" fmla="*/ 628650 w 838200"/>
                  <a:gd name="connsiteY39" fmla="*/ 76200 h 400164"/>
                  <a:gd name="connsiteX40" fmla="*/ 666750 w 838200"/>
                  <a:gd name="connsiteY40" fmla="*/ 76200 h 400164"/>
                  <a:gd name="connsiteX41" fmla="*/ 721805 w 838200"/>
                  <a:gd name="connsiteY41" fmla="*/ 117710 h 400164"/>
                  <a:gd name="connsiteX42" fmla="*/ 740769 w 838200"/>
                  <a:gd name="connsiteY42" fmla="*/ 183147 h 400164"/>
                  <a:gd name="connsiteX43" fmla="*/ 743169 w 838200"/>
                  <a:gd name="connsiteY43" fmla="*/ 189976 h 400164"/>
                  <a:gd name="connsiteX44" fmla="*/ 628650 w 838200"/>
                  <a:gd name="connsiteY44" fmla="*/ 189976 h 40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8200" h="400164">
                    <a:moveTo>
                      <a:pt x="822960" y="236287"/>
                    </a:moveTo>
                    <a:lnTo>
                      <a:pt x="772478" y="198187"/>
                    </a:lnTo>
                    <a:cubicBezTo>
                      <a:pt x="765858" y="193258"/>
                      <a:pt x="761146" y="186191"/>
                      <a:pt x="759143" y="178184"/>
                    </a:cubicBezTo>
                    <a:lnTo>
                      <a:pt x="740093" y="112462"/>
                    </a:lnTo>
                    <a:cubicBezTo>
                      <a:pt x="730395" y="79953"/>
                      <a:pt x="700672" y="57537"/>
                      <a:pt x="666750" y="57150"/>
                    </a:cubicBezTo>
                    <a:lnTo>
                      <a:pt x="571500" y="57150"/>
                    </a:lnTo>
                    <a:lnTo>
                      <a:pt x="571500" y="0"/>
                    </a:lnTo>
                    <a:lnTo>
                      <a:pt x="0" y="0"/>
                    </a:lnTo>
                    <a:lnTo>
                      <a:pt x="0" y="400164"/>
                    </a:lnTo>
                    <a:lnTo>
                      <a:pt x="76200" y="400164"/>
                    </a:lnTo>
                    <a:cubicBezTo>
                      <a:pt x="76197" y="393766"/>
                      <a:pt x="76835" y="387385"/>
                      <a:pt x="78105" y="381114"/>
                    </a:cubicBezTo>
                    <a:lnTo>
                      <a:pt x="19050" y="381114"/>
                    </a:lnTo>
                    <a:lnTo>
                      <a:pt x="19050" y="256670"/>
                    </a:lnTo>
                    <a:lnTo>
                      <a:pt x="552450" y="256670"/>
                    </a:lnTo>
                    <a:lnTo>
                      <a:pt x="552450" y="381114"/>
                    </a:lnTo>
                    <a:lnTo>
                      <a:pt x="264795" y="381114"/>
                    </a:lnTo>
                    <a:cubicBezTo>
                      <a:pt x="266069" y="387384"/>
                      <a:pt x="266708" y="393766"/>
                      <a:pt x="266700" y="400164"/>
                    </a:cubicBezTo>
                    <a:lnTo>
                      <a:pt x="581025" y="400164"/>
                    </a:lnTo>
                    <a:cubicBezTo>
                      <a:pt x="581022" y="393766"/>
                      <a:pt x="581660" y="387385"/>
                      <a:pt x="582930" y="381114"/>
                    </a:cubicBezTo>
                    <a:lnTo>
                      <a:pt x="571500" y="381114"/>
                    </a:lnTo>
                    <a:lnTo>
                      <a:pt x="571500" y="76200"/>
                    </a:lnTo>
                    <a:lnTo>
                      <a:pt x="609600" y="76200"/>
                    </a:lnTo>
                    <a:lnTo>
                      <a:pt x="609600" y="209045"/>
                    </a:lnTo>
                    <a:lnTo>
                      <a:pt x="756095" y="209045"/>
                    </a:lnTo>
                    <a:cubicBezTo>
                      <a:pt x="757699" y="210645"/>
                      <a:pt x="759408" y="212138"/>
                      <a:pt x="761209" y="213512"/>
                    </a:cubicBezTo>
                    <a:lnTo>
                      <a:pt x="811282" y="251317"/>
                    </a:lnTo>
                    <a:cubicBezTo>
                      <a:pt x="816190" y="254947"/>
                      <a:pt x="819103" y="260673"/>
                      <a:pt x="819150" y="266776"/>
                    </a:cubicBezTo>
                    <a:lnTo>
                      <a:pt x="819150" y="362026"/>
                    </a:lnTo>
                    <a:cubicBezTo>
                      <a:pt x="819150" y="372548"/>
                      <a:pt x="810621" y="381076"/>
                      <a:pt x="800100" y="381076"/>
                    </a:cubicBezTo>
                    <a:lnTo>
                      <a:pt x="769620" y="381076"/>
                    </a:lnTo>
                    <a:cubicBezTo>
                      <a:pt x="770894" y="387346"/>
                      <a:pt x="771533" y="393728"/>
                      <a:pt x="771525" y="400126"/>
                    </a:cubicBezTo>
                    <a:lnTo>
                      <a:pt x="800100" y="400126"/>
                    </a:lnTo>
                    <a:cubicBezTo>
                      <a:pt x="821114" y="400059"/>
                      <a:pt x="838132" y="383040"/>
                      <a:pt x="838200" y="362026"/>
                    </a:cubicBezTo>
                    <a:lnTo>
                      <a:pt x="838200" y="266776"/>
                    </a:lnTo>
                    <a:cubicBezTo>
                      <a:pt x="838161" y="254791"/>
                      <a:pt x="832524" y="243511"/>
                      <a:pt x="822960" y="236287"/>
                    </a:cubicBezTo>
                    <a:close/>
                    <a:moveTo>
                      <a:pt x="552450" y="237620"/>
                    </a:moveTo>
                    <a:lnTo>
                      <a:pt x="19050" y="237620"/>
                    </a:lnTo>
                    <a:lnTo>
                      <a:pt x="19050" y="19050"/>
                    </a:lnTo>
                    <a:lnTo>
                      <a:pt x="552450" y="19050"/>
                    </a:lnTo>
                    <a:close/>
                    <a:moveTo>
                      <a:pt x="628650" y="76200"/>
                    </a:moveTo>
                    <a:lnTo>
                      <a:pt x="666750" y="76200"/>
                    </a:lnTo>
                    <a:cubicBezTo>
                      <a:pt x="692156" y="76649"/>
                      <a:pt x="714384" y="93407"/>
                      <a:pt x="721805" y="117710"/>
                    </a:cubicBezTo>
                    <a:lnTo>
                      <a:pt x="740769" y="183147"/>
                    </a:lnTo>
                    <a:cubicBezTo>
                      <a:pt x="741416" y="185474"/>
                      <a:pt x="742218" y="187756"/>
                      <a:pt x="743169" y="189976"/>
                    </a:cubicBezTo>
                    <a:lnTo>
                      <a:pt x="628650" y="189976"/>
                    </a:lnTo>
                    <a:close/>
                  </a:path>
                </a:pathLst>
              </a:custGeom>
              <a:solidFill>
                <a:srgbClr val="000000"/>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2C10C2D-164B-BFAF-7A56-B79A7DA51815}"/>
                  </a:ext>
                </a:extLst>
              </p:cNvPr>
              <p:cNvSpPr/>
              <p:nvPr/>
            </p:nvSpPr>
            <p:spPr>
              <a:xfrm>
                <a:off x="1247775" y="3174541"/>
                <a:ext cx="152400" cy="152400"/>
              </a:xfrm>
              <a:custGeom>
                <a:avLst/>
                <a:gdLst>
                  <a:gd name="connsiteX0" fmla="*/ 76200 w 152400"/>
                  <a:gd name="connsiteY0" fmla="*/ 0 h 152400"/>
                  <a:gd name="connsiteX1" fmla="*/ 0 w 152400"/>
                  <a:gd name="connsiteY1" fmla="*/ 76200 h 152400"/>
                  <a:gd name="connsiteX2" fmla="*/ 76200 w 152400"/>
                  <a:gd name="connsiteY2" fmla="*/ 152400 h 152400"/>
                  <a:gd name="connsiteX3" fmla="*/ 152400 w 152400"/>
                  <a:gd name="connsiteY3" fmla="*/ 76200 h 152400"/>
                  <a:gd name="connsiteX4" fmla="*/ 76200 w 152400"/>
                  <a:gd name="connsiteY4" fmla="*/ 0 h 152400"/>
                  <a:gd name="connsiteX5" fmla="*/ 76200 w 152400"/>
                  <a:gd name="connsiteY5" fmla="*/ 133350 h 152400"/>
                  <a:gd name="connsiteX6" fmla="*/ 19050 w 152400"/>
                  <a:gd name="connsiteY6" fmla="*/ 76200 h 152400"/>
                  <a:gd name="connsiteX7" fmla="*/ 76200 w 152400"/>
                  <a:gd name="connsiteY7" fmla="*/ 19050 h 152400"/>
                  <a:gd name="connsiteX8" fmla="*/ 133350 w 152400"/>
                  <a:gd name="connsiteY8" fmla="*/ 76200 h 152400"/>
                  <a:gd name="connsiteX9" fmla="*/ 76200 w 152400"/>
                  <a:gd name="connsiteY9" fmla="*/ 13338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76200" y="0"/>
                    </a:moveTo>
                    <a:cubicBezTo>
                      <a:pt x="34116" y="0"/>
                      <a:pt x="0" y="34116"/>
                      <a:pt x="0" y="76200"/>
                    </a:cubicBezTo>
                    <a:cubicBezTo>
                      <a:pt x="0" y="118284"/>
                      <a:pt x="34116" y="152400"/>
                      <a:pt x="76200" y="152400"/>
                    </a:cubicBezTo>
                    <a:cubicBezTo>
                      <a:pt x="118284" y="152400"/>
                      <a:pt x="152400" y="118284"/>
                      <a:pt x="152400" y="76200"/>
                    </a:cubicBezTo>
                    <a:cubicBezTo>
                      <a:pt x="152348" y="34138"/>
                      <a:pt x="118262" y="52"/>
                      <a:pt x="76200" y="0"/>
                    </a:cubicBezTo>
                    <a:close/>
                    <a:moveTo>
                      <a:pt x="76200" y="133350"/>
                    </a:moveTo>
                    <a:cubicBezTo>
                      <a:pt x="44637" y="133350"/>
                      <a:pt x="19050" y="107763"/>
                      <a:pt x="19050" y="76200"/>
                    </a:cubicBezTo>
                    <a:cubicBezTo>
                      <a:pt x="19050" y="44637"/>
                      <a:pt x="44637" y="19050"/>
                      <a:pt x="76200" y="19050"/>
                    </a:cubicBezTo>
                    <a:cubicBezTo>
                      <a:pt x="107763" y="19050"/>
                      <a:pt x="133350" y="44637"/>
                      <a:pt x="133350" y="76200"/>
                    </a:cubicBezTo>
                    <a:cubicBezTo>
                      <a:pt x="133329" y="107760"/>
                      <a:pt x="107760" y="133346"/>
                      <a:pt x="76200" y="133388"/>
                    </a:cubicBezTo>
                    <a:close/>
                  </a:path>
                </a:pathLst>
              </a:custGeom>
              <a:solidFill>
                <a:schemeClr val="accent1"/>
              </a:solidFill>
              <a:ln w="9525" cap="flat">
                <a:noFill/>
                <a:prstDash val="solid"/>
                <a:miter/>
              </a:ln>
            </p:spPr>
            <p:txBody>
              <a:bodyPr rtlCol="0" anchor="ctr"/>
              <a:lstStyle/>
              <a:p>
                <a:endParaRPr lang="en-US"/>
              </a:p>
            </p:txBody>
          </p:sp>
        </p:grpSp>
        <p:sp>
          <p:nvSpPr>
            <p:cNvPr id="32" name="TextBox 31">
              <a:extLst>
                <a:ext uri="{FF2B5EF4-FFF2-40B4-BE49-F238E27FC236}">
                  <a16:creationId xmlns:a16="http://schemas.microsoft.com/office/drawing/2014/main" id="{06DC2921-EBF4-36E0-D967-B450EA6D2247}"/>
                </a:ext>
              </a:extLst>
            </p:cNvPr>
            <p:cNvSpPr txBox="1"/>
            <p:nvPr/>
          </p:nvSpPr>
          <p:spPr>
            <a:xfrm>
              <a:off x="640285" y="3157011"/>
              <a:ext cx="1218869" cy="415498"/>
            </a:xfrm>
            <a:prstGeom prst="rect">
              <a:avLst/>
            </a:prstGeom>
            <a:noFill/>
          </p:spPr>
          <p:txBody>
            <a:bodyPr wrap="square" lIns="173736" tIns="137160" rIns="91440" bIns="137160" rtlCol="0">
              <a:spAutoFit/>
            </a:bodyPr>
            <a:lstStyle/>
            <a:p>
              <a:pPr algn="ctr">
                <a:lnSpc>
                  <a:spcPct val="90000"/>
                </a:lnSpc>
                <a:spcBef>
                  <a:spcPts val="600"/>
                </a:spcBef>
              </a:pPr>
              <a:r>
                <a:rPr lang="en-US" sz="1000" b="1">
                  <a:solidFill>
                    <a:schemeClr val="accent1"/>
                  </a:solidFill>
                </a:rPr>
                <a:t>WHOLESALER</a:t>
              </a:r>
              <a:endParaRPr lang="en-US" sz="1000" b="1">
                <a:solidFill>
                  <a:schemeClr val="accent1"/>
                </a:solidFill>
                <a:latin typeface="+mn-lt"/>
              </a:endParaRPr>
            </a:p>
          </p:txBody>
        </p:sp>
      </p:grpSp>
      <p:grpSp>
        <p:nvGrpSpPr>
          <p:cNvPr id="42" name="Group 41">
            <a:extLst>
              <a:ext uri="{FF2B5EF4-FFF2-40B4-BE49-F238E27FC236}">
                <a16:creationId xmlns:a16="http://schemas.microsoft.com/office/drawing/2014/main" id="{9027261C-66B0-247B-5FDC-418815CB7FDB}"/>
              </a:ext>
            </a:extLst>
          </p:cNvPr>
          <p:cNvGrpSpPr/>
          <p:nvPr/>
        </p:nvGrpSpPr>
        <p:grpSpPr>
          <a:xfrm>
            <a:off x="82618" y="2074339"/>
            <a:ext cx="1389653" cy="1130210"/>
            <a:chOff x="479560" y="1522888"/>
            <a:chExt cx="1389653" cy="1130210"/>
          </a:xfrm>
        </p:grpSpPr>
        <p:grpSp>
          <p:nvGrpSpPr>
            <p:cNvPr id="36" name="Graphic 34" descr="Factory outline">
              <a:extLst>
                <a:ext uri="{FF2B5EF4-FFF2-40B4-BE49-F238E27FC236}">
                  <a16:creationId xmlns:a16="http://schemas.microsoft.com/office/drawing/2014/main" id="{3F441660-5CFD-3B7E-F81E-5476105589E7}"/>
                </a:ext>
              </a:extLst>
            </p:cNvPr>
            <p:cNvGrpSpPr/>
            <p:nvPr/>
          </p:nvGrpSpPr>
          <p:grpSpPr>
            <a:xfrm>
              <a:off x="841012" y="1522888"/>
              <a:ext cx="666750" cy="666750"/>
              <a:chOff x="4314827" y="2915754"/>
              <a:chExt cx="666750" cy="666750"/>
            </a:xfrm>
            <a:solidFill>
              <a:srgbClr val="000000"/>
            </a:solidFill>
          </p:grpSpPr>
          <p:sp>
            <p:nvSpPr>
              <p:cNvPr id="37" name="Freeform: Shape 36">
                <a:extLst>
                  <a:ext uri="{FF2B5EF4-FFF2-40B4-BE49-F238E27FC236}">
                    <a16:creationId xmlns:a16="http://schemas.microsoft.com/office/drawing/2014/main" id="{CCE19EAA-6B05-3D80-C463-D0EF0D58F8C9}"/>
                  </a:ext>
                </a:extLst>
              </p:cNvPr>
              <p:cNvSpPr/>
              <p:nvPr/>
            </p:nvSpPr>
            <p:spPr>
              <a:xfrm>
                <a:off x="4314827" y="2915754"/>
                <a:ext cx="666750" cy="666750"/>
              </a:xfrm>
              <a:custGeom>
                <a:avLst/>
                <a:gdLst>
                  <a:gd name="connsiteX0" fmla="*/ 409575 w 666750"/>
                  <a:gd name="connsiteY0" fmla="*/ 384381 h 666750"/>
                  <a:gd name="connsiteX1" fmla="*/ 409575 w 666750"/>
                  <a:gd name="connsiteY1" fmla="*/ 251031 h 666750"/>
                  <a:gd name="connsiteX2" fmla="*/ 151324 w 666750"/>
                  <a:gd name="connsiteY2" fmla="*/ 384943 h 666750"/>
                  <a:gd name="connsiteX3" fmla="*/ 123158 w 666750"/>
                  <a:gd name="connsiteY3" fmla="*/ 0 h 666750"/>
                  <a:gd name="connsiteX4" fmla="*/ 29242 w 666750"/>
                  <a:gd name="connsiteY4" fmla="*/ 0 h 666750"/>
                  <a:gd name="connsiteX5" fmla="*/ 0 w 666750"/>
                  <a:gd name="connsiteY5" fmla="*/ 400050 h 666750"/>
                  <a:gd name="connsiteX6" fmla="*/ 0 w 666750"/>
                  <a:gd name="connsiteY6" fmla="*/ 666750 h 666750"/>
                  <a:gd name="connsiteX7" fmla="*/ 666750 w 666750"/>
                  <a:gd name="connsiteY7" fmla="*/ 666750 h 666750"/>
                  <a:gd name="connsiteX8" fmla="*/ 666750 w 666750"/>
                  <a:gd name="connsiteY8" fmla="*/ 251031 h 666750"/>
                  <a:gd name="connsiteX9" fmla="*/ 105442 w 666750"/>
                  <a:gd name="connsiteY9" fmla="*/ 19050 h 666750"/>
                  <a:gd name="connsiteX10" fmla="*/ 108928 w 666750"/>
                  <a:gd name="connsiteY10" fmla="*/ 66675 h 666750"/>
                  <a:gd name="connsiteX11" fmla="*/ 43472 w 666750"/>
                  <a:gd name="connsiteY11" fmla="*/ 66675 h 666750"/>
                  <a:gd name="connsiteX12" fmla="*/ 46958 w 666750"/>
                  <a:gd name="connsiteY12" fmla="*/ 19050 h 666750"/>
                  <a:gd name="connsiteX13" fmla="*/ 42072 w 666750"/>
                  <a:gd name="connsiteY13" fmla="*/ 85725 h 666750"/>
                  <a:gd name="connsiteX14" fmla="*/ 110328 w 666750"/>
                  <a:gd name="connsiteY14" fmla="*/ 85725 h 666750"/>
                  <a:gd name="connsiteX15" fmla="*/ 132626 w 666750"/>
                  <a:gd name="connsiteY15" fmla="*/ 390525 h 666750"/>
                  <a:gd name="connsiteX16" fmla="*/ 19774 w 666750"/>
                  <a:gd name="connsiteY16" fmla="*/ 390525 h 666750"/>
                  <a:gd name="connsiteX17" fmla="*/ 145733 w 666750"/>
                  <a:gd name="connsiteY17" fmla="*/ 409280 h 666750"/>
                  <a:gd name="connsiteX18" fmla="*/ 390525 w 666750"/>
                  <a:gd name="connsiteY18" fmla="*/ 282369 h 666750"/>
                  <a:gd name="connsiteX19" fmla="*/ 390525 w 666750"/>
                  <a:gd name="connsiteY19" fmla="*/ 415719 h 666750"/>
                  <a:gd name="connsiteX20" fmla="*/ 647700 w 666750"/>
                  <a:gd name="connsiteY20" fmla="*/ 282369 h 666750"/>
                  <a:gd name="connsiteX21" fmla="*/ 647700 w 666750"/>
                  <a:gd name="connsiteY21" fmla="*/ 647700 h 666750"/>
                  <a:gd name="connsiteX22" fmla="*/ 19050 w 666750"/>
                  <a:gd name="connsiteY22" fmla="*/ 647700 h 666750"/>
                  <a:gd name="connsiteX23" fmla="*/ 19050 w 666750"/>
                  <a:gd name="connsiteY23" fmla="*/ 409575 h 666750"/>
                  <a:gd name="connsiteX24" fmla="*/ 134017 w 666750"/>
                  <a:gd name="connsiteY24" fmla="*/ 40957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0" h="666750">
                    <a:moveTo>
                      <a:pt x="409575" y="384381"/>
                    </a:moveTo>
                    <a:lnTo>
                      <a:pt x="409575" y="251031"/>
                    </a:lnTo>
                    <a:lnTo>
                      <a:pt x="151324" y="384943"/>
                    </a:lnTo>
                    <a:lnTo>
                      <a:pt x="123158" y="0"/>
                    </a:lnTo>
                    <a:lnTo>
                      <a:pt x="29242" y="0"/>
                    </a:lnTo>
                    <a:lnTo>
                      <a:pt x="0" y="400050"/>
                    </a:lnTo>
                    <a:lnTo>
                      <a:pt x="0" y="666750"/>
                    </a:lnTo>
                    <a:lnTo>
                      <a:pt x="666750" y="666750"/>
                    </a:lnTo>
                    <a:lnTo>
                      <a:pt x="666750" y="251031"/>
                    </a:lnTo>
                    <a:close/>
                    <a:moveTo>
                      <a:pt x="105442" y="19050"/>
                    </a:moveTo>
                    <a:lnTo>
                      <a:pt x="108928" y="66675"/>
                    </a:lnTo>
                    <a:lnTo>
                      <a:pt x="43472" y="66675"/>
                    </a:lnTo>
                    <a:lnTo>
                      <a:pt x="46958" y="19050"/>
                    </a:lnTo>
                    <a:close/>
                    <a:moveTo>
                      <a:pt x="42072" y="85725"/>
                    </a:moveTo>
                    <a:lnTo>
                      <a:pt x="110328" y="85725"/>
                    </a:lnTo>
                    <a:lnTo>
                      <a:pt x="132626" y="390525"/>
                    </a:lnTo>
                    <a:lnTo>
                      <a:pt x="19774" y="390525"/>
                    </a:lnTo>
                    <a:close/>
                    <a:moveTo>
                      <a:pt x="145733" y="409280"/>
                    </a:moveTo>
                    <a:lnTo>
                      <a:pt x="390525" y="282369"/>
                    </a:lnTo>
                    <a:lnTo>
                      <a:pt x="390525" y="415719"/>
                    </a:lnTo>
                    <a:lnTo>
                      <a:pt x="647700" y="282369"/>
                    </a:lnTo>
                    <a:lnTo>
                      <a:pt x="647700" y="647700"/>
                    </a:lnTo>
                    <a:lnTo>
                      <a:pt x="19050" y="647700"/>
                    </a:lnTo>
                    <a:lnTo>
                      <a:pt x="19050" y="409575"/>
                    </a:lnTo>
                    <a:lnTo>
                      <a:pt x="134017" y="409575"/>
                    </a:lnTo>
                    <a:close/>
                  </a:path>
                </a:pathLst>
              </a:custGeom>
              <a:solidFill>
                <a:srgbClr val="00000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D1B331E-1BEC-CB6B-7EB0-54F4A581EEC1}"/>
                  </a:ext>
                </a:extLst>
              </p:cNvPr>
              <p:cNvSpPr/>
              <p:nvPr/>
            </p:nvSpPr>
            <p:spPr>
              <a:xfrm>
                <a:off x="4381502" y="3411054"/>
                <a:ext cx="152400" cy="95250"/>
              </a:xfrm>
              <a:custGeom>
                <a:avLst/>
                <a:gdLst>
                  <a:gd name="connsiteX0" fmla="*/ 0 w 152400"/>
                  <a:gd name="connsiteY0" fmla="*/ 95250 h 95250"/>
                  <a:gd name="connsiteX1" fmla="*/ 152400 w 152400"/>
                  <a:gd name="connsiteY1" fmla="*/ 95250 h 95250"/>
                  <a:gd name="connsiteX2" fmla="*/ 152400 w 152400"/>
                  <a:gd name="connsiteY2" fmla="*/ 0 h 95250"/>
                  <a:gd name="connsiteX3" fmla="*/ 0 w 152400"/>
                  <a:gd name="connsiteY3" fmla="*/ 0 h 95250"/>
                  <a:gd name="connsiteX4" fmla="*/ 133350 w 152400"/>
                  <a:gd name="connsiteY4" fmla="*/ 76200 h 95250"/>
                  <a:gd name="connsiteX5" fmla="*/ 85725 w 152400"/>
                  <a:gd name="connsiteY5" fmla="*/ 76200 h 95250"/>
                  <a:gd name="connsiteX6" fmla="*/ 85725 w 152400"/>
                  <a:gd name="connsiteY6" fmla="*/ 19050 h 95250"/>
                  <a:gd name="connsiteX7" fmla="*/ 133350 w 152400"/>
                  <a:gd name="connsiteY7" fmla="*/ 19050 h 95250"/>
                  <a:gd name="connsiteX8" fmla="*/ 19050 w 152400"/>
                  <a:gd name="connsiteY8" fmla="*/ 19050 h 95250"/>
                  <a:gd name="connsiteX9" fmla="*/ 66675 w 152400"/>
                  <a:gd name="connsiteY9" fmla="*/ 19050 h 95250"/>
                  <a:gd name="connsiteX10" fmla="*/ 66675 w 152400"/>
                  <a:gd name="connsiteY10" fmla="*/ 76200 h 95250"/>
                  <a:gd name="connsiteX11" fmla="*/ 19050 w 152400"/>
                  <a:gd name="connsiteY11" fmla="*/ 7620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0" y="95250"/>
                    </a:moveTo>
                    <a:lnTo>
                      <a:pt x="152400" y="95250"/>
                    </a:lnTo>
                    <a:lnTo>
                      <a:pt x="152400" y="0"/>
                    </a:lnTo>
                    <a:lnTo>
                      <a:pt x="0" y="0"/>
                    </a:lnTo>
                    <a:close/>
                    <a:moveTo>
                      <a:pt x="133350" y="76200"/>
                    </a:moveTo>
                    <a:lnTo>
                      <a:pt x="85725" y="76200"/>
                    </a:lnTo>
                    <a:lnTo>
                      <a:pt x="85725" y="19050"/>
                    </a:lnTo>
                    <a:lnTo>
                      <a:pt x="133350" y="19050"/>
                    </a:lnTo>
                    <a:close/>
                    <a:moveTo>
                      <a:pt x="19050" y="19050"/>
                    </a:moveTo>
                    <a:lnTo>
                      <a:pt x="66675" y="19050"/>
                    </a:lnTo>
                    <a:lnTo>
                      <a:pt x="66675" y="76200"/>
                    </a:lnTo>
                    <a:lnTo>
                      <a:pt x="19050" y="76200"/>
                    </a:lnTo>
                    <a:close/>
                  </a:path>
                </a:pathLst>
              </a:custGeom>
              <a:solidFill>
                <a:schemeClr val="accent1"/>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1A947E4-567E-A354-37BF-15F50D1D256B}"/>
                  </a:ext>
                </a:extLst>
              </p:cNvPr>
              <p:cNvSpPr/>
              <p:nvPr/>
            </p:nvSpPr>
            <p:spPr>
              <a:xfrm>
                <a:off x="4572002" y="3411054"/>
                <a:ext cx="152400" cy="95250"/>
              </a:xfrm>
              <a:custGeom>
                <a:avLst/>
                <a:gdLst>
                  <a:gd name="connsiteX0" fmla="*/ 0 w 152400"/>
                  <a:gd name="connsiteY0" fmla="*/ 95250 h 95250"/>
                  <a:gd name="connsiteX1" fmla="*/ 152400 w 152400"/>
                  <a:gd name="connsiteY1" fmla="*/ 95250 h 95250"/>
                  <a:gd name="connsiteX2" fmla="*/ 152400 w 152400"/>
                  <a:gd name="connsiteY2" fmla="*/ 0 h 95250"/>
                  <a:gd name="connsiteX3" fmla="*/ 0 w 152400"/>
                  <a:gd name="connsiteY3" fmla="*/ 0 h 95250"/>
                  <a:gd name="connsiteX4" fmla="*/ 133350 w 152400"/>
                  <a:gd name="connsiteY4" fmla="*/ 76200 h 95250"/>
                  <a:gd name="connsiteX5" fmla="*/ 85725 w 152400"/>
                  <a:gd name="connsiteY5" fmla="*/ 76200 h 95250"/>
                  <a:gd name="connsiteX6" fmla="*/ 85725 w 152400"/>
                  <a:gd name="connsiteY6" fmla="*/ 19050 h 95250"/>
                  <a:gd name="connsiteX7" fmla="*/ 133350 w 152400"/>
                  <a:gd name="connsiteY7" fmla="*/ 19050 h 95250"/>
                  <a:gd name="connsiteX8" fmla="*/ 19050 w 152400"/>
                  <a:gd name="connsiteY8" fmla="*/ 19050 h 95250"/>
                  <a:gd name="connsiteX9" fmla="*/ 66675 w 152400"/>
                  <a:gd name="connsiteY9" fmla="*/ 19050 h 95250"/>
                  <a:gd name="connsiteX10" fmla="*/ 66675 w 152400"/>
                  <a:gd name="connsiteY10" fmla="*/ 76200 h 95250"/>
                  <a:gd name="connsiteX11" fmla="*/ 19050 w 152400"/>
                  <a:gd name="connsiteY11" fmla="*/ 7620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0" y="95250"/>
                    </a:moveTo>
                    <a:lnTo>
                      <a:pt x="152400" y="95250"/>
                    </a:lnTo>
                    <a:lnTo>
                      <a:pt x="152400" y="0"/>
                    </a:lnTo>
                    <a:lnTo>
                      <a:pt x="0" y="0"/>
                    </a:lnTo>
                    <a:close/>
                    <a:moveTo>
                      <a:pt x="133350" y="76200"/>
                    </a:moveTo>
                    <a:lnTo>
                      <a:pt x="85725" y="76200"/>
                    </a:lnTo>
                    <a:lnTo>
                      <a:pt x="85725" y="19050"/>
                    </a:lnTo>
                    <a:lnTo>
                      <a:pt x="133350" y="19050"/>
                    </a:lnTo>
                    <a:close/>
                    <a:moveTo>
                      <a:pt x="19050" y="19050"/>
                    </a:moveTo>
                    <a:lnTo>
                      <a:pt x="66675" y="19050"/>
                    </a:lnTo>
                    <a:lnTo>
                      <a:pt x="66675" y="76200"/>
                    </a:lnTo>
                    <a:lnTo>
                      <a:pt x="19050" y="76200"/>
                    </a:lnTo>
                    <a:close/>
                  </a:path>
                </a:pathLst>
              </a:custGeom>
              <a:solidFill>
                <a:schemeClr val="accent1"/>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9F7BA14-FA7D-8042-4B76-E0DD5D7C9F13}"/>
                  </a:ext>
                </a:extLst>
              </p:cNvPr>
              <p:cNvSpPr/>
              <p:nvPr/>
            </p:nvSpPr>
            <p:spPr>
              <a:xfrm>
                <a:off x="4762502" y="3411054"/>
                <a:ext cx="152400" cy="95250"/>
              </a:xfrm>
              <a:custGeom>
                <a:avLst/>
                <a:gdLst>
                  <a:gd name="connsiteX0" fmla="*/ 152400 w 152400"/>
                  <a:gd name="connsiteY0" fmla="*/ 0 h 95250"/>
                  <a:gd name="connsiteX1" fmla="*/ 0 w 152400"/>
                  <a:gd name="connsiteY1" fmla="*/ 0 h 95250"/>
                  <a:gd name="connsiteX2" fmla="*/ 0 w 152400"/>
                  <a:gd name="connsiteY2" fmla="*/ 95250 h 95250"/>
                  <a:gd name="connsiteX3" fmla="*/ 152400 w 152400"/>
                  <a:gd name="connsiteY3" fmla="*/ 95250 h 95250"/>
                  <a:gd name="connsiteX4" fmla="*/ 19050 w 152400"/>
                  <a:gd name="connsiteY4" fmla="*/ 19050 h 95250"/>
                  <a:gd name="connsiteX5" fmla="*/ 66675 w 152400"/>
                  <a:gd name="connsiteY5" fmla="*/ 19050 h 95250"/>
                  <a:gd name="connsiteX6" fmla="*/ 66675 w 152400"/>
                  <a:gd name="connsiteY6" fmla="*/ 76200 h 95250"/>
                  <a:gd name="connsiteX7" fmla="*/ 19050 w 152400"/>
                  <a:gd name="connsiteY7" fmla="*/ 76200 h 95250"/>
                  <a:gd name="connsiteX8" fmla="*/ 133350 w 152400"/>
                  <a:gd name="connsiteY8" fmla="*/ 76200 h 95250"/>
                  <a:gd name="connsiteX9" fmla="*/ 85725 w 152400"/>
                  <a:gd name="connsiteY9" fmla="*/ 76200 h 95250"/>
                  <a:gd name="connsiteX10" fmla="*/ 85725 w 152400"/>
                  <a:gd name="connsiteY10" fmla="*/ 19050 h 95250"/>
                  <a:gd name="connsiteX11" fmla="*/ 133350 w 152400"/>
                  <a:gd name="connsiteY11" fmla="*/ 190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152400" y="0"/>
                    </a:moveTo>
                    <a:lnTo>
                      <a:pt x="0" y="0"/>
                    </a:lnTo>
                    <a:lnTo>
                      <a:pt x="0" y="95250"/>
                    </a:lnTo>
                    <a:lnTo>
                      <a:pt x="152400" y="95250"/>
                    </a:lnTo>
                    <a:close/>
                    <a:moveTo>
                      <a:pt x="19050" y="19050"/>
                    </a:moveTo>
                    <a:lnTo>
                      <a:pt x="66675" y="19050"/>
                    </a:lnTo>
                    <a:lnTo>
                      <a:pt x="66675" y="76200"/>
                    </a:lnTo>
                    <a:lnTo>
                      <a:pt x="19050" y="76200"/>
                    </a:lnTo>
                    <a:close/>
                    <a:moveTo>
                      <a:pt x="133350" y="76200"/>
                    </a:moveTo>
                    <a:lnTo>
                      <a:pt x="85725" y="76200"/>
                    </a:lnTo>
                    <a:lnTo>
                      <a:pt x="85725" y="19050"/>
                    </a:lnTo>
                    <a:lnTo>
                      <a:pt x="133350" y="19050"/>
                    </a:lnTo>
                    <a:close/>
                  </a:path>
                </a:pathLst>
              </a:custGeom>
              <a:solidFill>
                <a:schemeClr val="accent1"/>
              </a:solidFill>
              <a:ln w="9525" cap="flat">
                <a:noFill/>
                <a:prstDash val="solid"/>
                <a:miter/>
              </a:ln>
            </p:spPr>
            <p:txBody>
              <a:bodyPr rtlCol="0" anchor="ctr"/>
              <a:lstStyle/>
              <a:p>
                <a:endParaRPr lang="en-US"/>
              </a:p>
            </p:txBody>
          </p:sp>
        </p:grpSp>
        <p:sp>
          <p:nvSpPr>
            <p:cNvPr id="41" name="TextBox 40">
              <a:extLst>
                <a:ext uri="{FF2B5EF4-FFF2-40B4-BE49-F238E27FC236}">
                  <a16:creationId xmlns:a16="http://schemas.microsoft.com/office/drawing/2014/main" id="{D684AAF9-E33C-522F-F57E-D10F860D9F77}"/>
                </a:ext>
              </a:extLst>
            </p:cNvPr>
            <p:cNvSpPr txBox="1"/>
            <p:nvPr/>
          </p:nvSpPr>
          <p:spPr>
            <a:xfrm>
              <a:off x="479560" y="2099100"/>
              <a:ext cx="1389653" cy="553998"/>
            </a:xfrm>
            <a:prstGeom prst="rect">
              <a:avLst/>
            </a:prstGeom>
            <a:noFill/>
          </p:spPr>
          <p:txBody>
            <a:bodyPr wrap="square" lIns="173736" tIns="137160" rIns="91440" bIns="137160" rtlCol="0">
              <a:spAutoFit/>
            </a:bodyPr>
            <a:lstStyle/>
            <a:p>
              <a:pPr algn="ctr">
                <a:lnSpc>
                  <a:spcPct val="90000"/>
                </a:lnSpc>
                <a:spcBef>
                  <a:spcPts val="600"/>
                </a:spcBef>
              </a:pPr>
              <a:r>
                <a:rPr lang="en-US" sz="1000" b="1">
                  <a:solidFill>
                    <a:schemeClr val="accent1"/>
                  </a:solidFill>
                </a:rPr>
                <a:t>PHARMA MANUFACTURER</a:t>
              </a:r>
              <a:endParaRPr lang="en-US" sz="1000" b="1">
                <a:solidFill>
                  <a:schemeClr val="accent1"/>
                </a:solidFill>
                <a:latin typeface="+mn-lt"/>
              </a:endParaRPr>
            </a:p>
          </p:txBody>
        </p:sp>
      </p:grpSp>
      <p:grpSp>
        <p:nvGrpSpPr>
          <p:cNvPr id="48" name="Group 47">
            <a:extLst>
              <a:ext uri="{FF2B5EF4-FFF2-40B4-BE49-F238E27FC236}">
                <a16:creationId xmlns:a16="http://schemas.microsoft.com/office/drawing/2014/main" id="{2B26BC98-4D2D-8BC0-F3CF-A3FD8BF5AA40}"/>
              </a:ext>
            </a:extLst>
          </p:cNvPr>
          <p:cNvGrpSpPr/>
          <p:nvPr/>
        </p:nvGrpSpPr>
        <p:grpSpPr>
          <a:xfrm>
            <a:off x="8936094" y="1784779"/>
            <a:ext cx="983574" cy="759412"/>
            <a:chOff x="8815670" y="2033148"/>
            <a:chExt cx="983574" cy="759412"/>
          </a:xfrm>
        </p:grpSpPr>
        <p:grpSp>
          <p:nvGrpSpPr>
            <p:cNvPr id="43" name="Graphic 13" descr="Man outline">
              <a:extLst>
                <a:ext uri="{FF2B5EF4-FFF2-40B4-BE49-F238E27FC236}">
                  <a16:creationId xmlns:a16="http://schemas.microsoft.com/office/drawing/2014/main" id="{57C61F7B-0E14-35CC-AC61-E4B0AAE225CA}"/>
                </a:ext>
              </a:extLst>
            </p:cNvPr>
            <p:cNvGrpSpPr/>
            <p:nvPr/>
          </p:nvGrpSpPr>
          <p:grpSpPr>
            <a:xfrm>
              <a:off x="8815670" y="2033148"/>
              <a:ext cx="328330" cy="660400"/>
              <a:chOff x="6641811" y="3618992"/>
              <a:chExt cx="236218" cy="559513"/>
            </a:xfrm>
            <a:solidFill>
              <a:srgbClr val="000000"/>
            </a:solidFill>
          </p:grpSpPr>
          <p:sp>
            <p:nvSpPr>
              <p:cNvPr id="44" name="Freeform: Shape 43">
                <a:extLst>
                  <a:ext uri="{FF2B5EF4-FFF2-40B4-BE49-F238E27FC236}">
                    <a16:creationId xmlns:a16="http://schemas.microsoft.com/office/drawing/2014/main" id="{D92F63D3-732D-A216-4490-EB461DED4451}"/>
                  </a:ext>
                </a:extLst>
              </p:cNvPr>
              <p:cNvSpPr/>
              <p:nvPr/>
            </p:nvSpPr>
            <p:spPr>
              <a:xfrm>
                <a:off x="6697763" y="3811713"/>
                <a:ext cx="124336" cy="366791"/>
              </a:xfrm>
              <a:custGeom>
                <a:avLst/>
                <a:gdLst>
                  <a:gd name="connsiteX0" fmla="*/ 116758 w 124336"/>
                  <a:gd name="connsiteY0" fmla="*/ 0 h 366791"/>
                  <a:gd name="connsiteX1" fmla="*/ 116758 w 124336"/>
                  <a:gd name="connsiteY1" fmla="*/ 0 h 366791"/>
                  <a:gd name="connsiteX2" fmla="*/ 110541 w 124336"/>
                  <a:gd name="connsiteY2" fmla="*/ 6217 h 366791"/>
                  <a:gd name="connsiteX3" fmla="*/ 111903 w 124336"/>
                  <a:gd name="connsiteY3" fmla="*/ 354358 h 366791"/>
                  <a:gd name="connsiteX4" fmla="*/ 68385 w 124336"/>
                  <a:gd name="connsiteY4" fmla="*/ 354358 h 366791"/>
                  <a:gd name="connsiteX5" fmla="*/ 68385 w 124336"/>
                  <a:gd name="connsiteY5" fmla="*/ 142987 h 366791"/>
                  <a:gd name="connsiteX6" fmla="*/ 55951 w 124336"/>
                  <a:gd name="connsiteY6" fmla="*/ 142987 h 366791"/>
                  <a:gd name="connsiteX7" fmla="*/ 55951 w 124336"/>
                  <a:gd name="connsiteY7" fmla="*/ 354358 h 366791"/>
                  <a:gd name="connsiteX8" fmla="*/ 12434 w 124336"/>
                  <a:gd name="connsiteY8" fmla="*/ 354358 h 366791"/>
                  <a:gd name="connsiteX9" fmla="*/ 12434 w 124336"/>
                  <a:gd name="connsiteY9" fmla="*/ 6217 h 366791"/>
                  <a:gd name="connsiteX10" fmla="*/ 6217 w 124336"/>
                  <a:gd name="connsiteY10" fmla="*/ 0 h 366791"/>
                  <a:gd name="connsiteX11" fmla="*/ 0 w 124336"/>
                  <a:gd name="connsiteY11" fmla="*/ 6217 h 366791"/>
                  <a:gd name="connsiteX12" fmla="*/ 0 w 124336"/>
                  <a:gd name="connsiteY12" fmla="*/ 366792 h 366791"/>
                  <a:gd name="connsiteX13" fmla="*/ 124336 w 124336"/>
                  <a:gd name="connsiteY13" fmla="*/ 366792 h 366791"/>
                  <a:gd name="connsiteX14" fmla="*/ 122950 w 124336"/>
                  <a:gd name="connsiteY14" fmla="*/ 6217 h 366791"/>
                  <a:gd name="connsiteX15" fmla="*/ 116758 w 124336"/>
                  <a:gd name="connsiteY15" fmla="*/ 0 h 36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336" h="366791">
                    <a:moveTo>
                      <a:pt x="116758" y="0"/>
                    </a:moveTo>
                    <a:lnTo>
                      <a:pt x="116758" y="0"/>
                    </a:lnTo>
                    <a:cubicBezTo>
                      <a:pt x="113324" y="0"/>
                      <a:pt x="110541" y="2783"/>
                      <a:pt x="110541" y="6217"/>
                    </a:cubicBezTo>
                    <a:lnTo>
                      <a:pt x="111903" y="354358"/>
                    </a:lnTo>
                    <a:lnTo>
                      <a:pt x="68385" y="354358"/>
                    </a:lnTo>
                    <a:lnTo>
                      <a:pt x="68385" y="142987"/>
                    </a:lnTo>
                    <a:lnTo>
                      <a:pt x="55951" y="142987"/>
                    </a:lnTo>
                    <a:lnTo>
                      <a:pt x="55951" y="354358"/>
                    </a:lnTo>
                    <a:lnTo>
                      <a:pt x="12434" y="354358"/>
                    </a:lnTo>
                    <a:lnTo>
                      <a:pt x="12434" y="6217"/>
                    </a:lnTo>
                    <a:cubicBezTo>
                      <a:pt x="12434" y="2783"/>
                      <a:pt x="9650" y="0"/>
                      <a:pt x="6217" y="0"/>
                    </a:cubicBezTo>
                    <a:cubicBezTo>
                      <a:pt x="2783" y="0"/>
                      <a:pt x="0" y="2783"/>
                      <a:pt x="0" y="6217"/>
                    </a:cubicBezTo>
                    <a:lnTo>
                      <a:pt x="0" y="366792"/>
                    </a:lnTo>
                    <a:lnTo>
                      <a:pt x="124336" y="366792"/>
                    </a:lnTo>
                    <a:lnTo>
                      <a:pt x="122950" y="6217"/>
                    </a:lnTo>
                    <a:cubicBezTo>
                      <a:pt x="122950" y="2793"/>
                      <a:pt x="120182" y="14"/>
                      <a:pt x="116758" y="0"/>
                    </a:cubicBezTo>
                    <a:close/>
                  </a:path>
                </a:pathLst>
              </a:custGeom>
              <a:solidFill>
                <a:srgbClr val="000000"/>
              </a:solidFill>
              <a:ln w="6152"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171BD97-1190-4617-8488-CDDBE247D31A}"/>
                  </a:ext>
                </a:extLst>
              </p:cNvPr>
              <p:cNvSpPr/>
              <p:nvPr/>
            </p:nvSpPr>
            <p:spPr>
              <a:xfrm>
                <a:off x="6710197" y="3618992"/>
                <a:ext cx="99469" cy="99469"/>
              </a:xfrm>
              <a:custGeom>
                <a:avLst/>
                <a:gdLst>
                  <a:gd name="connsiteX0" fmla="*/ 49735 w 99469"/>
                  <a:gd name="connsiteY0" fmla="*/ 99469 h 99469"/>
                  <a:gd name="connsiteX1" fmla="*/ 99469 w 99469"/>
                  <a:gd name="connsiteY1" fmla="*/ 49735 h 99469"/>
                  <a:gd name="connsiteX2" fmla="*/ 49735 w 99469"/>
                  <a:gd name="connsiteY2" fmla="*/ 0 h 99469"/>
                  <a:gd name="connsiteX3" fmla="*/ 0 w 99469"/>
                  <a:gd name="connsiteY3" fmla="*/ 49735 h 99469"/>
                  <a:gd name="connsiteX4" fmla="*/ 49735 w 99469"/>
                  <a:gd name="connsiteY4" fmla="*/ 99469 h 99469"/>
                  <a:gd name="connsiteX5" fmla="*/ 49735 w 99469"/>
                  <a:gd name="connsiteY5" fmla="*/ 12434 h 99469"/>
                  <a:gd name="connsiteX6" fmla="*/ 87035 w 99469"/>
                  <a:gd name="connsiteY6" fmla="*/ 49735 h 99469"/>
                  <a:gd name="connsiteX7" fmla="*/ 49735 w 99469"/>
                  <a:gd name="connsiteY7" fmla="*/ 87035 h 99469"/>
                  <a:gd name="connsiteX8" fmla="*/ 12434 w 99469"/>
                  <a:gd name="connsiteY8" fmla="*/ 49735 h 99469"/>
                  <a:gd name="connsiteX9" fmla="*/ 49735 w 99469"/>
                  <a:gd name="connsiteY9" fmla="*/ 12434 h 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69" h="99469">
                    <a:moveTo>
                      <a:pt x="49735" y="99469"/>
                    </a:moveTo>
                    <a:cubicBezTo>
                      <a:pt x="77202" y="99469"/>
                      <a:pt x="99469" y="77202"/>
                      <a:pt x="99469" y="49735"/>
                    </a:cubicBezTo>
                    <a:cubicBezTo>
                      <a:pt x="99469" y="22267"/>
                      <a:pt x="77202" y="0"/>
                      <a:pt x="49735" y="0"/>
                    </a:cubicBezTo>
                    <a:cubicBezTo>
                      <a:pt x="22267" y="0"/>
                      <a:pt x="0" y="22267"/>
                      <a:pt x="0" y="49735"/>
                    </a:cubicBezTo>
                    <a:cubicBezTo>
                      <a:pt x="31" y="77189"/>
                      <a:pt x="22280" y="99438"/>
                      <a:pt x="49735" y="99469"/>
                    </a:cubicBezTo>
                    <a:close/>
                    <a:moveTo>
                      <a:pt x="49735" y="12434"/>
                    </a:moveTo>
                    <a:cubicBezTo>
                      <a:pt x="70335" y="12434"/>
                      <a:pt x="87035" y="29134"/>
                      <a:pt x="87035" y="49735"/>
                    </a:cubicBezTo>
                    <a:cubicBezTo>
                      <a:pt x="87035" y="70335"/>
                      <a:pt x="70335" y="87035"/>
                      <a:pt x="49735" y="87035"/>
                    </a:cubicBezTo>
                    <a:cubicBezTo>
                      <a:pt x="29134" y="87035"/>
                      <a:pt x="12434" y="70335"/>
                      <a:pt x="12434" y="49735"/>
                    </a:cubicBezTo>
                    <a:cubicBezTo>
                      <a:pt x="12454" y="29142"/>
                      <a:pt x="29143" y="12454"/>
                      <a:pt x="49735" y="12434"/>
                    </a:cubicBezTo>
                    <a:close/>
                  </a:path>
                </a:pathLst>
              </a:custGeom>
              <a:solidFill>
                <a:schemeClr val="accent1"/>
              </a:solidFill>
              <a:ln w="6152"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B04DE68-7591-B0B3-E6D2-D56D20C2712E}"/>
                  </a:ext>
                </a:extLst>
              </p:cNvPr>
              <p:cNvSpPr/>
              <p:nvPr/>
            </p:nvSpPr>
            <p:spPr>
              <a:xfrm>
                <a:off x="6641811" y="3730894"/>
                <a:ext cx="236218" cy="230022"/>
              </a:xfrm>
              <a:custGeom>
                <a:avLst/>
                <a:gdLst>
                  <a:gd name="connsiteX0" fmla="*/ 235972 w 236218"/>
                  <a:gd name="connsiteY0" fmla="*/ 197347 h 230022"/>
                  <a:gd name="connsiteX1" fmla="*/ 216433 w 236218"/>
                  <a:gd name="connsiteY1" fmla="*/ 58818 h 230022"/>
                  <a:gd name="connsiteX2" fmla="*/ 212280 w 236218"/>
                  <a:gd name="connsiteY2" fmla="*/ 45427 h 230022"/>
                  <a:gd name="connsiteX3" fmla="*/ 207406 w 236218"/>
                  <a:gd name="connsiteY3" fmla="*/ 38352 h 230022"/>
                  <a:gd name="connsiteX4" fmla="*/ 157765 w 236218"/>
                  <a:gd name="connsiteY4" fmla="*/ 6528 h 230022"/>
                  <a:gd name="connsiteX5" fmla="*/ 118742 w 236218"/>
                  <a:gd name="connsiteY5" fmla="*/ 1 h 230022"/>
                  <a:gd name="connsiteX6" fmla="*/ 117461 w 236218"/>
                  <a:gd name="connsiteY6" fmla="*/ 1 h 230022"/>
                  <a:gd name="connsiteX7" fmla="*/ 78550 w 236218"/>
                  <a:gd name="connsiteY7" fmla="*/ 6497 h 230022"/>
                  <a:gd name="connsiteX8" fmla="*/ 28598 w 236218"/>
                  <a:gd name="connsiteY8" fmla="*/ 38626 h 230022"/>
                  <a:gd name="connsiteX9" fmla="*/ 23967 w 236218"/>
                  <a:gd name="connsiteY9" fmla="*/ 45427 h 230022"/>
                  <a:gd name="connsiteX10" fmla="*/ 19814 w 236218"/>
                  <a:gd name="connsiteY10" fmla="*/ 58824 h 230022"/>
                  <a:gd name="connsiteX11" fmla="*/ 237 w 236218"/>
                  <a:gd name="connsiteY11" fmla="*/ 197633 h 230022"/>
                  <a:gd name="connsiteX12" fmla="*/ 16171 w 236218"/>
                  <a:gd name="connsiteY12" fmla="*/ 229525 h 230022"/>
                  <a:gd name="connsiteX13" fmla="*/ 18601 w 236218"/>
                  <a:gd name="connsiteY13" fmla="*/ 230023 h 230022"/>
                  <a:gd name="connsiteX14" fmla="*/ 24819 w 236218"/>
                  <a:gd name="connsiteY14" fmla="*/ 223807 h 230022"/>
                  <a:gd name="connsiteX15" fmla="*/ 21038 w 236218"/>
                  <a:gd name="connsiteY15" fmla="*/ 218086 h 230022"/>
                  <a:gd name="connsiteX16" fmla="*/ 12584 w 236218"/>
                  <a:gd name="connsiteY16" fmla="*/ 199082 h 230022"/>
                  <a:gd name="connsiteX17" fmla="*/ 32117 w 236218"/>
                  <a:gd name="connsiteY17" fmla="*/ 60565 h 230022"/>
                  <a:gd name="connsiteX18" fmla="*/ 34865 w 236218"/>
                  <a:gd name="connsiteY18" fmla="*/ 51401 h 230022"/>
                  <a:gd name="connsiteX19" fmla="*/ 37905 w 236218"/>
                  <a:gd name="connsiteY19" fmla="*/ 46857 h 230022"/>
                  <a:gd name="connsiteX20" fmla="*/ 82591 w 236218"/>
                  <a:gd name="connsiteY20" fmla="*/ 18259 h 230022"/>
                  <a:gd name="connsiteX21" fmla="*/ 116833 w 236218"/>
                  <a:gd name="connsiteY21" fmla="*/ 12434 h 230022"/>
                  <a:gd name="connsiteX22" fmla="*/ 117455 w 236218"/>
                  <a:gd name="connsiteY22" fmla="*/ 12434 h 230022"/>
                  <a:gd name="connsiteX23" fmla="*/ 118120 w 236218"/>
                  <a:gd name="connsiteY23" fmla="*/ 12298 h 230022"/>
                  <a:gd name="connsiteX24" fmla="*/ 118792 w 236218"/>
                  <a:gd name="connsiteY24" fmla="*/ 12434 h 230022"/>
                  <a:gd name="connsiteX25" fmla="*/ 118829 w 236218"/>
                  <a:gd name="connsiteY25" fmla="*/ 12434 h 230022"/>
                  <a:gd name="connsiteX26" fmla="*/ 153743 w 236218"/>
                  <a:gd name="connsiteY26" fmla="*/ 18297 h 230022"/>
                  <a:gd name="connsiteX27" fmla="*/ 198100 w 236218"/>
                  <a:gd name="connsiteY27" fmla="*/ 46583 h 230022"/>
                  <a:gd name="connsiteX28" fmla="*/ 201376 w 236218"/>
                  <a:gd name="connsiteY28" fmla="*/ 51401 h 230022"/>
                  <a:gd name="connsiteX29" fmla="*/ 204124 w 236218"/>
                  <a:gd name="connsiteY29" fmla="*/ 60559 h 230022"/>
                  <a:gd name="connsiteX30" fmla="*/ 223626 w 236218"/>
                  <a:gd name="connsiteY30" fmla="*/ 198796 h 230022"/>
                  <a:gd name="connsiteX31" fmla="*/ 215202 w 236218"/>
                  <a:gd name="connsiteY31" fmla="*/ 218068 h 230022"/>
                  <a:gd name="connsiteX32" fmla="*/ 211855 w 236218"/>
                  <a:gd name="connsiteY32" fmla="*/ 226198 h 230022"/>
                  <a:gd name="connsiteX33" fmla="*/ 217639 w 236218"/>
                  <a:gd name="connsiteY33" fmla="*/ 230023 h 230022"/>
                  <a:gd name="connsiteX34" fmla="*/ 220070 w 236218"/>
                  <a:gd name="connsiteY34" fmla="*/ 229525 h 230022"/>
                  <a:gd name="connsiteX35" fmla="*/ 235972 w 236218"/>
                  <a:gd name="connsiteY35" fmla="*/ 197347 h 23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218" h="230022">
                    <a:moveTo>
                      <a:pt x="235972" y="197347"/>
                    </a:moveTo>
                    <a:lnTo>
                      <a:pt x="216433" y="58818"/>
                    </a:lnTo>
                    <a:cubicBezTo>
                      <a:pt x="215875" y="54139"/>
                      <a:pt x="214467" y="49601"/>
                      <a:pt x="212280" y="45427"/>
                    </a:cubicBezTo>
                    <a:cubicBezTo>
                      <a:pt x="210898" y="42910"/>
                      <a:pt x="209266" y="40540"/>
                      <a:pt x="207406" y="38352"/>
                    </a:cubicBezTo>
                    <a:cubicBezTo>
                      <a:pt x="193747" y="23800"/>
                      <a:pt x="176690" y="12866"/>
                      <a:pt x="157765" y="6528"/>
                    </a:cubicBezTo>
                    <a:cubicBezTo>
                      <a:pt x="145217" y="2170"/>
                      <a:pt x="132024" y="-37"/>
                      <a:pt x="118742" y="1"/>
                    </a:cubicBezTo>
                    <a:cubicBezTo>
                      <a:pt x="118333" y="175"/>
                      <a:pt x="117870" y="175"/>
                      <a:pt x="117461" y="1"/>
                    </a:cubicBezTo>
                    <a:cubicBezTo>
                      <a:pt x="104218" y="-44"/>
                      <a:pt x="91062" y="2153"/>
                      <a:pt x="78550" y="6497"/>
                    </a:cubicBezTo>
                    <a:cubicBezTo>
                      <a:pt x="59487" y="12887"/>
                      <a:pt x="42319" y="23930"/>
                      <a:pt x="28598" y="38626"/>
                    </a:cubicBezTo>
                    <a:cubicBezTo>
                      <a:pt x="26837" y="40737"/>
                      <a:pt x="25286" y="43015"/>
                      <a:pt x="23967" y="45427"/>
                    </a:cubicBezTo>
                    <a:cubicBezTo>
                      <a:pt x="21779" y="49603"/>
                      <a:pt x="20371" y="54143"/>
                      <a:pt x="19814" y="58824"/>
                    </a:cubicBezTo>
                    <a:lnTo>
                      <a:pt x="237" y="197633"/>
                    </a:lnTo>
                    <a:cubicBezTo>
                      <a:pt x="-1628" y="217595"/>
                      <a:pt x="7871" y="225994"/>
                      <a:pt x="16171" y="229525"/>
                    </a:cubicBezTo>
                    <a:cubicBezTo>
                      <a:pt x="16938" y="229855"/>
                      <a:pt x="17766" y="230024"/>
                      <a:pt x="18601" y="230023"/>
                    </a:cubicBezTo>
                    <a:cubicBezTo>
                      <a:pt x="22035" y="230023"/>
                      <a:pt x="24818" y="227240"/>
                      <a:pt x="24819" y="223807"/>
                    </a:cubicBezTo>
                    <a:cubicBezTo>
                      <a:pt x="24819" y="221314"/>
                      <a:pt x="23331" y="219063"/>
                      <a:pt x="21038" y="218086"/>
                    </a:cubicBezTo>
                    <a:cubicBezTo>
                      <a:pt x="16817" y="216290"/>
                      <a:pt x="11346" y="212336"/>
                      <a:pt x="12584" y="199082"/>
                    </a:cubicBezTo>
                    <a:lnTo>
                      <a:pt x="32117" y="60565"/>
                    </a:lnTo>
                    <a:cubicBezTo>
                      <a:pt x="32474" y="57370"/>
                      <a:pt x="33405" y="54266"/>
                      <a:pt x="34865" y="51401"/>
                    </a:cubicBezTo>
                    <a:cubicBezTo>
                      <a:pt x="35739" y="49797"/>
                      <a:pt x="36756" y="48277"/>
                      <a:pt x="37905" y="46857"/>
                    </a:cubicBezTo>
                    <a:cubicBezTo>
                      <a:pt x="50198" y="33766"/>
                      <a:pt x="65555" y="23939"/>
                      <a:pt x="82591" y="18259"/>
                    </a:cubicBezTo>
                    <a:cubicBezTo>
                      <a:pt x="93594" y="14397"/>
                      <a:pt x="105172" y="12427"/>
                      <a:pt x="116833" y="12434"/>
                    </a:cubicBezTo>
                    <a:cubicBezTo>
                      <a:pt x="117038" y="12434"/>
                      <a:pt x="117244" y="12434"/>
                      <a:pt x="117455" y="12434"/>
                    </a:cubicBezTo>
                    <a:cubicBezTo>
                      <a:pt x="117679" y="12401"/>
                      <a:pt x="117901" y="12355"/>
                      <a:pt x="118120" y="12298"/>
                    </a:cubicBezTo>
                    <a:cubicBezTo>
                      <a:pt x="118342" y="12355"/>
                      <a:pt x="118565" y="12401"/>
                      <a:pt x="118792" y="12434"/>
                    </a:cubicBezTo>
                    <a:lnTo>
                      <a:pt x="118829" y="12434"/>
                    </a:lnTo>
                    <a:cubicBezTo>
                      <a:pt x="130717" y="12377"/>
                      <a:pt x="142526" y="14360"/>
                      <a:pt x="153743" y="18297"/>
                    </a:cubicBezTo>
                    <a:cubicBezTo>
                      <a:pt x="170634" y="23925"/>
                      <a:pt x="185871" y="33643"/>
                      <a:pt x="198100" y="46583"/>
                    </a:cubicBezTo>
                    <a:cubicBezTo>
                      <a:pt x="199344" y="48080"/>
                      <a:pt x="200441" y="49694"/>
                      <a:pt x="201376" y="51401"/>
                    </a:cubicBezTo>
                    <a:cubicBezTo>
                      <a:pt x="202835" y="54263"/>
                      <a:pt x="203766" y="57366"/>
                      <a:pt x="204124" y="60559"/>
                    </a:cubicBezTo>
                    <a:lnTo>
                      <a:pt x="223626" y="198796"/>
                    </a:lnTo>
                    <a:cubicBezTo>
                      <a:pt x="224869" y="212336"/>
                      <a:pt x="219423" y="216290"/>
                      <a:pt x="215202" y="218068"/>
                    </a:cubicBezTo>
                    <a:cubicBezTo>
                      <a:pt x="212033" y="219389"/>
                      <a:pt x="210534" y="223029"/>
                      <a:pt x="211855" y="226198"/>
                    </a:cubicBezTo>
                    <a:cubicBezTo>
                      <a:pt x="212827" y="228529"/>
                      <a:pt x="215113" y="230041"/>
                      <a:pt x="217639" y="230023"/>
                    </a:cubicBezTo>
                    <a:cubicBezTo>
                      <a:pt x="218475" y="230024"/>
                      <a:pt x="219302" y="229855"/>
                      <a:pt x="220070" y="229525"/>
                    </a:cubicBezTo>
                    <a:cubicBezTo>
                      <a:pt x="228369" y="225994"/>
                      <a:pt x="237875" y="217589"/>
                      <a:pt x="235972" y="197347"/>
                    </a:cubicBezTo>
                    <a:close/>
                  </a:path>
                </a:pathLst>
              </a:custGeom>
              <a:solidFill>
                <a:srgbClr val="000000"/>
              </a:solidFill>
              <a:ln w="6152" cap="flat">
                <a:noFill/>
                <a:prstDash val="solid"/>
                <a:miter/>
              </a:ln>
            </p:spPr>
            <p:txBody>
              <a:bodyPr rtlCol="0" anchor="ctr"/>
              <a:lstStyle/>
              <a:p>
                <a:endParaRPr lang="en-US"/>
              </a:p>
            </p:txBody>
          </p:sp>
        </p:grpSp>
        <p:sp>
          <p:nvSpPr>
            <p:cNvPr id="47" name="TextBox 46">
              <a:extLst>
                <a:ext uri="{FF2B5EF4-FFF2-40B4-BE49-F238E27FC236}">
                  <a16:creationId xmlns:a16="http://schemas.microsoft.com/office/drawing/2014/main" id="{970B7493-C7C1-29F0-A797-DAFB66518BD3}"/>
                </a:ext>
              </a:extLst>
            </p:cNvPr>
            <p:cNvSpPr txBox="1"/>
            <p:nvPr/>
          </p:nvSpPr>
          <p:spPr>
            <a:xfrm>
              <a:off x="8965658" y="2370137"/>
              <a:ext cx="833586" cy="422423"/>
            </a:xfrm>
            <a:prstGeom prst="rect">
              <a:avLst/>
            </a:prstGeom>
            <a:noFill/>
          </p:spPr>
          <p:txBody>
            <a:bodyPr wrap="square" lIns="173736" tIns="137160" rIns="91440" bIns="137160" rtlCol="0">
              <a:spAutoFit/>
            </a:bodyPr>
            <a:lstStyle/>
            <a:p>
              <a:pPr algn="l">
                <a:lnSpc>
                  <a:spcPct val="90000"/>
                </a:lnSpc>
                <a:spcBef>
                  <a:spcPts val="600"/>
                </a:spcBef>
              </a:pPr>
              <a:r>
                <a:rPr lang="en-US" sz="1000" b="1">
                  <a:solidFill>
                    <a:schemeClr val="accent1"/>
                  </a:solidFill>
                </a:rPr>
                <a:t>PATIENT</a:t>
              </a:r>
              <a:endParaRPr lang="en-US" sz="1000" b="1">
                <a:solidFill>
                  <a:schemeClr val="accent1"/>
                </a:solidFill>
                <a:latin typeface="+mn-lt"/>
              </a:endParaRPr>
            </a:p>
          </p:txBody>
        </p:sp>
      </p:grpSp>
      <p:sp>
        <p:nvSpPr>
          <p:cNvPr id="62" name="TextBox 61">
            <a:extLst>
              <a:ext uri="{FF2B5EF4-FFF2-40B4-BE49-F238E27FC236}">
                <a16:creationId xmlns:a16="http://schemas.microsoft.com/office/drawing/2014/main" id="{517A6EAE-AD8A-7D04-66AB-7723490954E3}"/>
              </a:ext>
            </a:extLst>
          </p:cNvPr>
          <p:cNvSpPr txBox="1"/>
          <p:nvPr/>
        </p:nvSpPr>
        <p:spPr>
          <a:xfrm>
            <a:off x="891745" y="1960949"/>
            <a:ext cx="2129914" cy="422423"/>
          </a:xfrm>
          <a:prstGeom prst="rect">
            <a:avLst/>
          </a:prstGeom>
          <a:noFill/>
        </p:spPr>
        <p:txBody>
          <a:bodyPr wrap="square" lIns="173736" tIns="137160" rIns="91440" bIns="137160" rtlCol="0">
            <a:spAutoFit/>
          </a:bodyPr>
          <a:lstStyle/>
          <a:p>
            <a:pPr algn="ctr">
              <a:lnSpc>
                <a:spcPct val="90000"/>
              </a:lnSpc>
              <a:spcBef>
                <a:spcPts val="600"/>
              </a:spcBef>
            </a:pPr>
            <a:r>
              <a:rPr lang="en-US" sz="1050" b="1">
                <a:solidFill>
                  <a:schemeClr val="accent3"/>
                </a:solidFill>
                <a:latin typeface="+mn-lt"/>
              </a:rPr>
              <a:t>$ WAC-BASED PAYMENT</a:t>
            </a:r>
          </a:p>
        </p:txBody>
      </p:sp>
      <p:grpSp>
        <p:nvGrpSpPr>
          <p:cNvPr id="68" name="Group 67">
            <a:extLst>
              <a:ext uri="{FF2B5EF4-FFF2-40B4-BE49-F238E27FC236}">
                <a16:creationId xmlns:a16="http://schemas.microsoft.com/office/drawing/2014/main" id="{6159CDFD-F7C2-A424-42E1-81639165F867}"/>
              </a:ext>
            </a:extLst>
          </p:cNvPr>
          <p:cNvGrpSpPr/>
          <p:nvPr/>
        </p:nvGrpSpPr>
        <p:grpSpPr>
          <a:xfrm>
            <a:off x="1166388" y="2273207"/>
            <a:ext cx="1628520" cy="286638"/>
            <a:chOff x="1399216" y="1762205"/>
            <a:chExt cx="1628520" cy="286638"/>
          </a:xfrm>
        </p:grpSpPr>
        <p:pic>
          <p:nvPicPr>
            <p:cNvPr id="56" name="Graphic 55" descr="Dollar with solid fill">
              <a:extLst>
                <a:ext uri="{FF2B5EF4-FFF2-40B4-BE49-F238E27FC236}">
                  <a16:creationId xmlns:a16="http://schemas.microsoft.com/office/drawing/2014/main" id="{1B1D4D82-29CD-B871-46F2-6B60823429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8328" y="1762205"/>
              <a:ext cx="414830" cy="286638"/>
            </a:xfrm>
            <a:prstGeom prst="rect">
              <a:avLst/>
            </a:prstGeom>
          </p:spPr>
        </p:pic>
        <p:cxnSp>
          <p:nvCxnSpPr>
            <p:cNvPr id="65" name="Straight Arrow Connector 64">
              <a:extLst>
                <a:ext uri="{FF2B5EF4-FFF2-40B4-BE49-F238E27FC236}">
                  <a16:creationId xmlns:a16="http://schemas.microsoft.com/office/drawing/2014/main" id="{6784F27C-A656-AD4B-57ED-7F92F0CD3CB3}"/>
                </a:ext>
              </a:extLst>
            </p:cNvPr>
            <p:cNvCxnSpPr/>
            <p:nvPr/>
          </p:nvCxnSpPr>
          <p:spPr>
            <a:xfrm flipH="1" flipV="1">
              <a:off x="1399216" y="1905524"/>
              <a:ext cx="651251"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E47A1FA-52BD-4979-EC44-DDBBABCEC1BB}"/>
                </a:ext>
              </a:extLst>
            </p:cNvPr>
            <p:cNvCxnSpPr/>
            <p:nvPr/>
          </p:nvCxnSpPr>
          <p:spPr>
            <a:xfrm>
              <a:off x="2357315" y="1905930"/>
              <a:ext cx="67042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249701C8-A2E8-ACFC-2DC8-D3DDCFF5ED79}"/>
              </a:ext>
            </a:extLst>
          </p:cNvPr>
          <p:cNvGrpSpPr/>
          <p:nvPr/>
        </p:nvGrpSpPr>
        <p:grpSpPr>
          <a:xfrm>
            <a:off x="1169164" y="2688503"/>
            <a:ext cx="1606205" cy="9618"/>
            <a:chOff x="1401992" y="2177501"/>
            <a:chExt cx="1606205" cy="9618"/>
          </a:xfrm>
        </p:grpSpPr>
        <p:cxnSp>
          <p:nvCxnSpPr>
            <p:cNvPr id="73" name="Straight Connector 72">
              <a:extLst>
                <a:ext uri="{FF2B5EF4-FFF2-40B4-BE49-F238E27FC236}">
                  <a16:creationId xmlns:a16="http://schemas.microsoft.com/office/drawing/2014/main" id="{FB57FC54-BFC9-5B39-47CA-6C4DBAFB7DA6}"/>
                </a:ext>
              </a:extLst>
            </p:cNvPr>
            <p:cNvCxnSpPr>
              <a:cxnSpLocks/>
            </p:cNvCxnSpPr>
            <p:nvPr/>
          </p:nvCxnSpPr>
          <p:spPr>
            <a:xfrm>
              <a:off x="1401992" y="2187119"/>
              <a:ext cx="59307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E3C904B-CDF7-1D2E-F22C-52B7711ED0A9}"/>
                </a:ext>
              </a:extLst>
            </p:cNvPr>
            <p:cNvCxnSpPr>
              <a:cxnSpLocks/>
            </p:cNvCxnSpPr>
            <p:nvPr/>
          </p:nvCxnSpPr>
          <p:spPr>
            <a:xfrm>
              <a:off x="2413158" y="2177501"/>
              <a:ext cx="59503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77935223-8B88-90B9-4151-6E055C73CF1B}"/>
              </a:ext>
            </a:extLst>
          </p:cNvPr>
          <p:cNvGrpSpPr/>
          <p:nvPr/>
        </p:nvGrpSpPr>
        <p:grpSpPr>
          <a:xfrm>
            <a:off x="3812399" y="2669798"/>
            <a:ext cx="1606205" cy="9618"/>
            <a:chOff x="1401992" y="2177501"/>
            <a:chExt cx="1606205" cy="9618"/>
          </a:xfrm>
        </p:grpSpPr>
        <p:cxnSp>
          <p:nvCxnSpPr>
            <p:cNvPr id="82" name="Straight Connector 81">
              <a:extLst>
                <a:ext uri="{FF2B5EF4-FFF2-40B4-BE49-F238E27FC236}">
                  <a16:creationId xmlns:a16="http://schemas.microsoft.com/office/drawing/2014/main" id="{F062A22A-5597-B11A-F808-07435D53FA31}"/>
                </a:ext>
              </a:extLst>
            </p:cNvPr>
            <p:cNvCxnSpPr>
              <a:cxnSpLocks/>
            </p:cNvCxnSpPr>
            <p:nvPr/>
          </p:nvCxnSpPr>
          <p:spPr>
            <a:xfrm>
              <a:off x="1401992" y="2187119"/>
              <a:ext cx="59307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E6CE574-34AE-3644-BF1B-78EB1BC54FC3}"/>
                </a:ext>
              </a:extLst>
            </p:cNvPr>
            <p:cNvCxnSpPr>
              <a:cxnSpLocks/>
            </p:cNvCxnSpPr>
            <p:nvPr/>
          </p:nvCxnSpPr>
          <p:spPr>
            <a:xfrm>
              <a:off x="2413158" y="2177501"/>
              <a:ext cx="59503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84F6F3CF-C864-4025-DB49-61E8A5B62BF2}"/>
              </a:ext>
            </a:extLst>
          </p:cNvPr>
          <p:cNvSpPr txBox="1"/>
          <p:nvPr/>
        </p:nvSpPr>
        <p:spPr>
          <a:xfrm>
            <a:off x="3500221" y="1962570"/>
            <a:ext cx="2129914" cy="415498"/>
          </a:xfrm>
          <a:prstGeom prst="rect">
            <a:avLst/>
          </a:prstGeom>
          <a:noFill/>
        </p:spPr>
        <p:txBody>
          <a:bodyPr wrap="square" lIns="173736" tIns="137160" rIns="91440" bIns="137160" rtlCol="0">
            <a:spAutoFit/>
          </a:bodyPr>
          <a:lstStyle/>
          <a:p>
            <a:pPr algn="ctr">
              <a:lnSpc>
                <a:spcPct val="90000"/>
              </a:lnSpc>
              <a:spcBef>
                <a:spcPts val="600"/>
              </a:spcBef>
            </a:pPr>
            <a:r>
              <a:rPr lang="en-US" sz="1000" b="1">
                <a:solidFill>
                  <a:schemeClr val="accent3"/>
                </a:solidFill>
                <a:latin typeface="+mn-lt"/>
              </a:rPr>
              <a:t>$ ACQUISITION COST</a:t>
            </a:r>
          </a:p>
        </p:txBody>
      </p:sp>
      <p:grpSp>
        <p:nvGrpSpPr>
          <p:cNvPr id="87" name="Group 86">
            <a:extLst>
              <a:ext uri="{FF2B5EF4-FFF2-40B4-BE49-F238E27FC236}">
                <a16:creationId xmlns:a16="http://schemas.microsoft.com/office/drawing/2014/main" id="{0EA6A40C-5CC4-9D5F-9CDA-A4C7A68CF49E}"/>
              </a:ext>
            </a:extLst>
          </p:cNvPr>
          <p:cNvGrpSpPr/>
          <p:nvPr/>
        </p:nvGrpSpPr>
        <p:grpSpPr>
          <a:xfrm>
            <a:off x="3778767" y="2241014"/>
            <a:ext cx="1628520" cy="286638"/>
            <a:chOff x="1399216" y="1762205"/>
            <a:chExt cx="1628520" cy="286638"/>
          </a:xfrm>
        </p:grpSpPr>
        <p:pic>
          <p:nvPicPr>
            <p:cNvPr id="88" name="Graphic 87" descr="Dollar with solid fill">
              <a:extLst>
                <a:ext uri="{FF2B5EF4-FFF2-40B4-BE49-F238E27FC236}">
                  <a16:creationId xmlns:a16="http://schemas.microsoft.com/office/drawing/2014/main" id="{8EB6FD46-6883-A8E6-EA2B-EBE8897822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8328" y="1762205"/>
              <a:ext cx="414830" cy="286638"/>
            </a:xfrm>
            <a:prstGeom prst="rect">
              <a:avLst/>
            </a:prstGeom>
          </p:spPr>
        </p:pic>
        <p:cxnSp>
          <p:nvCxnSpPr>
            <p:cNvPr id="89" name="Straight Arrow Connector 88">
              <a:extLst>
                <a:ext uri="{FF2B5EF4-FFF2-40B4-BE49-F238E27FC236}">
                  <a16:creationId xmlns:a16="http://schemas.microsoft.com/office/drawing/2014/main" id="{A2042270-A263-D3C6-1C09-42BFF309A08D}"/>
                </a:ext>
              </a:extLst>
            </p:cNvPr>
            <p:cNvCxnSpPr/>
            <p:nvPr/>
          </p:nvCxnSpPr>
          <p:spPr>
            <a:xfrm flipH="1" flipV="1">
              <a:off x="1399216" y="1905524"/>
              <a:ext cx="651251"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EC9E92D-5D28-3AA1-25BD-10DAA62F752B}"/>
                </a:ext>
              </a:extLst>
            </p:cNvPr>
            <p:cNvCxnSpPr/>
            <p:nvPr/>
          </p:nvCxnSpPr>
          <p:spPr>
            <a:xfrm>
              <a:off x="2357315" y="1905930"/>
              <a:ext cx="67042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181E9120-7B04-8DB2-CD46-5CDBD933DD0A}"/>
              </a:ext>
            </a:extLst>
          </p:cNvPr>
          <p:cNvGrpSpPr/>
          <p:nvPr/>
        </p:nvGrpSpPr>
        <p:grpSpPr>
          <a:xfrm>
            <a:off x="8502266" y="2508824"/>
            <a:ext cx="1368835" cy="660400"/>
            <a:chOff x="7655601" y="2450412"/>
            <a:chExt cx="1368835" cy="660400"/>
          </a:xfrm>
        </p:grpSpPr>
        <p:grpSp>
          <p:nvGrpSpPr>
            <p:cNvPr id="10" name="Group 9">
              <a:extLst>
                <a:ext uri="{FF2B5EF4-FFF2-40B4-BE49-F238E27FC236}">
                  <a16:creationId xmlns:a16="http://schemas.microsoft.com/office/drawing/2014/main" id="{222C6E98-50E5-0C4F-734C-A1A8AF2CB96C}"/>
                </a:ext>
              </a:extLst>
            </p:cNvPr>
            <p:cNvGrpSpPr/>
            <p:nvPr/>
          </p:nvGrpSpPr>
          <p:grpSpPr>
            <a:xfrm>
              <a:off x="7655601" y="2450412"/>
              <a:ext cx="762000" cy="660400"/>
              <a:chOff x="2494457" y="3829915"/>
              <a:chExt cx="762000" cy="660400"/>
            </a:xfrm>
          </p:grpSpPr>
          <p:pic>
            <p:nvPicPr>
              <p:cNvPr id="11" name="Graphic 10">
                <a:extLst>
                  <a:ext uri="{FF2B5EF4-FFF2-40B4-BE49-F238E27FC236}">
                    <a16:creationId xmlns:a16="http://schemas.microsoft.com/office/drawing/2014/main" id="{72CA0B34-0675-C7C8-09E4-F180231A5D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94457" y="3829915"/>
                <a:ext cx="762000" cy="660400"/>
              </a:xfrm>
              <a:prstGeom prst="rect">
                <a:avLst/>
              </a:prstGeom>
            </p:spPr>
          </p:pic>
          <p:pic>
            <p:nvPicPr>
              <p:cNvPr id="12" name="Graphic 11">
                <a:extLst>
                  <a:ext uri="{FF2B5EF4-FFF2-40B4-BE49-F238E27FC236}">
                    <a16:creationId xmlns:a16="http://schemas.microsoft.com/office/drawing/2014/main" id="{5A0E4538-E527-57AC-755E-9FF31A3AF0B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94457" y="3829915"/>
                <a:ext cx="762000" cy="660400"/>
              </a:xfrm>
              <a:prstGeom prst="rect">
                <a:avLst/>
              </a:prstGeom>
            </p:spPr>
          </p:pic>
        </p:grpSp>
        <p:sp>
          <p:nvSpPr>
            <p:cNvPr id="91" name="TextBox 90">
              <a:extLst>
                <a:ext uri="{FF2B5EF4-FFF2-40B4-BE49-F238E27FC236}">
                  <a16:creationId xmlns:a16="http://schemas.microsoft.com/office/drawing/2014/main" id="{8B48BD93-0ABA-7A9D-E420-613106629020}"/>
                </a:ext>
              </a:extLst>
            </p:cNvPr>
            <p:cNvSpPr txBox="1"/>
            <p:nvPr/>
          </p:nvSpPr>
          <p:spPr>
            <a:xfrm>
              <a:off x="8190850" y="2556814"/>
              <a:ext cx="833586" cy="553998"/>
            </a:xfrm>
            <a:prstGeom prst="rect">
              <a:avLst/>
            </a:prstGeom>
            <a:noFill/>
          </p:spPr>
          <p:txBody>
            <a:bodyPr wrap="square" lIns="173736" tIns="137160" rIns="91440" bIns="137160" rtlCol="0">
              <a:spAutoFit/>
            </a:bodyPr>
            <a:lstStyle/>
            <a:p>
              <a:pPr algn="l">
                <a:lnSpc>
                  <a:spcPct val="90000"/>
                </a:lnSpc>
                <a:spcBef>
                  <a:spcPts val="600"/>
                </a:spcBef>
              </a:pPr>
              <a:r>
                <a:rPr lang="en-US" sz="1000" b="1">
                  <a:solidFill>
                    <a:schemeClr val="accent1"/>
                  </a:solidFill>
                </a:rPr>
                <a:t>HEALTH PLAN</a:t>
              </a:r>
              <a:endParaRPr lang="en-US" sz="1000" b="1">
                <a:solidFill>
                  <a:schemeClr val="accent1"/>
                </a:solidFill>
                <a:latin typeface="+mn-lt"/>
              </a:endParaRPr>
            </a:p>
          </p:txBody>
        </p:sp>
      </p:grpSp>
      <p:sp>
        <p:nvSpPr>
          <p:cNvPr id="111" name="TextBox 110">
            <a:extLst>
              <a:ext uri="{FF2B5EF4-FFF2-40B4-BE49-F238E27FC236}">
                <a16:creationId xmlns:a16="http://schemas.microsoft.com/office/drawing/2014/main" id="{641CB2C6-DA0A-78DD-80EF-C8006D1B3D64}"/>
              </a:ext>
            </a:extLst>
          </p:cNvPr>
          <p:cNvSpPr txBox="1"/>
          <p:nvPr/>
        </p:nvSpPr>
        <p:spPr>
          <a:xfrm>
            <a:off x="6225661" y="2068548"/>
            <a:ext cx="2129914" cy="422423"/>
          </a:xfrm>
          <a:prstGeom prst="rect">
            <a:avLst/>
          </a:prstGeom>
          <a:noFill/>
        </p:spPr>
        <p:txBody>
          <a:bodyPr wrap="square" lIns="173736" tIns="137160" rIns="91440" bIns="137160" rtlCol="0">
            <a:spAutoFit/>
          </a:bodyPr>
          <a:lstStyle/>
          <a:p>
            <a:pPr algn="ctr">
              <a:lnSpc>
                <a:spcPct val="90000"/>
              </a:lnSpc>
              <a:spcBef>
                <a:spcPts val="600"/>
              </a:spcBef>
            </a:pPr>
            <a:r>
              <a:rPr lang="en-US" sz="1000" b="1">
                <a:solidFill>
                  <a:schemeClr val="accent3"/>
                </a:solidFill>
                <a:latin typeface="+mn-lt"/>
              </a:rPr>
              <a:t>MEMBER COST SHARE</a:t>
            </a:r>
          </a:p>
        </p:txBody>
      </p:sp>
      <p:grpSp>
        <p:nvGrpSpPr>
          <p:cNvPr id="120" name="Group 119">
            <a:extLst>
              <a:ext uri="{FF2B5EF4-FFF2-40B4-BE49-F238E27FC236}">
                <a16:creationId xmlns:a16="http://schemas.microsoft.com/office/drawing/2014/main" id="{9C81FCBC-9C0F-1398-10EB-9495D2A213A4}"/>
              </a:ext>
            </a:extLst>
          </p:cNvPr>
          <p:cNvGrpSpPr/>
          <p:nvPr/>
        </p:nvGrpSpPr>
        <p:grpSpPr>
          <a:xfrm>
            <a:off x="6363253" y="2327039"/>
            <a:ext cx="2158011" cy="286638"/>
            <a:chOff x="1399216" y="1762205"/>
            <a:chExt cx="2158011" cy="286638"/>
          </a:xfrm>
        </p:grpSpPr>
        <p:pic>
          <p:nvPicPr>
            <p:cNvPr id="121" name="Graphic 120" descr="Dollar with solid fill">
              <a:extLst>
                <a:ext uri="{FF2B5EF4-FFF2-40B4-BE49-F238E27FC236}">
                  <a16:creationId xmlns:a16="http://schemas.microsoft.com/office/drawing/2014/main" id="{0A47DD9F-9B17-EF78-3609-2E7BE4CC56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8328" y="1762205"/>
              <a:ext cx="414830" cy="286638"/>
            </a:xfrm>
            <a:prstGeom prst="rect">
              <a:avLst/>
            </a:prstGeom>
          </p:spPr>
        </p:pic>
        <p:cxnSp>
          <p:nvCxnSpPr>
            <p:cNvPr id="122" name="Straight Arrow Connector 121">
              <a:extLst>
                <a:ext uri="{FF2B5EF4-FFF2-40B4-BE49-F238E27FC236}">
                  <a16:creationId xmlns:a16="http://schemas.microsoft.com/office/drawing/2014/main" id="{EF35EBCC-8F06-6ADB-EB62-E243FC12E7A7}"/>
                </a:ext>
              </a:extLst>
            </p:cNvPr>
            <p:cNvCxnSpPr/>
            <p:nvPr/>
          </p:nvCxnSpPr>
          <p:spPr>
            <a:xfrm flipH="1" flipV="1">
              <a:off x="1399216" y="1905524"/>
              <a:ext cx="651251"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E3FA164-D25B-F312-49DC-B4B3B62B88F3}"/>
                </a:ext>
              </a:extLst>
            </p:cNvPr>
            <p:cNvCxnSpPr>
              <a:cxnSpLocks/>
            </p:cNvCxnSpPr>
            <p:nvPr/>
          </p:nvCxnSpPr>
          <p:spPr>
            <a:xfrm flipV="1">
              <a:off x="2357315" y="1905524"/>
              <a:ext cx="1199912" cy="40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DDF05AC1-F6FE-DB9C-B85C-8981560C39C3}"/>
              </a:ext>
            </a:extLst>
          </p:cNvPr>
          <p:cNvCxnSpPr>
            <a:cxnSpLocks/>
          </p:cNvCxnSpPr>
          <p:nvPr/>
        </p:nvCxnSpPr>
        <p:spPr>
          <a:xfrm>
            <a:off x="8521264" y="2202312"/>
            <a:ext cx="0" cy="27968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13FFD15-503D-B161-F2AC-AC5E44B2559D}"/>
              </a:ext>
            </a:extLst>
          </p:cNvPr>
          <p:cNvCxnSpPr>
            <a:cxnSpLocks/>
          </p:cNvCxnSpPr>
          <p:nvPr/>
        </p:nvCxnSpPr>
        <p:spPr>
          <a:xfrm>
            <a:off x="8521264" y="2202312"/>
            <a:ext cx="29724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6A010DAD-2660-5CF3-B63E-BC45D6B1157D}"/>
              </a:ext>
            </a:extLst>
          </p:cNvPr>
          <p:cNvSpPr txBox="1"/>
          <p:nvPr/>
        </p:nvSpPr>
        <p:spPr>
          <a:xfrm>
            <a:off x="6218289" y="2795671"/>
            <a:ext cx="2129914" cy="422423"/>
          </a:xfrm>
          <a:prstGeom prst="rect">
            <a:avLst/>
          </a:prstGeom>
          <a:noFill/>
        </p:spPr>
        <p:txBody>
          <a:bodyPr wrap="square" lIns="173736" tIns="137160" rIns="91440" bIns="137160" rtlCol="0">
            <a:spAutoFit/>
          </a:bodyPr>
          <a:lstStyle/>
          <a:p>
            <a:pPr algn="ctr">
              <a:lnSpc>
                <a:spcPct val="90000"/>
              </a:lnSpc>
              <a:spcBef>
                <a:spcPts val="600"/>
              </a:spcBef>
            </a:pPr>
            <a:r>
              <a:rPr lang="en-US" sz="1000" b="1">
                <a:solidFill>
                  <a:schemeClr val="accent3"/>
                </a:solidFill>
              </a:rPr>
              <a:t>MFP - COST SHARING</a:t>
            </a:r>
            <a:endParaRPr lang="en-US" sz="1000" b="1">
              <a:solidFill>
                <a:schemeClr val="accent3"/>
              </a:solidFill>
              <a:latin typeface="+mn-lt"/>
            </a:endParaRPr>
          </a:p>
        </p:txBody>
      </p:sp>
      <p:grpSp>
        <p:nvGrpSpPr>
          <p:cNvPr id="137" name="Group 136">
            <a:extLst>
              <a:ext uri="{FF2B5EF4-FFF2-40B4-BE49-F238E27FC236}">
                <a16:creationId xmlns:a16="http://schemas.microsoft.com/office/drawing/2014/main" id="{4E9C2810-9014-64DC-EC68-656F9A431F4D}"/>
              </a:ext>
            </a:extLst>
          </p:cNvPr>
          <p:cNvGrpSpPr/>
          <p:nvPr/>
        </p:nvGrpSpPr>
        <p:grpSpPr>
          <a:xfrm>
            <a:off x="6380273" y="2622037"/>
            <a:ext cx="2158011" cy="286638"/>
            <a:chOff x="1399216" y="1762205"/>
            <a:chExt cx="2158011" cy="286638"/>
          </a:xfrm>
        </p:grpSpPr>
        <p:pic>
          <p:nvPicPr>
            <p:cNvPr id="138" name="Graphic 137" descr="Dollar with solid fill">
              <a:extLst>
                <a:ext uri="{FF2B5EF4-FFF2-40B4-BE49-F238E27FC236}">
                  <a16:creationId xmlns:a16="http://schemas.microsoft.com/office/drawing/2014/main" id="{335B7C42-9D0A-A734-2BB9-34DB6FC879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8328" y="1762205"/>
              <a:ext cx="414830" cy="286638"/>
            </a:xfrm>
            <a:prstGeom prst="rect">
              <a:avLst/>
            </a:prstGeom>
          </p:spPr>
        </p:pic>
        <p:cxnSp>
          <p:nvCxnSpPr>
            <p:cNvPr id="139" name="Straight Arrow Connector 138">
              <a:extLst>
                <a:ext uri="{FF2B5EF4-FFF2-40B4-BE49-F238E27FC236}">
                  <a16:creationId xmlns:a16="http://schemas.microsoft.com/office/drawing/2014/main" id="{AAB2E743-92AF-F4D4-C342-C7C4EC49C816}"/>
                </a:ext>
              </a:extLst>
            </p:cNvPr>
            <p:cNvCxnSpPr/>
            <p:nvPr/>
          </p:nvCxnSpPr>
          <p:spPr>
            <a:xfrm flipH="1" flipV="1">
              <a:off x="1399216" y="1905524"/>
              <a:ext cx="651251"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24FEFC5-B60E-FE31-4805-6918D18D3DB4}"/>
                </a:ext>
              </a:extLst>
            </p:cNvPr>
            <p:cNvCxnSpPr>
              <a:cxnSpLocks/>
            </p:cNvCxnSpPr>
            <p:nvPr/>
          </p:nvCxnSpPr>
          <p:spPr>
            <a:xfrm flipV="1">
              <a:off x="2357315" y="1905524"/>
              <a:ext cx="1199912" cy="40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145" name="Straight Connector 144">
            <a:extLst>
              <a:ext uri="{FF2B5EF4-FFF2-40B4-BE49-F238E27FC236}">
                <a16:creationId xmlns:a16="http://schemas.microsoft.com/office/drawing/2014/main" id="{4F907ED6-B793-D1D2-FED7-319263466350}"/>
              </a:ext>
            </a:extLst>
          </p:cNvPr>
          <p:cNvCxnSpPr>
            <a:cxnSpLocks/>
          </p:cNvCxnSpPr>
          <p:nvPr/>
        </p:nvCxnSpPr>
        <p:spPr>
          <a:xfrm>
            <a:off x="10021578" y="1544319"/>
            <a:ext cx="0" cy="1988346"/>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C2067D0A-C02D-5B3E-E674-3D16107DF8F2}"/>
              </a:ext>
            </a:extLst>
          </p:cNvPr>
          <p:cNvGrpSpPr/>
          <p:nvPr/>
        </p:nvGrpSpPr>
        <p:grpSpPr>
          <a:xfrm>
            <a:off x="9994756" y="1495173"/>
            <a:ext cx="1017456" cy="1062165"/>
            <a:chOff x="1471355" y="1536280"/>
            <a:chExt cx="1017456" cy="1062165"/>
          </a:xfrm>
        </p:grpSpPr>
        <p:grpSp>
          <p:nvGrpSpPr>
            <p:cNvPr id="147" name="Group 146">
              <a:extLst>
                <a:ext uri="{FF2B5EF4-FFF2-40B4-BE49-F238E27FC236}">
                  <a16:creationId xmlns:a16="http://schemas.microsoft.com/office/drawing/2014/main" id="{492CEDD9-5CB7-259C-BA9F-1923F8E6464E}"/>
                </a:ext>
              </a:extLst>
            </p:cNvPr>
            <p:cNvGrpSpPr/>
            <p:nvPr/>
          </p:nvGrpSpPr>
          <p:grpSpPr>
            <a:xfrm>
              <a:off x="1620714" y="1536280"/>
              <a:ext cx="762000" cy="660400"/>
              <a:chOff x="4102174" y="3829915"/>
              <a:chExt cx="762000" cy="660400"/>
            </a:xfrm>
          </p:grpSpPr>
          <p:pic>
            <p:nvPicPr>
              <p:cNvPr id="149" name="Graphic 148">
                <a:extLst>
                  <a:ext uri="{FF2B5EF4-FFF2-40B4-BE49-F238E27FC236}">
                    <a16:creationId xmlns:a16="http://schemas.microsoft.com/office/drawing/2014/main" id="{D947170D-D0C3-1F67-021F-F1137EDCD8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2174" y="3829915"/>
                <a:ext cx="762000" cy="660400"/>
              </a:xfrm>
              <a:prstGeom prst="rect">
                <a:avLst/>
              </a:prstGeom>
            </p:spPr>
          </p:pic>
          <p:pic>
            <p:nvPicPr>
              <p:cNvPr id="150" name="Graphic 149">
                <a:extLst>
                  <a:ext uri="{FF2B5EF4-FFF2-40B4-BE49-F238E27FC236}">
                    <a16:creationId xmlns:a16="http://schemas.microsoft.com/office/drawing/2014/main" id="{467CF503-0007-B748-E20C-AE180CD2CD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2174" y="3829915"/>
                <a:ext cx="762000" cy="660400"/>
              </a:xfrm>
              <a:prstGeom prst="rect">
                <a:avLst/>
              </a:prstGeom>
            </p:spPr>
          </p:pic>
        </p:grpSp>
        <p:sp>
          <p:nvSpPr>
            <p:cNvPr id="148" name="TextBox 147">
              <a:extLst>
                <a:ext uri="{FF2B5EF4-FFF2-40B4-BE49-F238E27FC236}">
                  <a16:creationId xmlns:a16="http://schemas.microsoft.com/office/drawing/2014/main" id="{23EBE21B-AC07-3BE8-03D8-E3CDB77D5E52}"/>
                </a:ext>
              </a:extLst>
            </p:cNvPr>
            <p:cNvSpPr txBox="1"/>
            <p:nvPr/>
          </p:nvSpPr>
          <p:spPr>
            <a:xfrm>
              <a:off x="1471355" y="2044447"/>
              <a:ext cx="1017456" cy="553998"/>
            </a:xfrm>
            <a:prstGeom prst="rect">
              <a:avLst/>
            </a:prstGeom>
            <a:noFill/>
          </p:spPr>
          <p:txBody>
            <a:bodyPr wrap="square" lIns="173736" tIns="137160" rIns="91440" bIns="137160" rtlCol="0">
              <a:spAutoFit/>
            </a:bodyPr>
            <a:lstStyle/>
            <a:p>
              <a:pPr algn="ctr">
                <a:lnSpc>
                  <a:spcPct val="90000"/>
                </a:lnSpc>
                <a:spcBef>
                  <a:spcPts val="600"/>
                </a:spcBef>
              </a:pPr>
              <a:r>
                <a:rPr lang="en-US" sz="1000" b="1">
                  <a:solidFill>
                    <a:schemeClr val="accent1"/>
                  </a:solidFill>
                  <a:latin typeface="+mn-lt"/>
                </a:rPr>
                <a:t>PHARMACY PROVIDER</a:t>
              </a:r>
            </a:p>
          </p:txBody>
        </p:sp>
      </p:grpSp>
      <p:sp>
        <p:nvSpPr>
          <p:cNvPr id="151" name="TextBox 150">
            <a:extLst>
              <a:ext uri="{FF2B5EF4-FFF2-40B4-BE49-F238E27FC236}">
                <a16:creationId xmlns:a16="http://schemas.microsoft.com/office/drawing/2014/main" id="{4496C17C-F889-F005-28D4-D08F3AFF2EFD}"/>
              </a:ext>
            </a:extLst>
          </p:cNvPr>
          <p:cNvSpPr txBox="1"/>
          <p:nvPr/>
        </p:nvSpPr>
        <p:spPr>
          <a:xfrm>
            <a:off x="10169149" y="2658393"/>
            <a:ext cx="1675031" cy="415498"/>
          </a:xfrm>
          <a:prstGeom prst="rect">
            <a:avLst/>
          </a:prstGeom>
          <a:noFill/>
        </p:spPr>
        <p:txBody>
          <a:bodyPr wrap="square" lIns="173736" tIns="137160" rIns="91440" bIns="137160" rtlCol="0">
            <a:spAutoFit/>
          </a:bodyPr>
          <a:lstStyle/>
          <a:p>
            <a:pPr>
              <a:lnSpc>
                <a:spcPct val="90000"/>
              </a:lnSpc>
              <a:spcBef>
                <a:spcPts val="600"/>
              </a:spcBef>
            </a:pPr>
            <a:r>
              <a:rPr lang="en-US" sz="1000" b="1">
                <a:solidFill>
                  <a:srgbClr val="FF0000"/>
                </a:solidFill>
                <a:latin typeface="+mn-lt"/>
              </a:rPr>
              <a:t>$ ACQUISITION COST</a:t>
            </a:r>
          </a:p>
        </p:txBody>
      </p:sp>
      <p:sp>
        <p:nvSpPr>
          <p:cNvPr id="152" name="TextBox 151">
            <a:extLst>
              <a:ext uri="{FF2B5EF4-FFF2-40B4-BE49-F238E27FC236}">
                <a16:creationId xmlns:a16="http://schemas.microsoft.com/office/drawing/2014/main" id="{258BC278-1911-89F2-34C3-96A649A33520}"/>
              </a:ext>
            </a:extLst>
          </p:cNvPr>
          <p:cNvSpPr txBox="1"/>
          <p:nvPr/>
        </p:nvSpPr>
        <p:spPr>
          <a:xfrm>
            <a:off x="10157933" y="2356532"/>
            <a:ext cx="1327238" cy="415498"/>
          </a:xfrm>
          <a:prstGeom prst="rect">
            <a:avLst/>
          </a:prstGeom>
          <a:noFill/>
        </p:spPr>
        <p:txBody>
          <a:bodyPr wrap="square" lIns="173736" tIns="137160" rIns="91440" bIns="137160" rtlCol="0">
            <a:spAutoFit/>
          </a:bodyPr>
          <a:lstStyle/>
          <a:p>
            <a:pPr>
              <a:lnSpc>
                <a:spcPct val="90000"/>
              </a:lnSpc>
              <a:spcBef>
                <a:spcPts val="600"/>
              </a:spcBef>
            </a:pPr>
            <a:r>
              <a:rPr lang="en-US" sz="1000" b="1">
                <a:solidFill>
                  <a:schemeClr val="accent3"/>
                </a:solidFill>
                <a:latin typeface="+mn-lt"/>
              </a:rPr>
              <a:t>$ </a:t>
            </a:r>
            <a:r>
              <a:rPr lang="en-US" sz="1000" b="1">
                <a:solidFill>
                  <a:schemeClr val="accent3"/>
                </a:solidFill>
              </a:rPr>
              <a:t>MFP</a:t>
            </a:r>
            <a:endParaRPr lang="en-US" sz="1000" b="1">
              <a:solidFill>
                <a:schemeClr val="accent3"/>
              </a:solidFill>
              <a:latin typeface="+mn-lt"/>
            </a:endParaRPr>
          </a:p>
        </p:txBody>
      </p:sp>
      <p:cxnSp>
        <p:nvCxnSpPr>
          <p:cNvPr id="154" name="Straight Connector 153">
            <a:extLst>
              <a:ext uri="{FF2B5EF4-FFF2-40B4-BE49-F238E27FC236}">
                <a16:creationId xmlns:a16="http://schemas.microsoft.com/office/drawing/2014/main" id="{599F1A5C-381D-D002-0E9E-63985CF11442}"/>
              </a:ext>
            </a:extLst>
          </p:cNvPr>
          <p:cNvCxnSpPr/>
          <p:nvPr/>
        </p:nvCxnSpPr>
        <p:spPr>
          <a:xfrm>
            <a:off x="10178180" y="3006882"/>
            <a:ext cx="1656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74BFA3C-6A12-73A5-D61A-94C8AE8FE7CE}"/>
              </a:ext>
            </a:extLst>
          </p:cNvPr>
          <p:cNvCxnSpPr>
            <a:cxnSpLocks/>
          </p:cNvCxnSpPr>
          <p:nvPr/>
        </p:nvCxnSpPr>
        <p:spPr>
          <a:xfrm>
            <a:off x="10178180" y="2714972"/>
            <a:ext cx="1328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2A30EC0D-5294-19EC-C031-3CB0185EF54F}"/>
              </a:ext>
            </a:extLst>
          </p:cNvPr>
          <p:cNvSpPr txBox="1"/>
          <p:nvPr/>
        </p:nvSpPr>
        <p:spPr>
          <a:xfrm>
            <a:off x="10116441" y="2973661"/>
            <a:ext cx="2011635" cy="603242"/>
          </a:xfrm>
          <a:prstGeom prst="rect">
            <a:avLst/>
          </a:prstGeom>
          <a:noFill/>
        </p:spPr>
        <p:txBody>
          <a:bodyPr wrap="square" lIns="173736" tIns="137160" rIns="91440" bIns="137160" rtlCol="0">
            <a:spAutoFit/>
          </a:bodyPr>
          <a:lstStyle/>
          <a:p>
            <a:pPr>
              <a:lnSpc>
                <a:spcPct val="90000"/>
              </a:lnSpc>
              <a:spcBef>
                <a:spcPts val="600"/>
              </a:spcBef>
            </a:pPr>
            <a:r>
              <a:rPr lang="en-US" sz="1000" b="1">
                <a:solidFill>
                  <a:srgbClr val="FF0000"/>
                </a:solidFill>
              </a:rPr>
              <a:t>$ LOSS AT POS</a:t>
            </a:r>
          </a:p>
          <a:p>
            <a:pPr>
              <a:lnSpc>
                <a:spcPct val="90000"/>
              </a:lnSpc>
              <a:spcBef>
                <a:spcPts val="600"/>
              </a:spcBef>
            </a:pPr>
            <a:r>
              <a:rPr lang="en-US" sz="800" b="1">
                <a:solidFill>
                  <a:srgbClr val="FF0000"/>
                </a:solidFill>
                <a:latin typeface="+mn-lt"/>
              </a:rPr>
              <a:t>(MFP &lt; ACQUISITION COST)</a:t>
            </a:r>
          </a:p>
        </p:txBody>
      </p:sp>
      <p:grpSp>
        <p:nvGrpSpPr>
          <p:cNvPr id="158" name="Group 157">
            <a:extLst>
              <a:ext uri="{FF2B5EF4-FFF2-40B4-BE49-F238E27FC236}">
                <a16:creationId xmlns:a16="http://schemas.microsoft.com/office/drawing/2014/main" id="{70B37E44-1B6A-CE99-F626-20BB7A50F65D}"/>
              </a:ext>
            </a:extLst>
          </p:cNvPr>
          <p:cNvGrpSpPr/>
          <p:nvPr/>
        </p:nvGrpSpPr>
        <p:grpSpPr>
          <a:xfrm>
            <a:off x="6486033" y="4085744"/>
            <a:ext cx="1017456" cy="1062165"/>
            <a:chOff x="1471355" y="1536280"/>
            <a:chExt cx="1017456" cy="1062165"/>
          </a:xfrm>
        </p:grpSpPr>
        <p:grpSp>
          <p:nvGrpSpPr>
            <p:cNvPr id="159" name="Group 158">
              <a:extLst>
                <a:ext uri="{FF2B5EF4-FFF2-40B4-BE49-F238E27FC236}">
                  <a16:creationId xmlns:a16="http://schemas.microsoft.com/office/drawing/2014/main" id="{5370D2A9-1BFA-35A6-C9EF-C5C58460B886}"/>
                </a:ext>
              </a:extLst>
            </p:cNvPr>
            <p:cNvGrpSpPr/>
            <p:nvPr/>
          </p:nvGrpSpPr>
          <p:grpSpPr>
            <a:xfrm>
              <a:off x="1620714" y="1536280"/>
              <a:ext cx="762000" cy="660400"/>
              <a:chOff x="4102174" y="3829915"/>
              <a:chExt cx="762000" cy="660400"/>
            </a:xfrm>
          </p:grpSpPr>
          <p:pic>
            <p:nvPicPr>
              <p:cNvPr id="161" name="Graphic 160">
                <a:extLst>
                  <a:ext uri="{FF2B5EF4-FFF2-40B4-BE49-F238E27FC236}">
                    <a16:creationId xmlns:a16="http://schemas.microsoft.com/office/drawing/2014/main" id="{CE66C080-80D5-14B3-9A5D-BBC754BE86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2174" y="3829915"/>
                <a:ext cx="762000" cy="660400"/>
              </a:xfrm>
              <a:prstGeom prst="rect">
                <a:avLst/>
              </a:prstGeom>
            </p:spPr>
          </p:pic>
          <p:pic>
            <p:nvPicPr>
              <p:cNvPr id="162" name="Graphic 161">
                <a:extLst>
                  <a:ext uri="{FF2B5EF4-FFF2-40B4-BE49-F238E27FC236}">
                    <a16:creationId xmlns:a16="http://schemas.microsoft.com/office/drawing/2014/main" id="{424F2A03-2554-2FAB-4FE1-A8922F6D1E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2174" y="3829915"/>
                <a:ext cx="762000" cy="660400"/>
              </a:xfrm>
              <a:prstGeom prst="rect">
                <a:avLst/>
              </a:prstGeom>
            </p:spPr>
          </p:pic>
        </p:grpSp>
        <p:sp>
          <p:nvSpPr>
            <p:cNvPr id="160" name="TextBox 159">
              <a:extLst>
                <a:ext uri="{FF2B5EF4-FFF2-40B4-BE49-F238E27FC236}">
                  <a16:creationId xmlns:a16="http://schemas.microsoft.com/office/drawing/2014/main" id="{3BBDC175-AE19-CAD4-6187-AD7DD298F381}"/>
                </a:ext>
              </a:extLst>
            </p:cNvPr>
            <p:cNvSpPr txBox="1"/>
            <p:nvPr/>
          </p:nvSpPr>
          <p:spPr>
            <a:xfrm>
              <a:off x="1471355" y="2044447"/>
              <a:ext cx="1017456" cy="553998"/>
            </a:xfrm>
            <a:prstGeom prst="rect">
              <a:avLst/>
            </a:prstGeom>
            <a:noFill/>
          </p:spPr>
          <p:txBody>
            <a:bodyPr wrap="square" lIns="173736" tIns="137160" rIns="91440" bIns="137160" rtlCol="0">
              <a:spAutoFit/>
            </a:bodyPr>
            <a:lstStyle/>
            <a:p>
              <a:pPr algn="ctr">
                <a:lnSpc>
                  <a:spcPct val="90000"/>
                </a:lnSpc>
                <a:spcBef>
                  <a:spcPts val="600"/>
                </a:spcBef>
              </a:pPr>
              <a:r>
                <a:rPr lang="en-US" sz="1000" b="1">
                  <a:solidFill>
                    <a:schemeClr val="accent1"/>
                  </a:solidFill>
                  <a:latin typeface="+mn-lt"/>
                </a:rPr>
                <a:t>PHARMACY PROVIDER</a:t>
              </a:r>
            </a:p>
          </p:txBody>
        </p:sp>
      </p:grpSp>
      <p:grpSp>
        <p:nvGrpSpPr>
          <p:cNvPr id="164" name="Group 163">
            <a:extLst>
              <a:ext uri="{FF2B5EF4-FFF2-40B4-BE49-F238E27FC236}">
                <a16:creationId xmlns:a16="http://schemas.microsoft.com/office/drawing/2014/main" id="{F2DFC2BA-4290-9162-4E86-7F36C93F8DBD}"/>
              </a:ext>
            </a:extLst>
          </p:cNvPr>
          <p:cNvGrpSpPr/>
          <p:nvPr/>
        </p:nvGrpSpPr>
        <p:grpSpPr>
          <a:xfrm>
            <a:off x="3740181" y="4004064"/>
            <a:ext cx="1218869" cy="1190294"/>
            <a:chOff x="2901981" y="3629969"/>
            <a:chExt cx="1218869" cy="1190294"/>
          </a:xfrm>
        </p:grpSpPr>
        <p:grpSp>
          <p:nvGrpSpPr>
            <p:cNvPr id="3" name="Group 2">
              <a:extLst>
                <a:ext uri="{FF2B5EF4-FFF2-40B4-BE49-F238E27FC236}">
                  <a16:creationId xmlns:a16="http://schemas.microsoft.com/office/drawing/2014/main" id="{C5A380F3-2B8A-A016-53C6-676FAD717BBF}"/>
                </a:ext>
              </a:extLst>
            </p:cNvPr>
            <p:cNvGrpSpPr/>
            <p:nvPr/>
          </p:nvGrpSpPr>
          <p:grpSpPr>
            <a:xfrm>
              <a:off x="3146733" y="3629969"/>
              <a:ext cx="762000" cy="660400"/>
              <a:chOff x="4103517" y="1341270"/>
              <a:chExt cx="762000" cy="660400"/>
            </a:xfrm>
          </p:grpSpPr>
          <p:pic>
            <p:nvPicPr>
              <p:cNvPr id="5" name="Graphic 4">
                <a:extLst>
                  <a:ext uri="{FF2B5EF4-FFF2-40B4-BE49-F238E27FC236}">
                    <a16:creationId xmlns:a16="http://schemas.microsoft.com/office/drawing/2014/main" id="{8E7BF6E2-0E78-6D59-F98B-CA8FD867ADC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03517" y="1341270"/>
                <a:ext cx="762000" cy="660400"/>
              </a:xfrm>
              <a:prstGeom prst="rect">
                <a:avLst/>
              </a:prstGeom>
            </p:spPr>
          </p:pic>
          <p:pic>
            <p:nvPicPr>
              <p:cNvPr id="6" name="Graphic 5">
                <a:extLst>
                  <a:ext uri="{FF2B5EF4-FFF2-40B4-BE49-F238E27FC236}">
                    <a16:creationId xmlns:a16="http://schemas.microsoft.com/office/drawing/2014/main" id="{F6328409-DD4C-587E-819F-36C8660C51C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03517" y="1341270"/>
                <a:ext cx="762000" cy="660400"/>
              </a:xfrm>
              <a:prstGeom prst="rect">
                <a:avLst/>
              </a:prstGeom>
            </p:spPr>
          </p:pic>
        </p:grpSp>
        <p:sp>
          <p:nvSpPr>
            <p:cNvPr id="163" name="TextBox 162">
              <a:extLst>
                <a:ext uri="{FF2B5EF4-FFF2-40B4-BE49-F238E27FC236}">
                  <a16:creationId xmlns:a16="http://schemas.microsoft.com/office/drawing/2014/main" id="{5201D8AE-2F3D-EA22-CCDA-CFC64B4831B0}"/>
                </a:ext>
              </a:extLst>
            </p:cNvPr>
            <p:cNvSpPr txBox="1"/>
            <p:nvPr/>
          </p:nvSpPr>
          <p:spPr>
            <a:xfrm>
              <a:off x="2901981" y="4127766"/>
              <a:ext cx="1218869" cy="692497"/>
            </a:xfrm>
            <a:prstGeom prst="rect">
              <a:avLst/>
            </a:prstGeom>
            <a:noFill/>
          </p:spPr>
          <p:txBody>
            <a:bodyPr wrap="square" lIns="173736" tIns="137160" rIns="91440" bIns="137160" rtlCol="0">
              <a:spAutoFit/>
            </a:bodyPr>
            <a:lstStyle/>
            <a:p>
              <a:pPr algn="ctr">
                <a:lnSpc>
                  <a:spcPct val="90000"/>
                </a:lnSpc>
                <a:spcBef>
                  <a:spcPts val="600"/>
                </a:spcBef>
              </a:pPr>
              <a:r>
                <a:rPr lang="en-US" sz="1000" b="1">
                  <a:solidFill>
                    <a:schemeClr val="accent1"/>
                  </a:solidFill>
                  <a:latin typeface="+mn-lt"/>
                </a:rPr>
                <a:t>MEDICARE TRANSACTION FACILITATOR</a:t>
              </a:r>
            </a:p>
          </p:txBody>
        </p:sp>
      </p:grpSp>
      <p:grpSp>
        <p:nvGrpSpPr>
          <p:cNvPr id="165" name="Group 164">
            <a:extLst>
              <a:ext uri="{FF2B5EF4-FFF2-40B4-BE49-F238E27FC236}">
                <a16:creationId xmlns:a16="http://schemas.microsoft.com/office/drawing/2014/main" id="{8117131F-4A77-9AE5-92CC-3F800F12F08A}"/>
              </a:ext>
            </a:extLst>
          </p:cNvPr>
          <p:cNvGrpSpPr/>
          <p:nvPr/>
        </p:nvGrpSpPr>
        <p:grpSpPr>
          <a:xfrm>
            <a:off x="583262" y="4018527"/>
            <a:ext cx="1389653" cy="1130210"/>
            <a:chOff x="479560" y="1522888"/>
            <a:chExt cx="1389653" cy="1130210"/>
          </a:xfrm>
        </p:grpSpPr>
        <p:grpSp>
          <p:nvGrpSpPr>
            <p:cNvPr id="166" name="Graphic 34" descr="Factory outline">
              <a:extLst>
                <a:ext uri="{FF2B5EF4-FFF2-40B4-BE49-F238E27FC236}">
                  <a16:creationId xmlns:a16="http://schemas.microsoft.com/office/drawing/2014/main" id="{8848FC6E-A4A7-668B-3FAB-B24800C78765}"/>
                </a:ext>
              </a:extLst>
            </p:cNvPr>
            <p:cNvGrpSpPr/>
            <p:nvPr/>
          </p:nvGrpSpPr>
          <p:grpSpPr>
            <a:xfrm>
              <a:off x="841012" y="1522888"/>
              <a:ext cx="666750" cy="666750"/>
              <a:chOff x="4314827" y="2915754"/>
              <a:chExt cx="666750" cy="666750"/>
            </a:xfrm>
            <a:solidFill>
              <a:srgbClr val="000000"/>
            </a:solidFill>
          </p:grpSpPr>
          <p:sp>
            <p:nvSpPr>
              <p:cNvPr id="168" name="Freeform: Shape 167">
                <a:extLst>
                  <a:ext uri="{FF2B5EF4-FFF2-40B4-BE49-F238E27FC236}">
                    <a16:creationId xmlns:a16="http://schemas.microsoft.com/office/drawing/2014/main" id="{78C2B93C-CF1C-97EB-B75B-0353BD1D2DBF}"/>
                  </a:ext>
                </a:extLst>
              </p:cNvPr>
              <p:cNvSpPr/>
              <p:nvPr/>
            </p:nvSpPr>
            <p:spPr>
              <a:xfrm>
                <a:off x="4314827" y="2915754"/>
                <a:ext cx="666750" cy="666750"/>
              </a:xfrm>
              <a:custGeom>
                <a:avLst/>
                <a:gdLst>
                  <a:gd name="connsiteX0" fmla="*/ 409575 w 666750"/>
                  <a:gd name="connsiteY0" fmla="*/ 384381 h 666750"/>
                  <a:gd name="connsiteX1" fmla="*/ 409575 w 666750"/>
                  <a:gd name="connsiteY1" fmla="*/ 251031 h 666750"/>
                  <a:gd name="connsiteX2" fmla="*/ 151324 w 666750"/>
                  <a:gd name="connsiteY2" fmla="*/ 384943 h 666750"/>
                  <a:gd name="connsiteX3" fmla="*/ 123158 w 666750"/>
                  <a:gd name="connsiteY3" fmla="*/ 0 h 666750"/>
                  <a:gd name="connsiteX4" fmla="*/ 29242 w 666750"/>
                  <a:gd name="connsiteY4" fmla="*/ 0 h 666750"/>
                  <a:gd name="connsiteX5" fmla="*/ 0 w 666750"/>
                  <a:gd name="connsiteY5" fmla="*/ 400050 h 666750"/>
                  <a:gd name="connsiteX6" fmla="*/ 0 w 666750"/>
                  <a:gd name="connsiteY6" fmla="*/ 666750 h 666750"/>
                  <a:gd name="connsiteX7" fmla="*/ 666750 w 666750"/>
                  <a:gd name="connsiteY7" fmla="*/ 666750 h 666750"/>
                  <a:gd name="connsiteX8" fmla="*/ 666750 w 666750"/>
                  <a:gd name="connsiteY8" fmla="*/ 251031 h 666750"/>
                  <a:gd name="connsiteX9" fmla="*/ 105442 w 666750"/>
                  <a:gd name="connsiteY9" fmla="*/ 19050 h 666750"/>
                  <a:gd name="connsiteX10" fmla="*/ 108928 w 666750"/>
                  <a:gd name="connsiteY10" fmla="*/ 66675 h 666750"/>
                  <a:gd name="connsiteX11" fmla="*/ 43472 w 666750"/>
                  <a:gd name="connsiteY11" fmla="*/ 66675 h 666750"/>
                  <a:gd name="connsiteX12" fmla="*/ 46958 w 666750"/>
                  <a:gd name="connsiteY12" fmla="*/ 19050 h 666750"/>
                  <a:gd name="connsiteX13" fmla="*/ 42072 w 666750"/>
                  <a:gd name="connsiteY13" fmla="*/ 85725 h 666750"/>
                  <a:gd name="connsiteX14" fmla="*/ 110328 w 666750"/>
                  <a:gd name="connsiteY14" fmla="*/ 85725 h 666750"/>
                  <a:gd name="connsiteX15" fmla="*/ 132626 w 666750"/>
                  <a:gd name="connsiteY15" fmla="*/ 390525 h 666750"/>
                  <a:gd name="connsiteX16" fmla="*/ 19774 w 666750"/>
                  <a:gd name="connsiteY16" fmla="*/ 390525 h 666750"/>
                  <a:gd name="connsiteX17" fmla="*/ 145733 w 666750"/>
                  <a:gd name="connsiteY17" fmla="*/ 409280 h 666750"/>
                  <a:gd name="connsiteX18" fmla="*/ 390525 w 666750"/>
                  <a:gd name="connsiteY18" fmla="*/ 282369 h 666750"/>
                  <a:gd name="connsiteX19" fmla="*/ 390525 w 666750"/>
                  <a:gd name="connsiteY19" fmla="*/ 415719 h 666750"/>
                  <a:gd name="connsiteX20" fmla="*/ 647700 w 666750"/>
                  <a:gd name="connsiteY20" fmla="*/ 282369 h 666750"/>
                  <a:gd name="connsiteX21" fmla="*/ 647700 w 666750"/>
                  <a:gd name="connsiteY21" fmla="*/ 647700 h 666750"/>
                  <a:gd name="connsiteX22" fmla="*/ 19050 w 666750"/>
                  <a:gd name="connsiteY22" fmla="*/ 647700 h 666750"/>
                  <a:gd name="connsiteX23" fmla="*/ 19050 w 666750"/>
                  <a:gd name="connsiteY23" fmla="*/ 409575 h 666750"/>
                  <a:gd name="connsiteX24" fmla="*/ 134017 w 666750"/>
                  <a:gd name="connsiteY24" fmla="*/ 40957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0" h="666750">
                    <a:moveTo>
                      <a:pt x="409575" y="384381"/>
                    </a:moveTo>
                    <a:lnTo>
                      <a:pt x="409575" y="251031"/>
                    </a:lnTo>
                    <a:lnTo>
                      <a:pt x="151324" y="384943"/>
                    </a:lnTo>
                    <a:lnTo>
                      <a:pt x="123158" y="0"/>
                    </a:lnTo>
                    <a:lnTo>
                      <a:pt x="29242" y="0"/>
                    </a:lnTo>
                    <a:lnTo>
                      <a:pt x="0" y="400050"/>
                    </a:lnTo>
                    <a:lnTo>
                      <a:pt x="0" y="666750"/>
                    </a:lnTo>
                    <a:lnTo>
                      <a:pt x="666750" y="666750"/>
                    </a:lnTo>
                    <a:lnTo>
                      <a:pt x="666750" y="251031"/>
                    </a:lnTo>
                    <a:close/>
                    <a:moveTo>
                      <a:pt x="105442" y="19050"/>
                    </a:moveTo>
                    <a:lnTo>
                      <a:pt x="108928" y="66675"/>
                    </a:lnTo>
                    <a:lnTo>
                      <a:pt x="43472" y="66675"/>
                    </a:lnTo>
                    <a:lnTo>
                      <a:pt x="46958" y="19050"/>
                    </a:lnTo>
                    <a:close/>
                    <a:moveTo>
                      <a:pt x="42072" y="85725"/>
                    </a:moveTo>
                    <a:lnTo>
                      <a:pt x="110328" y="85725"/>
                    </a:lnTo>
                    <a:lnTo>
                      <a:pt x="132626" y="390525"/>
                    </a:lnTo>
                    <a:lnTo>
                      <a:pt x="19774" y="390525"/>
                    </a:lnTo>
                    <a:close/>
                    <a:moveTo>
                      <a:pt x="145733" y="409280"/>
                    </a:moveTo>
                    <a:lnTo>
                      <a:pt x="390525" y="282369"/>
                    </a:lnTo>
                    <a:lnTo>
                      <a:pt x="390525" y="415719"/>
                    </a:lnTo>
                    <a:lnTo>
                      <a:pt x="647700" y="282369"/>
                    </a:lnTo>
                    <a:lnTo>
                      <a:pt x="647700" y="647700"/>
                    </a:lnTo>
                    <a:lnTo>
                      <a:pt x="19050" y="647700"/>
                    </a:lnTo>
                    <a:lnTo>
                      <a:pt x="19050" y="409575"/>
                    </a:lnTo>
                    <a:lnTo>
                      <a:pt x="134017" y="409575"/>
                    </a:lnTo>
                    <a:close/>
                  </a:path>
                </a:pathLst>
              </a:custGeom>
              <a:solidFill>
                <a:srgbClr val="000000"/>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29453E04-E4AD-F82A-3CA4-D8642067C970}"/>
                  </a:ext>
                </a:extLst>
              </p:cNvPr>
              <p:cNvSpPr/>
              <p:nvPr/>
            </p:nvSpPr>
            <p:spPr>
              <a:xfrm>
                <a:off x="4381502" y="3411054"/>
                <a:ext cx="152400" cy="95250"/>
              </a:xfrm>
              <a:custGeom>
                <a:avLst/>
                <a:gdLst>
                  <a:gd name="connsiteX0" fmla="*/ 0 w 152400"/>
                  <a:gd name="connsiteY0" fmla="*/ 95250 h 95250"/>
                  <a:gd name="connsiteX1" fmla="*/ 152400 w 152400"/>
                  <a:gd name="connsiteY1" fmla="*/ 95250 h 95250"/>
                  <a:gd name="connsiteX2" fmla="*/ 152400 w 152400"/>
                  <a:gd name="connsiteY2" fmla="*/ 0 h 95250"/>
                  <a:gd name="connsiteX3" fmla="*/ 0 w 152400"/>
                  <a:gd name="connsiteY3" fmla="*/ 0 h 95250"/>
                  <a:gd name="connsiteX4" fmla="*/ 133350 w 152400"/>
                  <a:gd name="connsiteY4" fmla="*/ 76200 h 95250"/>
                  <a:gd name="connsiteX5" fmla="*/ 85725 w 152400"/>
                  <a:gd name="connsiteY5" fmla="*/ 76200 h 95250"/>
                  <a:gd name="connsiteX6" fmla="*/ 85725 w 152400"/>
                  <a:gd name="connsiteY6" fmla="*/ 19050 h 95250"/>
                  <a:gd name="connsiteX7" fmla="*/ 133350 w 152400"/>
                  <a:gd name="connsiteY7" fmla="*/ 19050 h 95250"/>
                  <a:gd name="connsiteX8" fmla="*/ 19050 w 152400"/>
                  <a:gd name="connsiteY8" fmla="*/ 19050 h 95250"/>
                  <a:gd name="connsiteX9" fmla="*/ 66675 w 152400"/>
                  <a:gd name="connsiteY9" fmla="*/ 19050 h 95250"/>
                  <a:gd name="connsiteX10" fmla="*/ 66675 w 152400"/>
                  <a:gd name="connsiteY10" fmla="*/ 76200 h 95250"/>
                  <a:gd name="connsiteX11" fmla="*/ 19050 w 152400"/>
                  <a:gd name="connsiteY11" fmla="*/ 7620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0" y="95250"/>
                    </a:moveTo>
                    <a:lnTo>
                      <a:pt x="152400" y="95250"/>
                    </a:lnTo>
                    <a:lnTo>
                      <a:pt x="152400" y="0"/>
                    </a:lnTo>
                    <a:lnTo>
                      <a:pt x="0" y="0"/>
                    </a:lnTo>
                    <a:close/>
                    <a:moveTo>
                      <a:pt x="133350" y="76200"/>
                    </a:moveTo>
                    <a:lnTo>
                      <a:pt x="85725" y="76200"/>
                    </a:lnTo>
                    <a:lnTo>
                      <a:pt x="85725" y="19050"/>
                    </a:lnTo>
                    <a:lnTo>
                      <a:pt x="133350" y="19050"/>
                    </a:lnTo>
                    <a:close/>
                    <a:moveTo>
                      <a:pt x="19050" y="19050"/>
                    </a:moveTo>
                    <a:lnTo>
                      <a:pt x="66675" y="19050"/>
                    </a:lnTo>
                    <a:lnTo>
                      <a:pt x="66675" y="76200"/>
                    </a:lnTo>
                    <a:lnTo>
                      <a:pt x="19050" y="76200"/>
                    </a:lnTo>
                    <a:close/>
                  </a:path>
                </a:pathLst>
              </a:custGeom>
              <a:solidFill>
                <a:schemeClr val="accent1"/>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A5E0486D-C11B-7864-80AB-895F96438584}"/>
                  </a:ext>
                </a:extLst>
              </p:cNvPr>
              <p:cNvSpPr/>
              <p:nvPr/>
            </p:nvSpPr>
            <p:spPr>
              <a:xfrm>
                <a:off x="4572002" y="3411054"/>
                <a:ext cx="152400" cy="95250"/>
              </a:xfrm>
              <a:custGeom>
                <a:avLst/>
                <a:gdLst>
                  <a:gd name="connsiteX0" fmla="*/ 0 w 152400"/>
                  <a:gd name="connsiteY0" fmla="*/ 95250 h 95250"/>
                  <a:gd name="connsiteX1" fmla="*/ 152400 w 152400"/>
                  <a:gd name="connsiteY1" fmla="*/ 95250 h 95250"/>
                  <a:gd name="connsiteX2" fmla="*/ 152400 w 152400"/>
                  <a:gd name="connsiteY2" fmla="*/ 0 h 95250"/>
                  <a:gd name="connsiteX3" fmla="*/ 0 w 152400"/>
                  <a:gd name="connsiteY3" fmla="*/ 0 h 95250"/>
                  <a:gd name="connsiteX4" fmla="*/ 133350 w 152400"/>
                  <a:gd name="connsiteY4" fmla="*/ 76200 h 95250"/>
                  <a:gd name="connsiteX5" fmla="*/ 85725 w 152400"/>
                  <a:gd name="connsiteY5" fmla="*/ 76200 h 95250"/>
                  <a:gd name="connsiteX6" fmla="*/ 85725 w 152400"/>
                  <a:gd name="connsiteY6" fmla="*/ 19050 h 95250"/>
                  <a:gd name="connsiteX7" fmla="*/ 133350 w 152400"/>
                  <a:gd name="connsiteY7" fmla="*/ 19050 h 95250"/>
                  <a:gd name="connsiteX8" fmla="*/ 19050 w 152400"/>
                  <a:gd name="connsiteY8" fmla="*/ 19050 h 95250"/>
                  <a:gd name="connsiteX9" fmla="*/ 66675 w 152400"/>
                  <a:gd name="connsiteY9" fmla="*/ 19050 h 95250"/>
                  <a:gd name="connsiteX10" fmla="*/ 66675 w 152400"/>
                  <a:gd name="connsiteY10" fmla="*/ 76200 h 95250"/>
                  <a:gd name="connsiteX11" fmla="*/ 19050 w 152400"/>
                  <a:gd name="connsiteY11" fmla="*/ 7620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0" y="95250"/>
                    </a:moveTo>
                    <a:lnTo>
                      <a:pt x="152400" y="95250"/>
                    </a:lnTo>
                    <a:lnTo>
                      <a:pt x="152400" y="0"/>
                    </a:lnTo>
                    <a:lnTo>
                      <a:pt x="0" y="0"/>
                    </a:lnTo>
                    <a:close/>
                    <a:moveTo>
                      <a:pt x="133350" y="76200"/>
                    </a:moveTo>
                    <a:lnTo>
                      <a:pt x="85725" y="76200"/>
                    </a:lnTo>
                    <a:lnTo>
                      <a:pt x="85725" y="19050"/>
                    </a:lnTo>
                    <a:lnTo>
                      <a:pt x="133350" y="19050"/>
                    </a:lnTo>
                    <a:close/>
                    <a:moveTo>
                      <a:pt x="19050" y="19050"/>
                    </a:moveTo>
                    <a:lnTo>
                      <a:pt x="66675" y="19050"/>
                    </a:lnTo>
                    <a:lnTo>
                      <a:pt x="66675" y="76200"/>
                    </a:lnTo>
                    <a:lnTo>
                      <a:pt x="19050" y="76200"/>
                    </a:lnTo>
                    <a:close/>
                  </a:path>
                </a:pathLst>
              </a:custGeom>
              <a:solidFill>
                <a:schemeClr val="accent1"/>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DD46E703-D751-FBA3-AB29-CF99B855A2F1}"/>
                  </a:ext>
                </a:extLst>
              </p:cNvPr>
              <p:cNvSpPr/>
              <p:nvPr/>
            </p:nvSpPr>
            <p:spPr>
              <a:xfrm>
                <a:off x="4762502" y="3411054"/>
                <a:ext cx="152400" cy="95250"/>
              </a:xfrm>
              <a:custGeom>
                <a:avLst/>
                <a:gdLst>
                  <a:gd name="connsiteX0" fmla="*/ 152400 w 152400"/>
                  <a:gd name="connsiteY0" fmla="*/ 0 h 95250"/>
                  <a:gd name="connsiteX1" fmla="*/ 0 w 152400"/>
                  <a:gd name="connsiteY1" fmla="*/ 0 h 95250"/>
                  <a:gd name="connsiteX2" fmla="*/ 0 w 152400"/>
                  <a:gd name="connsiteY2" fmla="*/ 95250 h 95250"/>
                  <a:gd name="connsiteX3" fmla="*/ 152400 w 152400"/>
                  <a:gd name="connsiteY3" fmla="*/ 95250 h 95250"/>
                  <a:gd name="connsiteX4" fmla="*/ 19050 w 152400"/>
                  <a:gd name="connsiteY4" fmla="*/ 19050 h 95250"/>
                  <a:gd name="connsiteX5" fmla="*/ 66675 w 152400"/>
                  <a:gd name="connsiteY5" fmla="*/ 19050 h 95250"/>
                  <a:gd name="connsiteX6" fmla="*/ 66675 w 152400"/>
                  <a:gd name="connsiteY6" fmla="*/ 76200 h 95250"/>
                  <a:gd name="connsiteX7" fmla="*/ 19050 w 152400"/>
                  <a:gd name="connsiteY7" fmla="*/ 76200 h 95250"/>
                  <a:gd name="connsiteX8" fmla="*/ 133350 w 152400"/>
                  <a:gd name="connsiteY8" fmla="*/ 76200 h 95250"/>
                  <a:gd name="connsiteX9" fmla="*/ 85725 w 152400"/>
                  <a:gd name="connsiteY9" fmla="*/ 76200 h 95250"/>
                  <a:gd name="connsiteX10" fmla="*/ 85725 w 152400"/>
                  <a:gd name="connsiteY10" fmla="*/ 19050 h 95250"/>
                  <a:gd name="connsiteX11" fmla="*/ 133350 w 152400"/>
                  <a:gd name="connsiteY11" fmla="*/ 190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95250">
                    <a:moveTo>
                      <a:pt x="152400" y="0"/>
                    </a:moveTo>
                    <a:lnTo>
                      <a:pt x="0" y="0"/>
                    </a:lnTo>
                    <a:lnTo>
                      <a:pt x="0" y="95250"/>
                    </a:lnTo>
                    <a:lnTo>
                      <a:pt x="152400" y="95250"/>
                    </a:lnTo>
                    <a:close/>
                    <a:moveTo>
                      <a:pt x="19050" y="19050"/>
                    </a:moveTo>
                    <a:lnTo>
                      <a:pt x="66675" y="19050"/>
                    </a:lnTo>
                    <a:lnTo>
                      <a:pt x="66675" y="76200"/>
                    </a:lnTo>
                    <a:lnTo>
                      <a:pt x="19050" y="76200"/>
                    </a:lnTo>
                    <a:close/>
                    <a:moveTo>
                      <a:pt x="133350" y="76200"/>
                    </a:moveTo>
                    <a:lnTo>
                      <a:pt x="85725" y="76200"/>
                    </a:lnTo>
                    <a:lnTo>
                      <a:pt x="85725" y="19050"/>
                    </a:lnTo>
                    <a:lnTo>
                      <a:pt x="133350" y="19050"/>
                    </a:lnTo>
                    <a:close/>
                  </a:path>
                </a:pathLst>
              </a:custGeom>
              <a:solidFill>
                <a:schemeClr val="accent1"/>
              </a:solidFill>
              <a:ln w="9525" cap="flat">
                <a:noFill/>
                <a:prstDash val="solid"/>
                <a:miter/>
              </a:ln>
            </p:spPr>
            <p:txBody>
              <a:bodyPr rtlCol="0" anchor="ctr"/>
              <a:lstStyle/>
              <a:p>
                <a:endParaRPr lang="en-US"/>
              </a:p>
            </p:txBody>
          </p:sp>
        </p:grpSp>
        <p:sp>
          <p:nvSpPr>
            <p:cNvPr id="167" name="TextBox 166">
              <a:extLst>
                <a:ext uri="{FF2B5EF4-FFF2-40B4-BE49-F238E27FC236}">
                  <a16:creationId xmlns:a16="http://schemas.microsoft.com/office/drawing/2014/main" id="{C42260D8-27FB-862E-16FF-641BDA8AD397}"/>
                </a:ext>
              </a:extLst>
            </p:cNvPr>
            <p:cNvSpPr txBox="1"/>
            <p:nvPr/>
          </p:nvSpPr>
          <p:spPr>
            <a:xfrm>
              <a:off x="479560" y="2099100"/>
              <a:ext cx="1389653" cy="553998"/>
            </a:xfrm>
            <a:prstGeom prst="rect">
              <a:avLst/>
            </a:prstGeom>
            <a:noFill/>
          </p:spPr>
          <p:txBody>
            <a:bodyPr wrap="square" lIns="173736" tIns="137160" rIns="91440" bIns="137160" rtlCol="0">
              <a:spAutoFit/>
            </a:bodyPr>
            <a:lstStyle/>
            <a:p>
              <a:pPr algn="ctr">
                <a:lnSpc>
                  <a:spcPct val="90000"/>
                </a:lnSpc>
                <a:spcBef>
                  <a:spcPts val="600"/>
                </a:spcBef>
              </a:pPr>
              <a:r>
                <a:rPr lang="en-US" sz="1000" b="1">
                  <a:solidFill>
                    <a:schemeClr val="accent1"/>
                  </a:solidFill>
                </a:rPr>
                <a:t>PHARMA MANUFACTURER</a:t>
              </a:r>
              <a:endParaRPr lang="en-US" sz="1000" b="1">
                <a:solidFill>
                  <a:schemeClr val="accent1"/>
                </a:solidFill>
                <a:latin typeface="+mn-lt"/>
              </a:endParaRPr>
            </a:p>
          </p:txBody>
        </p:sp>
      </p:grpSp>
      <p:sp>
        <p:nvSpPr>
          <p:cNvPr id="172" name="Rectangle 171">
            <a:extLst>
              <a:ext uri="{FF2B5EF4-FFF2-40B4-BE49-F238E27FC236}">
                <a16:creationId xmlns:a16="http://schemas.microsoft.com/office/drawing/2014/main" id="{8E1C5F09-3119-CC79-B535-FB2AA306CC2D}"/>
              </a:ext>
            </a:extLst>
          </p:cNvPr>
          <p:cNvSpPr/>
          <p:nvPr/>
        </p:nvSpPr>
        <p:spPr bwMode="ltGray">
          <a:xfrm>
            <a:off x="0" y="1171488"/>
            <a:ext cx="12191998" cy="247453"/>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a:solidFill>
                  <a:schemeClr val="tx2"/>
                </a:solidFill>
              </a:rPr>
              <a:t>POINT-OF-SALE ECONOMICS</a:t>
            </a:r>
          </a:p>
        </p:txBody>
      </p:sp>
      <p:sp>
        <p:nvSpPr>
          <p:cNvPr id="173" name="TextBox 172">
            <a:extLst>
              <a:ext uri="{FF2B5EF4-FFF2-40B4-BE49-F238E27FC236}">
                <a16:creationId xmlns:a16="http://schemas.microsoft.com/office/drawing/2014/main" id="{BA88572B-766E-E2B4-C037-53F68A2E2732}"/>
              </a:ext>
            </a:extLst>
          </p:cNvPr>
          <p:cNvSpPr txBox="1"/>
          <p:nvPr/>
        </p:nvSpPr>
        <p:spPr>
          <a:xfrm>
            <a:off x="10613090" y="1573054"/>
            <a:ext cx="1728822" cy="415498"/>
          </a:xfrm>
          <a:prstGeom prst="rect">
            <a:avLst/>
          </a:prstGeom>
          <a:noFill/>
        </p:spPr>
        <p:txBody>
          <a:bodyPr wrap="square" lIns="173736" tIns="137160" rIns="91440" bIns="137160" rtlCol="0">
            <a:spAutoFit/>
          </a:bodyPr>
          <a:lstStyle/>
          <a:p>
            <a:pPr>
              <a:lnSpc>
                <a:spcPct val="90000"/>
              </a:lnSpc>
              <a:spcBef>
                <a:spcPts val="600"/>
              </a:spcBef>
            </a:pPr>
            <a:r>
              <a:rPr lang="en-US" sz="1000" b="1">
                <a:solidFill>
                  <a:schemeClr val="tx2"/>
                </a:solidFill>
              </a:rPr>
              <a:t>POS FINANCIALS</a:t>
            </a:r>
            <a:endParaRPr lang="en-US" sz="800" b="1">
              <a:solidFill>
                <a:schemeClr val="tx2"/>
              </a:solidFill>
              <a:latin typeface="+mn-lt"/>
            </a:endParaRPr>
          </a:p>
        </p:txBody>
      </p:sp>
      <p:sp>
        <p:nvSpPr>
          <p:cNvPr id="174" name="Rectangle 173">
            <a:extLst>
              <a:ext uri="{FF2B5EF4-FFF2-40B4-BE49-F238E27FC236}">
                <a16:creationId xmlns:a16="http://schemas.microsoft.com/office/drawing/2014/main" id="{AB4DB8F3-BA78-9B08-F100-42AE9BA0CDD5}"/>
              </a:ext>
            </a:extLst>
          </p:cNvPr>
          <p:cNvSpPr/>
          <p:nvPr/>
        </p:nvSpPr>
        <p:spPr bwMode="ltGray">
          <a:xfrm>
            <a:off x="0" y="3633412"/>
            <a:ext cx="12191998" cy="247453"/>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a:solidFill>
                  <a:schemeClr val="tx2"/>
                </a:solidFill>
              </a:rPr>
              <a:t>AFTER POINT-OF-SALE ECONOMICS</a:t>
            </a:r>
          </a:p>
        </p:txBody>
      </p:sp>
      <p:grpSp>
        <p:nvGrpSpPr>
          <p:cNvPr id="176" name="Group 175">
            <a:extLst>
              <a:ext uri="{FF2B5EF4-FFF2-40B4-BE49-F238E27FC236}">
                <a16:creationId xmlns:a16="http://schemas.microsoft.com/office/drawing/2014/main" id="{3085A0F4-C6CF-E750-EFF0-E62D35C7E9C2}"/>
              </a:ext>
            </a:extLst>
          </p:cNvPr>
          <p:cNvGrpSpPr/>
          <p:nvPr/>
        </p:nvGrpSpPr>
        <p:grpSpPr>
          <a:xfrm>
            <a:off x="6363253" y="1945145"/>
            <a:ext cx="2455259" cy="15804"/>
            <a:chOff x="1260886" y="2177501"/>
            <a:chExt cx="2455259" cy="15804"/>
          </a:xfrm>
        </p:grpSpPr>
        <p:cxnSp>
          <p:nvCxnSpPr>
            <p:cNvPr id="178" name="Straight Connector 177">
              <a:extLst>
                <a:ext uri="{FF2B5EF4-FFF2-40B4-BE49-F238E27FC236}">
                  <a16:creationId xmlns:a16="http://schemas.microsoft.com/office/drawing/2014/main" id="{C512261A-A512-CE3D-A6C8-8498124ABFE9}"/>
                </a:ext>
              </a:extLst>
            </p:cNvPr>
            <p:cNvCxnSpPr>
              <a:cxnSpLocks/>
            </p:cNvCxnSpPr>
            <p:nvPr/>
          </p:nvCxnSpPr>
          <p:spPr>
            <a:xfrm flipV="1">
              <a:off x="1260886" y="2187119"/>
              <a:ext cx="734177" cy="61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74F7229E-39CD-981D-6C34-70E2E6A6A556}"/>
                </a:ext>
              </a:extLst>
            </p:cNvPr>
            <p:cNvCxnSpPr>
              <a:cxnSpLocks/>
            </p:cNvCxnSpPr>
            <p:nvPr/>
          </p:nvCxnSpPr>
          <p:spPr>
            <a:xfrm>
              <a:off x="2413158" y="2177501"/>
              <a:ext cx="1302987"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7" name="Straight Connector 186">
            <a:extLst>
              <a:ext uri="{FF2B5EF4-FFF2-40B4-BE49-F238E27FC236}">
                <a16:creationId xmlns:a16="http://schemas.microsoft.com/office/drawing/2014/main" id="{66CC8EE9-9F53-1859-27E8-0A2F9FFDA611}"/>
              </a:ext>
            </a:extLst>
          </p:cNvPr>
          <p:cNvCxnSpPr>
            <a:cxnSpLocks/>
          </p:cNvCxnSpPr>
          <p:nvPr/>
        </p:nvCxnSpPr>
        <p:spPr>
          <a:xfrm>
            <a:off x="6214521" y="2180252"/>
            <a:ext cx="15097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C34E885-DFAF-0D0C-A883-7DD403CC0074}"/>
              </a:ext>
            </a:extLst>
          </p:cNvPr>
          <p:cNvCxnSpPr>
            <a:cxnSpLocks/>
          </p:cNvCxnSpPr>
          <p:nvPr/>
        </p:nvCxnSpPr>
        <p:spPr>
          <a:xfrm>
            <a:off x="6360467" y="1954669"/>
            <a:ext cx="3000" cy="2254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8" name="Group 197">
            <a:extLst>
              <a:ext uri="{FF2B5EF4-FFF2-40B4-BE49-F238E27FC236}">
                <a16:creationId xmlns:a16="http://schemas.microsoft.com/office/drawing/2014/main" id="{E09E300F-30FE-E142-990B-896790018C79}"/>
              </a:ext>
            </a:extLst>
          </p:cNvPr>
          <p:cNvGrpSpPr/>
          <p:nvPr/>
        </p:nvGrpSpPr>
        <p:grpSpPr>
          <a:xfrm>
            <a:off x="1689315" y="4194810"/>
            <a:ext cx="2129914" cy="568583"/>
            <a:chOff x="1689315" y="4091145"/>
            <a:chExt cx="2129914" cy="568583"/>
          </a:xfrm>
        </p:grpSpPr>
        <p:sp>
          <p:nvSpPr>
            <p:cNvPr id="192" name="TextBox 191">
              <a:extLst>
                <a:ext uri="{FF2B5EF4-FFF2-40B4-BE49-F238E27FC236}">
                  <a16:creationId xmlns:a16="http://schemas.microsoft.com/office/drawing/2014/main" id="{241BFA22-79F8-8EB3-F7E7-CDFC42F10711}"/>
                </a:ext>
              </a:extLst>
            </p:cNvPr>
            <p:cNvSpPr txBox="1"/>
            <p:nvPr/>
          </p:nvSpPr>
          <p:spPr>
            <a:xfrm>
              <a:off x="1689315" y="4091145"/>
              <a:ext cx="2129914" cy="415498"/>
            </a:xfrm>
            <a:prstGeom prst="rect">
              <a:avLst/>
            </a:prstGeom>
            <a:noFill/>
          </p:spPr>
          <p:txBody>
            <a:bodyPr wrap="square" lIns="173736" tIns="137160" rIns="91440" bIns="137160" rtlCol="0">
              <a:spAutoFit/>
            </a:bodyPr>
            <a:lstStyle/>
            <a:p>
              <a:pPr algn="ctr">
                <a:lnSpc>
                  <a:spcPct val="90000"/>
                </a:lnSpc>
                <a:spcBef>
                  <a:spcPts val="600"/>
                </a:spcBef>
              </a:pPr>
              <a:r>
                <a:rPr lang="en-US" sz="1000" b="1">
                  <a:solidFill>
                    <a:schemeClr val="accent3"/>
                  </a:solidFill>
                  <a:latin typeface="+mn-lt"/>
                </a:rPr>
                <a:t>$ </a:t>
              </a:r>
              <a:r>
                <a:rPr lang="en-US" sz="1000" b="1">
                  <a:solidFill>
                    <a:schemeClr val="accent3"/>
                  </a:solidFill>
                </a:rPr>
                <a:t>REFUND AMOUNT*</a:t>
              </a:r>
              <a:endParaRPr lang="en-US" sz="1000" b="1">
                <a:solidFill>
                  <a:schemeClr val="accent3"/>
                </a:solidFill>
                <a:latin typeface="+mn-lt"/>
              </a:endParaRPr>
            </a:p>
          </p:txBody>
        </p:sp>
        <p:grpSp>
          <p:nvGrpSpPr>
            <p:cNvPr id="193" name="Group 192">
              <a:extLst>
                <a:ext uri="{FF2B5EF4-FFF2-40B4-BE49-F238E27FC236}">
                  <a16:creationId xmlns:a16="http://schemas.microsoft.com/office/drawing/2014/main" id="{EBECAA78-AF72-37BE-401F-FAC3FB8FFB7B}"/>
                </a:ext>
              </a:extLst>
            </p:cNvPr>
            <p:cNvGrpSpPr/>
            <p:nvPr/>
          </p:nvGrpSpPr>
          <p:grpSpPr>
            <a:xfrm>
              <a:off x="1972915" y="4374139"/>
              <a:ext cx="1625614" cy="285589"/>
              <a:chOff x="1404270" y="1762205"/>
              <a:chExt cx="1625614" cy="286638"/>
            </a:xfrm>
          </p:grpSpPr>
          <p:pic>
            <p:nvPicPr>
              <p:cNvPr id="194" name="Graphic 193" descr="Dollar with solid fill">
                <a:extLst>
                  <a:ext uri="{FF2B5EF4-FFF2-40B4-BE49-F238E27FC236}">
                    <a16:creationId xmlns:a16="http://schemas.microsoft.com/office/drawing/2014/main" id="{7F794E6E-D7A4-3547-5707-B4DA3D638E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8328" y="1762205"/>
                <a:ext cx="414830" cy="286638"/>
              </a:xfrm>
              <a:prstGeom prst="rect">
                <a:avLst/>
              </a:prstGeom>
            </p:spPr>
          </p:pic>
          <p:cxnSp>
            <p:nvCxnSpPr>
              <p:cNvPr id="195" name="Straight Arrow Connector 194">
                <a:extLst>
                  <a:ext uri="{FF2B5EF4-FFF2-40B4-BE49-F238E27FC236}">
                    <a16:creationId xmlns:a16="http://schemas.microsoft.com/office/drawing/2014/main" id="{34D21253-ACC2-9E35-FAA9-FC72F7C5E480}"/>
                  </a:ext>
                </a:extLst>
              </p:cNvPr>
              <p:cNvCxnSpPr>
                <a:cxnSpLocks/>
              </p:cNvCxnSpPr>
              <p:nvPr/>
            </p:nvCxnSpPr>
            <p:spPr>
              <a:xfrm>
                <a:off x="2322820" y="1905524"/>
                <a:ext cx="707064"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258E370-9DD7-9B82-85DD-1E8CA4DCB94F}"/>
                  </a:ext>
                </a:extLst>
              </p:cNvPr>
              <p:cNvCxnSpPr/>
              <p:nvPr/>
            </p:nvCxnSpPr>
            <p:spPr>
              <a:xfrm>
                <a:off x="1404270" y="1899259"/>
                <a:ext cx="67042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grpSp>
        <p:nvGrpSpPr>
          <p:cNvPr id="199" name="Group 198">
            <a:extLst>
              <a:ext uri="{FF2B5EF4-FFF2-40B4-BE49-F238E27FC236}">
                <a16:creationId xmlns:a16="http://schemas.microsoft.com/office/drawing/2014/main" id="{FBEFBBDA-6E75-A633-D630-05713D7896D3}"/>
              </a:ext>
            </a:extLst>
          </p:cNvPr>
          <p:cNvGrpSpPr/>
          <p:nvPr/>
        </p:nvGrpSpPr>
        <p:grpSpPr>
          <a:xfrm>
            <a:off x="4596402" y="4196659"/>
            <a:ext cx="2129914" cy="568583"/>
            <a:chOff x="1689315" y="4091145"/>
            <a:chExt cx="2129914" cy="568583"/>
          </a:xfrm>
        </p:grpSpPr>
        <p:sp>
          <p:nvSpPr>
            <p:cNvPr id="200" name="TextBox 199">
              <a:extLst>
                <a:ext uri="{FF2B5EF4-FFF2-40B4-BE49-F238E27FC236}">
                  <a16:creationId xmlns:a16="http://schemas.microsoft.com/office/drawing/2014/main" id="{63CED724-23A4-47D8-B77B-EEF46F8E887E}"/>
                </a:ext>
              </a:extLst>
            </p:cNvPr>
            <p:cNvSpPr txBox="1"/>
            <p:nvPr/>
          </p:nvSpPr>
          <p:spPr>
            <a:xfrm>
              <a:off x="1689315" y="4091145"/>
              <a:ext cx="2129914" cy="415498"/>
            </a:xfrm>
            <a:prstGeom prst="rect">
              <a:avLst/>
            </a:prstGeom>
            <a:noFill/>
          </p:spPr>
          <p:txBody>
            <a:bodyPr wrap="square" lIns="173736" tIns="137160" rIns="91440" bIns="137160" rtlCol="0">
              <a:spAutoFit/>
            </a:bodyPr>
            <a:lstStyle/>
            <a:p>
              <a:pPr algn="ctr">
                <a:lnSpc>
                  <a:spcPct val="90000"/>
                </a:lnSpc>
                <a:spcBef>
                  <a:spcPts val="600"/>
                </a:spcBef>
              </a:pPr>
              <a:r>
                <a:rPr lang="en-US" sz="1000" b="1">
                  <a:solidFill>
                    <a:schemeClr val="accent3"/>
                  </a:solidFill>
                  <a:latin typeface="+mn-lt"/>
                </a:rPr>
                <a:t>$ </a:t>
              </a:r>
              <a:r>
                <a:rPr lang="en-US" sz="1000" b="1">
                  <a:solidFill>
                    <a:schemeClr val="accent3"/>
                  </a:solidFill>
                </a:rPr>
                <a:t>REFUND AMOUNT*</a:t>
              </a:r>
              <a:endParaRPr lang="en-US" sz="1000" b="1">
                <a:solidFill>
                  <a:schemeClr val="accent3"/>
                </a:solidFill>
                <a:latin typeface="+mn-lt"/>
              </a:endParaRPr>
            </a:p>
          </p:txBody>
        </p:sp>
        <p:grpSp>
          <p:nvGrpSpPr>
            <p:cNvPr id="201" name="Group 200">
              <a:extLst>
                <a:ext uri="{FF2B5EF4-FFF2-40B4-BE49-F238E27FC236}">
                  <a16:creationId xmlns:a16="http://schemas.microsoft.com/office/drawing/2014/main" id="{DC5C3586-4233-F315-0EF1-C55F9C84678B}"/>
                </a:ext>
              </a:extLst>
            </p:cNvPr>
            <p:cNvGrpSpPr/>
            <p:nvPr/>
          </p:nvGrpSpPr>
          <p:grpSpPr>
            <a:xfrm>
              <a:off x="1972915" y="4374139"/>
              <a:ext cx="1625614" cy="285589"/>
              <a:chOff x="1404270" y="1762205"/>
              <a:chExt cx="1625614" cy="286638"/>
            </a:xfrm>
          </p:grpSpPr>
          <p:pic>
            <p:nvPicPr>
              <p:cNvPr id="202" name="Graphic 201" descr="Dollar with solid fill">
                <a:extLst>
                  <a:ext uri="{FF2B5EF4-FFF2-40B4-BE49-F238E27FC236}">
                    <a16:creationId xmlns:a16="http://schemas.microsoft.com/office/drawing/2014/main" id="{7C5A3838-4C82-6F1F-2E1D-8CA806D7FC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8328" y="1762205"/>
                <a:ext cx="414830" cy="286638"/>
              </a:xfrm>
              <a:prstGeom prst="rect">
                <a:avLst/>
              </a:prstGeom>
            </p:spPr>
          </p:pic>
          <p:cxnSp>
            <p:nvCxnSpPr>
              <p:cNvPr id="203" name="Straight Arrow Connector 202">
                <a:extLst>
                  <a:ext uri="{FF2B5EF4-FFF2-40B4-BE49-F238E27FC236}">
                    <a16:creationId xmlns:a16="http://schemas.microsoft.com/office/drawing/2014/main" id="{259F7D65-7EA3-0C72-0C31-2629D497E3C1}"/>
                  </a:ext>
                </a:extLst>
              </p:cNvPr>
              <p:cNvCxnSpPr>
                <a:cxnSpLocks/>
              </p:cNvCxnSpPr>
              <p:nvPr/>
            </p:nvCxnSpPr>
            <p:spPr>
              <a:xfrm>
                <a:off x="2322820" y="1905524"/>
                <a:ext cx="707064"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FF196ED7-CFB3-FE69-2E43-818405B455D9}"/>
                  </a:ext>
                </a:extLst>
              </p:cNvPr>
              <p:cNvCxnSpPr/>
              <p:nvPr/>
            </p:nvCxnSpPr>
            <p:spPr>
              <a:xfrm>
                <a:off x="1404270" y="1899259"/>
                <a:ext cx="67042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grpSp>
        <p:nvGrpSpPr>
          <p:cNvPr id="205" name="Group 204">
            <a:extLst>
              <a:ext uri="{FF2B5EF4-FFF2-40B4-BE49-F238E27FC236}">
                <a16:creationId xmlns:a16="http://schemas.microsoft.com/office/drawing/2014/main" id="{7395C2D2-E24F-1C9C-C260-74508C60366A}"/>
              </a:ext>
            </a:extLst>
          </p:cNvPr>
          <p:cNvGrpSpPr/>
          <p:nvPr/>
        </p:nvGrpSpPr>
        <p:grpSpPr>
          <a:xfrm>
            <a:off x="3359181" y="5240031"/>
            <a:ext cx="762000" cy="660400"/>
            <a:chOff x="873489" y="2576081"/>
            <a:chExt cx="762000" cy="660400"/>
          </a:xfrm>
        </p:grpSpPr>
        <p:pic>
          <p:nvPicPr>
            <p:cNvPr id="206" name="Graphic 205">
              <a:extLst>
                <a:ext uri="{FF2B5EF4-FFF2-40B4-BE49-F238E27FC236}">
                  <a16:creationId xmlns:a16="http://schemas.microsoft.com/office/drawing/2014/main" id="{8DBBF8DB-318B-EC23-63B1-B81BA395963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3489" y="2576081"/>
              <a:ext cx="762000" cy="660400"/>
            </a:xfrm>
            <a:prstGeom prst="rect">
              <a:avLst/>
            </a:prstGeom>
          </p:spPr>
        </p:pic>
        <p:pic>
          <p:nvPicPr>
            <p:cNvPr id="207" name="Graphic 206">
              <a:extLst>
                <a:ext uri="{FF2B5EF4-FFF2-40B4-BE49-F238E27FC236}">
                  <a16:creationId xmlns:a16="http://schemas.microsoft.com/office/drawing/2014/main" id="{CC638D8D-AB95-B2F0-B16D-E4309DC972D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73489" y="2576081"/>
              <a:ext cx="762000" cy="660400"/>
            </a:xfrm>
            <a:prstGeom prst="rect">
              <a:avLst/>
            </a:prstGeom>
          </p:spPr>
        </p:pic>
      </p:grpSp>
      <p:sp>
        <p:nvSpPr>
          <p:cNvPr id="208" name="Rectangle 207">
            <a:extLst>
              <a:ext uri="{FF2B5EF4-FFF2-40B4-BE49-F238E27FC236}">
                <a16:creationId xmlns:a16="http://schemas.microsoft.com/office/drawing/2014/main" id="{917DDD43-3227-4403-F2B0-D3EE02A7A620}"/>
              </a:ext>
            </a:extLst>
          </p:cNvPr>
          <p:cNvSpPr/>
          <p:nvPr/>
        </p:nvSpPr>
        <p:spPr bwMode="ltGray">
          <a:xfrm>
            <a:off x="4121181" y="5263961"/>
            <a:ext cx="4071598" cy="692497"/>
          </a:xfrm>
          <a:prstGeom prst="rect">
            <a:avLst/>
          </a:prstGeom>
          <a:solidFill>
            <a:schemeClr val="tx1">
              <a:lumMod val="75000"/>
              <a:lumOff val="2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a:t>Exact timing between dispensing and refund is unknown, though manufacturers must issue payment within 14 days of receiving the claim data via the MTF data module (DM)</a:t>
            </a:r>
          </a:p>
        </p:txBody>
      </p:sp>
      <p:sp>
        <p:nvSpPr>
          <p:cNvPr id="210" name="TextBox 209">
            <a:extLst>
              <a:ext uri="{FF2B5EF4-FFF2-40B4-BE49-F238E27FC236}">
                <a16:creationId xmlns:a16="http://schemas.microsoft.com/office/drawing/2014/main" id="{71C1EF86-61B8-5209-EDFC-67B0543D0B69}"/>
              </a:ext>
            </a:extLst>
          </p:cNvPr>
          <p:cNvSpPr txBox="1"/>
          <p:nvPr/>
        </p:nvSpPr>
        <p:spPr>
          <a:xfrm>
            <a:off x="168579" y="5129537"/>
            <a:ext cx="2870173" cy="965799"/>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lIns="173736" tIns="137160" rIns="91440" bIns="137160" rtlCol="0">
            <a:spAutoFit/>
          </a:bodyPr>
          <a:lstStyle/>
          <a:p>
            <a:pPr algn="l">
              <a:lnSpc>
                <a:spcPct val="90000"/>
              </a:lnSpc>
              <a:spcBef>
                <a:spcPts val="600"/>
              </a:spcBef>
            </a:pPr>
            <a:r>
              <a:rPr lang="en-US" sz="1200" b="1">
                <a:solidFill>
                  <a:schemeClr val="accent3"/>
                </a:solidFill>
                <a:latin typeface="+mn-lt"/>
              </a:rPr>
              <a:t>*Refund amount </a:t>
            </a:r>
            <a:r>
              <a:rPr lang="en-US" sz="1200">
                <a:solidFill>
                  <a:schemeClr val="tx2"/>
                </a:solidFill>
                <a:latin typeface="+mn-lt"/>
              </a:rPr>
              <a:t>is WAC minus MFP by default, intended to make up the difference between acquisition cost and POS cost in most cases </a:t>
            </a:r>
          </a:p>
        </p:txBody>
      </p:sp>
      <p:cxnSp>
        <p:nvCxnSpPr>
          <p:cNvPr id="211" name="Straight Connector 210">
            <a:extLst>
              <a:ext uri="{FF2B5EF4-FFF2-40B4-BE49-F238E27FC236}">
                <a16:creationId xmlns:a16="http://schemas.microsoft.com/office/drawing/2014/main" id="{127A3138-4A0B-80F8-75D7-A9C3D8855E8C}"/>
              </a:ext>
            </a:extLst>
          </p:cNvPr>
          <p:cNvCxnSpPr>
            <a:cxnSpLocks/>
          </p:cNvCxnSpPr>
          <p:nvPr/>
        </p:nvCxnSpPr>
        <p:spPr>
          <a:xfrm>
            <a:off x="8851546" y="3995948"/>
            <a:ext cx="0" cy="1988346"/>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12" name="Group 211">
            <a:extLst>
              <a:ext uri="{FF2B5EF4-FFF2-40B4-BE49-F238E27FC236}">
                <a16:creationId xmlns:a16="http://schemas.microsoft.com/office/drawing/2014/main" id="{D0100EE0-25C1-53F3-D22F-38335ACCFC81}"/>
              </a:ext>
            </a:extLst>
          </p:cNvPr>
          <p:cNvGrpSpPr/>
          <p:nvPr/>
        </p:nvGrpSpPr>
        <p:grpSpPr>
          <a:xfrm>
            <a:off x="8824724" y="3946802"/>
            <a:ext cx="1017456" cy="1062165"/>
            <a:chOff x="1471355" y="1536280"/>
            <a:chExt cx="1017456" cy="1062165"/>
          </a:xfrm>
        </p:grpSpPr>
        <p:grpSp>
          <p:nvGrpSpPr>
            <p:cNvPr id="213" name="Group 212">
              <a:extLst>
                <a:ext uri="{FF2B5EF4-FFF2-40B4-BE49-F238E27FC236}">
                  <a16:creationId xmlns:a16="http://schemas.microsoft.com/office/drawing/2014/main" id="{FF6A06E3-67E4-FEEE-9EC2-C7CB95F89474}"/>
                </a:ext>
              </a:extLst>
            </p:cNvPr>
            <p:cNvGrpSpPr/>
            <p:nvPr/>
          </p:nvGrpSpPr>
          <p:grpSpPr>
            <a:xfrm>
              <a:off x="1620714" y="1536280"/>
              <a:ext cx="762000" cy="660400"/>
              <a:chOff x="4102174" y="3829915"/>
              <a:chExt cx="762000" cy="660400"/>
            </a:xfrm>
          </p:grpSpPr>
          <p:pic>
            <p:nvPicPr>
              <p:cNvPr id="215" name="Graphic 214">
                <a:extLst>
                  <a:ext uri="{FF2B5EF4-FFF2-40B4-BE49-F238E27FC236}">
                    <a16:creationId xmlns:a16="http://schemas.microsoft.com/office/drawing/2014/main" id="{66E9C31C-8046-FCBC-19A5-164BD48E49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2174" y="3829915"/>
                <a:ext cx="762000" cy="660400"/>
              </a:xfrm>
              <a:prstGeom prst="rect">
                <a:avLst/>
              </a:prstGeom>
            </p:spPr>
          </p:pic>
          <p:pic>
            <p:nvPicPr>
              <p:cNvPr id="216" name="Graphic 215">
                <a:extLst>
                  <a:ext uri="{FF2B5EF4-FFF2-40B4-BE49-F238E27FC236}">
                    <a16:creationId xmlns:a16="http://schemas.microsoft.com/office/drawing/2014/main" id="{0D21F761-A0BF-1FF1-8DFF-A66BEFC58C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2174" y="3829915"/>
                <a:ext cx="762000" cy="660400"/>
              </a:xfrm>
              <a:prstGeom prst="rect">
                <a:avLst/>
              </a:prstGeom>
            </p:spPr>
          </p:pic>
        </p:grpSp>
        <p:sp>
          <p:nvSpPr>
            <p:cNvPr id="214" name="TextBox 213">
              <a:extLst>
                <a:ext uri="{FF2B5EF4-FFF2-40B4-BE49-F238E27FC236}">
                  <a16:creationId xmlns:a16="http://schemas.microsoft.com/office/drawing/2014/main" id="{3B2DFB0F-A7BF-8F31-372D-97D301AE00C2}"/>
                </a:ext>
              </a:extLst>
            </p:cNvPr>
            <p:cNvSpPr txBox="1"/>
            <p:nvPr/>
          </p:nvSpPr>
          <p:spPr>
            <a:xfrm>
              <a:off x="1471355" y="2044447"/>
              <a:ext cx="1017456" cy="553998"/>
            </a:xfrm>
            <a:prstGeom prst="rect">
              <a:avLst/>
            </a:prstGeom>
            <a:noFill/>
          </p:spPr>
          <p:txBody>
            <a:bodyPr wrap="square" lIns="173736" tIns="137160" rIns="91440" bIns="137160" rtlCol="0">
              <a:spAutoFit/>
            </a:bodyPr>
            <a:lstStyle/>
            <a:p>
              <a:pPr algn="ctr">
                <a:lnSpc>
                  <a:spcPct val="90000"/>
                </a:lnSpc>
                <a:spcBef>
                  <a:spcPts val="600"/>
                </a:spcBef>
              </a:pPr>
              <a:r>
                <a:rPr lang="en-US" sz="1000" b="1">
                  <a:solidFill>
                    <a:schemeClr val="accent1"/>
                  </a:solidFill>
                  <a:latin typeface="+mn-lt"/>
                </a:rPr>
                <a:t>PHARMACY PROVIDER</a:t>
              </a:r>
            </a:p>
          </p:txBody>
        </p:sp>
      </p:grpSp>
      <p:sp>
        <p:nvSpPr>
          <p:cNvPr id="217" name="TextBox 216">
            <a:extLst>
              <a:ext uri="{FF2B5EF4-FFF2-40B4-BE49-F238E27FC236}">
                <a16:creationId xmlns:a16="http://schemas.microsoft.com/office/drawing/2014/main" id="{36FE1166-358A-BC2D-42AA-35ECB43E5528}"/>
              </a:ext>
            </a:extLst>
          </p:cNvPr>
          <p:cNvSpPr txBox="1"/>
          <p:nvPr/>
        </p:nvSpPr>
        <p:spPr>
          <a:xfrm>
            <a:off x="8999117" y="5110022"/>
            <a:ext cx="1675031" cy="415498"/>
          </a:xfrm>
          <a:prstGeom prst="rect">
            <a:avLst/>
          </a:prstGeom>
          <a:noFill/>
        </p:spPr>
        <p:txBody>
          <a:bodyPr wrap="square" lIns="173736" tIns="137160" rIns="91440" bIns="137160" rtlCol="0">
            <a:spAutoFit/>
          </a:bodyPr>
          <a:lstStyle/>
          <a:p>
            <a:pPr>
              <a:lnSpc>
                <a:spcPct val="90000"/>
              </a:lnSpc>
              <a:spcBef>
                <a:spcPts val="600"/>
              </a:spcBef>
            </a:pPr>
            <a:r>
              <a:rPr lang="en-US" sz="1000" b="1">
                <a:solidFill>
                  <a:schemeClr val="accent3"/>
                </a:solidFill>
                <a:latin typeface="+mn-lt"/>
              </a:rPr>
              <a:t>$ REFUND AMOUNT</a:t>
            </a:r>
          </a:p>
        </p:txBody>
      </p:sp>
      <p:sp>
        <p:nvSpPr>
          <p:cNvPr id="218" name="TextBox 217">
            <a:extLst>
              <a:ext uri="{FF2B5EF4-FFF2-40B4-BE49-F238E27FC236}">
                <a16:creationId xmlns:a16="http://schemas.microsoft.com/office/drawing/2014/main" id="{DA3D69C2-84D6-AA0E-796A-2B7824452AC4}"/>
              </a:ext>
            </a:extLst>
          </p:cNvPr>
          <p:cNvSpPr txBox="1"/>
          <p:nvPr/>
        </p:nvSpPr>
        <p:spPr>
          <a:xfrm>
            <a:off x="8987901" y="4808161"/>
            <a:ext cx="1327238" cy="415498"/>
          </a:xfrm>
          <a:prstGeom prst="rect">
            <a:avLst/>
          </a:prstGeom>
          <a:noFill/>
        </p:spPr>
        <p:txBody>
          <a:bodyPr wrap="square" lIns="173736" tIns="137160" rIns="91440" bIns="137160" rtlCol="0">
            <a:spAutoFit/>
          </a:bodyPr>
          <a:lstStyle/>
          <a:p>
            <a:pPr>
              <a:lnSpc>
                <a:spcPct val="90000"/>
              </a:lnSpc>
              <a:spcBef>
                <a:spcPts val="600"/>
              </a:spcBef>
            </a:pPr>
            <a:r>
              <a:rPr lang="en-US" sz="1000" b="1">
                <a:solidFill>
                  <a:srgbClr val="FF0000"/>
                </a:solidFill>
                <a:latin typeface="+mn-lt"/>
              </a:rPr>
              <a:t>$ </a:t>
            </a:r>
            <a:r>
              <a:rPr lang="en-US" sz="1000" b="1">
                <a:solidFill>
                  <a:srgbClr val="FF0000"/>
                </a:solidFill>
              </a:rPr>
              <a:t>LOSS AT POS</a:t>
            </a:r>
            <a:endParaRPr lang="en-US" sz="1000" b="1">
              <a:solidFill>
                <a:srgbClr val="FF0000"/>
              </a:solidFill>
              <a:latin typeface="+mn-lt"/>
            </a:endParaRPr>
          </a:p>
        </p:txBody>
      </p:sp>
      <p:cxnSp>
        <p:nvCxnSpPr>
          <p:cNvPr id="219" name="Straight Connector 218">
            <a:extLst>
              <a:ext uri="{FF2B5EF4-FFF2-40B4-BE49-F238E27FC236}">
                <a16:creationId xmlns:a16="http://schemas.microsoft.com/office/drawing/2014/main" id="{6BFAA245-0E5C-FCA8-B589-E50FF83AA884}"/>
              </a:ext>
            </a:extLst>
          </p:cNvPr>
          <p:cNvCxnSpPr/>
          <p:nvPr/>
        </p:nvCxnSpPr>
        <p:spPr>
          <a:xfrm>
            <a:off x="9008148" y="5458511"/>
            <a:ext cx="1656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7ED45967-8541-3F7A-6699-E2099F31671B}"/>
              </a:ext>
            </a:extLst>
          </p:cNvPr>
          <p:cNvCxnSpPr>
            <a:cxnSpLocks/>
          </p:cNvCxnSpPr>
          <p:nvPr/>
        </p:nvCxnSpPr>
        <p:spPr>
          <a:xfrm>
            <a:off x="9008148" y="5166601"/>
            <a:ext cx="1328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7CCE5872-59D3-E8B0-D1B9-FAE1CD64AEEA}"/>
              </a:ext>
            </a:extLst>
          </p:cNvPr>
          <p:cNvSpPr txBox="1"/>
          <p:nvPr/>
        </p:nvSpPr>
        <p:spPr>
          <a:xfrm>
            <a:off x="8946409" y="5425290"/>
            <a:ext cx="3550391" cy="714042"/>
          </a:xfrm>
          <a:prstGeom prst="rect">
            <a:avLst/>
          </a:prstGeom>
          <a:noFill/>
        </p:spPr>
        <p:txBody>
          <a:bodyPr wrap="square" lIns="173736" tIns="137160" rIns="91440" bIns="137160" rtlCol="0">
            <a:spAutoFit/>
          </a:bodyPr>
          <a:lstStyle/>
          <a:p>
            <a:pPr>
              <a:lnSpc>
                <a:spcPct val="90000"/>
              </a:lnSpc>
              <a:spcBef>
                <a:spcPts val="600"/>
              </a:spcBef>
            </a:pPr>
            <a:r>
              <a:rPr lang="en-US" sz="1000" b="1">
                <a:solidFill>
                  <a:schemeClr val="accent3"/>
                </a:solidFill>
              </a:rPr>
              <a:t>$ BREAKEVEN OR PROFIT</a:t>
            </a:r>
          </a:p>
          <a:p>
            <a:pPr>
              <a:lnSpc>
                <a:spcPct val="90000"/>
              </a:lnSpc>
              <a:spcBef>
                <a:spcPts val="600"/>
              </a:spcBef>
            </a:pPr>
            <a:r>
              <a:rPr lang="en-US" sz="800" b="1">
                <a:solidFill>
                  <a:schemeClr val="accent3"/>
                </a:solidFill>
              </a:rPr>
              <a:t>IF MFP+REFUND &gt; ACQUISITION COST          PROFIT</a:t>
            </a:r>
            <a:br>
              <a:rPr lang="en-US" sz="800" b="1">
                <a:solidFill>
                  <a:schemeClr val="accent3"/>
                </a:solidFill>
              </a:rPr>
            </a:br>
            <a:r>
              <a:rPr lang="en-US" sz="800" b="1">
                <a:solidFill>
                  <a:schemeClr val="accent3"/>
                </a:solidFill>
              </a:rPr>
              <a:t>IF MFP+REFUND = ACQUISITION COST          BREAKEVEN</a:t>
            </a:r>
          </a:p>
        </p:txBody>
      </p:sp>
      <p:sp>
        <p:nvSpPr>
          <p:cNvPr id="222" name="TextBox 221">
            <a:extLst>
              <a:ext uri="{FF2B5EF4-FFF2-40B4-BE49-F238E27FC236}">
                <a16:creationId xmlns:a16="http://schemas.microsoft.com/office/drawing/2014/main" id="{BD6E9902-EC5E-740B-2FB4-1DE656B8B1C9}"/>
              </a:ext>
            </a:extLst>
          </p:cNvPr>
          <p:cNvSpPr txBox="1"/>
          <p:nvPr/>
        </p:nvSpPr>
        <p:spPr>
          <a:xfrm>
            <a:off x="9443057" y="4024683"/>
            <a:ext cx="2106609" cy="415498"/>
          </a:xfrm>
          <a:prstGeom prst="rect">
            <a:avLst/>
          </a:prstGeom>
          <a:noFill/>
        </p:spPr>
        <p:txBody>
          <a:bodyPr wrap="square" lIns="173736" tIns="137160" rIns="91440" bIns="137160" rtlCol="0">
            <a:spAutoFit/>
          </a:bodyPr>
          <a:lstStyle/>
          <a:p>
            <a:pPr>
              <a:lnSpc>
                <a:spcPct val="90000"/>
              </a:lnSpc>
              <a:spcBef>
                <a:spcPts val="600"/>
              </a:spcBef>
            </a:pPr>
            <a:r>
              <a:rPr lang="en-US" sz="1000" b="1">
                <a:solidFill>
                  <a:schemeClr val="tx2"/>
                </a:solidFill>
              </a:rPr>
              <a:t>AFTER POS FINANCIALS</a:t>
            </a:r>
            <a:endParaRPr lang="en-US" sz="800" b="1">
              <a:solidFill>
                <a:schemeClr val="tx2"/>
              </a:solidFill>
              <a:latin typeface="+mn-lt"/>
            </a:endParaRPr>
          </a:p>
        </p:txBody>
      </p:sp>
      <p:cxnSp>
        <p:nvCxnSpPr>
          <p:cNvPr id="224" name="Straight Arrow Connector 223">
            <a:extLst>
              <a:ext uri="{FF2B5EF4-FFF2-40B4-BE49-F238E27FC236}">
                <a16:creationId xmlns:a16="http://schemas.microsoft.com/office/drawing/2014/main" id="{16A09609-71EC-EA60-9F36-72C2315F6A3D}"/>
              </a:ext>
            </a:extLst>
          </p:cNvPr>
          <p:cNvCxnSpPr/>
          <p:nvPr/>
        </p:nvCxnSpPr>
        <p:spPr>
          <a:xfrm>
            <a:off x="11068354" y="5822631"/>
            <a:ext cx="190244"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FACB9A43-F46D-DC2F-0737-A9861EE80225}"/>
              </a:ext>
            </a:extLst>
          </p:cNvPr>
          <p:cNvCxnSpPr/>
          <p:nvPr/>
        </p:nvCxnSpPr>
        <p:spPr>
          <a:xfrm>
            <a:off x="11068354" y="5920605"/>
            <a:ext cx="190244"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A6AE89AB-212F-9356-A52A-15898127181A}"/>
              </a:ext>
            </a:extLst>
          </p:cNvPr>
          <p:cNvCxnSpPr>
            <a:cxnSpLocks/>
          </p:cNvCxnSpPr>
          <p:nvPr/>
        </p:nvCxnSpPr>
        <p:spPr>
          <a:xfrm flipV="1">
            <a:off x="9071945" y="5108424"/>
            <a:ext cx="0" cy="124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9" name="Graphic 237" descr="Medicine outline">
            <a:extLst>
              <a:ext uri="{FF2B5EF4-FFF2-40B4-BE49-F238E27FC236}">
                <a16:creationId xmlns:a16="http://schemas.microsoft.com/office/drawing/2014/main" id="{8F4AE9D8-A5A4-7295-A274-2D6C80208A24}"/>
              </a:ext>
            </a:extLst>
          </p:cNvPr>
          <p:cNvGrpSpPr/>
          <p:nvPr/>
        </p:nvGrpSpPr>
        <p:grpSpPr>
          <a:xfrm>
            <a:off x="7188998" y="1748850"/>
            <a:ext cx="298748" cy="390606"/>
            <a:chOff x="5328028" y="2835377"/>
            <a:chExt cx="384572" cy="524374"/>
          </a:xfrm>
          <a:solidFill>
            <a:srgbClr val="000000"/>
          </a:solidFill>
        </p:grpSpPr>
        <p:sp>
          <p:nvSpPr>
            <p:cNvPr id="240" name="Freeform: Shape 239">
              <a:extLst>
                <a:ext uri="{FF2B5EF4-FFF2-40B4-BE49-F238E27FC236}">
                  <a16:creationId xmlns:a16="http://schemas.microsoft.com/office/drawing/2014/main" id="{49D5A8F5-2EAF-D56A-1532-16984C2635F7}"/>
                </a:ext>
              </a:extLst>
            </p:cNvPr>
            <p:cNvSpPr/>
            <p:nvPr/>
          </p:nvSpPr>
          <p:spPr>
            <a:xfrm>
              <a:off x="5328028" y="2835377"/>
              <a:ext cx="305332" cy="477911"/>
            </a:xfrm>
            <a:custGeom>
              <a:avLst/>
              <a:gdLst>
                <a:gd name="connsiteX0" fmla="*/ 33188 w 305332"/>
                <a:gd name="connsiteY0" fmla="*/ 464636 h 477911"/>
                <a:gd name="connsiteX1" fmla="*/ 13275 w 305332"/>
                <a:gd name="connsiteY1" fmla="*/ 444723 h 477911"/>
                <a:gd name="connsiteX2" fmla="*/ 13275 w 305332"/>
                <a:gd name="connsiteY2" fmla="*/ 146028 h 477911"/>
                <a:gd name="connsiteX3" fmla="*/ 33188 w 305332"/>
                <a:gd name="connsiteY3" fmla="*/ 126115 h 477911"/>
                <a:gd name="connsiteX4" fmla="*/ 56420 w 305332"/>
                <a:gd name="connsiteY4" fmla="*/ 126115 h 477911"/>
                <a:gd name="connsiteX5" fmla="*/ 66377 w 305332"/>
                <a:gd name="connsiteY5" fmla="*/ 116602 h 477911"/>
                <a:gd name="connsiteX6" fmla="*/ 66377 w 305332"/>
                <a:gd name="connsiteY6" fmla="*/ 116159 h 477911"/>
                <a:gd name="connsiteX7" fmla="*/ 66377 w 305332"/>
                <a:gd name="connsiteY7" fmla="*/ 86290 h 477911"/>
                <a:gd name="connsiteX8" fmla="*/ 238956 w 305332"/>
                <a:gd name="connsiteY8" fmla="*/ 86290 h 477911"/>
                <a:gd name="connsiteX9" fmla="*/ 238956 w 305332"/>
                <a:gd name="connsiteY9" fmla="*/ 116159 h 477911"/>
                <a:gd name="connsiteX10" fmla="*/ 248469 w 305332"/>
                <a:gd name="connsiteY10" fmla="*/ 126115 h 477911"/>
                <a:gd name="connsiteX11" fmla="*/ 248912 w 305332"/>
                <a:gd name="connsiteY11" fmla="*/ 126115 h 477911"/>
                <a:gd name="connsiteX12" fmla="*/ 272144 w 305332"/>
                <a:gd name="connsiteY12" fmla="*/ 126115 h 477911"/>
                <a:gd name="connsiteX13" fmla="*/ 292057 w 305332"/>
                <a:gd name="connsiteY13" fmla="*/ 146028 h 477911"/>
                <a:gd name="connsiteX14" fmla="*/ 292057 w 305332"/>
                <a:gd name="connsiteY14" fmla="*/ 199063 h 477911"/>
                <a:gd name="connsiteX15" fmla="*/ 79652 w 305332"/>
                <a:gd name="connsiteY15" fmla="*/ 199063 h 477911"/>
                <a:gd name="connsiteX16" fmla="*/ 66377 w 305332"/>
                <a:gd name="connsiteY16" fmla="*/ 212339 h 477911"/>
                <a:gd name="connsiteX17" fmla="*/ 66377 w 305332"/>
                <a:gd name="connsiteY17" fmla="*/ 331816 h 477911"/>
                <a:gd name="connsiteX18" fmla="*/ 79652 w 305332"/>
                <a:gd name="connsiteY18" fmla="*/ 345092 h 477911"/>
                <a:gd name="connsiteX19" fmla="*/ 292057 w 305332"/>
                <a:gd name="connsiteY19" fmla="*/ 345092 h 477911"/>
                <a:gd name="connsiteX20" fmla="*/ 292057 w 305332"/>
                <a:gd name="connsiteY20" fmla="*/ 404784 h 477911"/>
                <a:gd name="connsiteX21" fmla="*/ 305332 w 305332"/>
                <a:gd name="connsiteY21" fmla="*/ 404784 h 477911"/>
                <a:gd name="connsiteX22" fmla="*/ 305332 w 305332"/>
                <a:gd name="connsiteY22" fmla="*/ 146028 h 477911"/>
                <a:gd name="connsiteX23" fmla="*/ 272144 w 305332"/>
                <a:gd name="connsiteY23" fmla="*/ 112840 h 477911"/>
                <a:gd name="connsiteX24" fmla="*/ 252231 w 305332"/>
                <a:gd name="connsiteY24" fmla="*/ 112840 h 477911"/>
                <a:gd name="connsiteX25" fmla="*/ 252231 w 305332"/>
                <a:gd name="connsiteY25" fmla="*/ 86290 h 477911"/>
                <a:gd name="connsiteX26" fmla="*/ 265506 w 305332"/>
                <a:gd name="connsiteY26" fmla="*/ 86290 h 477911"/>
                <a:gd name="connsiteX27" fmla="*/ 278782 w 305332"/>
                <a:gd name="connsiteY27" fmla="*/ 73906 h 477911"/>
                <a:gd name="connsiteX28" fmla="*/ 278782 w 305332"/>
                <a:gd name="connsiteY28" fmla="*/ 73014 h 477911"/>
                <a:gd name="connsiteX29" fmla="*/ 278782 w 305332"/>
                <a:gd name="connsiteY29" fmla="*/ 33188 h 477911"/>
                <a:gd name="connsiteX30" fmla="*/ 245593 w 305332"/>
                <a:gd name="connsiteY30" fmla="*/ 0 h 477911"/>
                <a:gd name="connsiteX31" fmla="*/ 59739 w 305332"/>
                <a:gd name="connsiteY31" fmla="*/ 0 h 477911"/>
                <a:gd name="connsiteX32" fmla="*/ 26551 w 305332"/>
                <a:gd name="connsiteY32" fmla="*/ 33188 h 477911"/>
                <a:gd name="connsiteX33" fmla="*/ 26551 w 305332"/>
                <a:gd name="connsiteY33" fmla="*/ 73014 h 477911"/>
                <a:gd name="connsiteX34" fmla="*/ 38935 w 305332"/>
                <a:gd name="connsiteY34" fmla="*/ 86290 h 477911"/>
                <a:gd name="connsiteX35" fmla="*/ 39826 w 305332"/>
                <a:gd name="connsiteY35" fmla="*/ 86290 h 477911"/>
                <a:gd name="connsiteX36" fmla="*/ 53101 w 305332"/>
                <a:gd name="connsiteY36" fmla="*/ 86290 h 477911"/>
                <a:gd name="connsiteX37" fmla="*/ 53101 w 305332"/>
                <a:gd name="connsiteY37" fmla="*/ 112840 h 477911"/>
                <a:gd name="connsiteX38" fmla="*/ 33188 w 305332"/>
                <a:gd name="connsiteY38" fmla="*/ 112840 h 477911"/>
                <a:gd name="connsiteX39" fmla="*/ 0 w 305332"/>
                <a:gd name="connsiteY39" fmla="*/ 146028 h 477911"/>
                <a:gd name="connsiteX40" fmla="*/ 0 w 305332"/>
                <a:gd name="connsiteY40" fmla="*/ 444723 h 477911"/>
                <a:gd name="connsiteX41" fmla="*/ 33188 w 305332"/>
                <a:gd name="connsiteY41" fmla="*/ 477911 h 477911"/>
                <a:gd name="connsiteX42" fmla="*/ 152839 w 305332"/>
                <a:gd name="connsiteY42" fmla="*/ 477911 h 477911"/>
                <a:gd name="connsiteX43" fmla="*/ 152659 w 305332"/>
                <a:gd name="connsiteY43" fmla="*/ 474426 h 477911"/>
                <a:gd name="connsiteX44" fmla="*/ 153429 w 305332"/>
                <a:gd name="connsiteY44" fmla="*/ 464636 h 477911"/>
                <a:gd name="connsiteX45" fmla="*/ 79652 w 305332"/>
                <a:gd name="connsiteY45" fmla="*/ 331770 h 477911"/>
                <a:gd name="connsiteX46" fmla="*/ 79652 w 305332"/>
                <a:gd name="connsiteY46" fmla="*/ 212292 h 477911"/>
                <a:gd name="connsiteX47" fmla="*/ 292057 w 305332"/>
                <a:gd name="connsiteY47" fmla="*/ 212292 h 477911"/>
                <a:gd name="connsiteX48" fmla="*/ 292057 w 305332"/>
                <a:gd name="connsiteY48" fmla="*/ 331770 h 477911"/>
                <a:gd name="connsiteX49" fmla="*/ 39826 w 305332"/>
                <a:gd name="connsiteY49" fmla="*/ 73014 h 477911"/>
                <a:gd name="connsiteX50" fmla="*/ 39826 w 305332"/>
                <a:gd name="connsiteY50" fmla="*/ 33188 h 477911"/>
                <a:gd name="connsiteX51" fmla="*/ 59739 w 305332"/>
                <a:gd name="connsiteY51" fmla="*/ 13275 h 477911"/>
                <a:gd name="connsiteX52" fmla="*/ 245593 w 305332"/>
                <a:gd name="connsiteY52" fmla="*/ 13275 h 477911"/>
                <a:gd name="connsiteX53" fmla="*/ 265506 w 305332"/>
                <a:gd name="connsiteY53" fmla="*/ 33188 h 477911"/>
                <a:gd name="connsiteX54" fmla="*/ 265506 w 305332"/>
                <a:gd name="connsiteY54" fmla="*/ 73014 h 477911"/>
                <a:gd name="connsiteX55" fmla="*/ 39826 w 305332"/>
                <a:gd name="connsiteY55" fmla="*/ 73014 h 47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5332" h="477911">
                  <a:moveTo>
                    <a:pt x="33188" y="464636"/>
                  </a:moveTo>
                  <a:cubicBezTo>
                    <a:pt x="22190" y="464636"/>
                    <a:pt x="13275" y="455721"/>
                    <a:pt x="13275" y="444723"/>
                  </a:cubicBezTo>
                  <a:lnTo>
                    <a:pt x="13275" y="146028"/>
                  </a:lnTo>
                  <a:cubicBezTo>
                    <a:pt x="13275" y="135031"/>
                    <a:pt x="22190" y="126115"/>
                    <a:pt x="33188" y="126115"/>
                  </a:cubicBezTo>
                  <a:lnTo>
                    <a:pt x="56420" y="126115"/>
                  </a:lnTo>
                  <a:cubicBezTo>
                    <a:pt x="61797" y="126238"/>
                    <a:pt x="66254" y="121979"/>
                    <a:pt x="66377" y="116602"/>
                  </a:cubicBezTo>
                  <a:cubicBezTo>
                    <a:pt x="66380" y="116454"/>
                    <a:pt x="66380" y="116306"/>
                    <a:pt x="66377" y="116159"/>
                  </a:cubicBezTo>
                  <a:lnTo>
                    <a:pt x="66377" y="86290"/>
                  </a:lnTo>
                  <a:lnTo>
                    <a:pt x="238956" y="86290"/>
                  </a:lnTo>
                  <a:lnTo>
                    <a:pt x="238956" y="116159"/>
                  </a:lnTo>
                  <a:cubicBezTo>
                    <a:pt x="238834" y="121535"/>
                    <a:pt x="243092" y="125993"/>
                    <a:pt x="248469" y="126115"/>
                  </a:cubicBezTo>
                  <a:cubicBezTo>
                    <a:pt x="248617" y="126119"/>
                    <a:pt x="248764" y="126119"/>
                    <a:pt x="248912" y="126115"/>
                  </a:cubicBezTo>
                  <a:lnTo>
                    <a:pt x="272144" y="126115"/>
                  </a:lnTo>
                  <a:cubicBezTo>
                    <a:pt x="283142" y="126115"/>
                    <a:pt x="292057" y="135031"/>
                    <a:pt x="292057" y="146028"/>
                  </a:cubicBezTo>
                  <a:lnTo>
                    <a:pt x="292057" y="199063"/>
                  </a:lnTo>
                  <a:lnTo>
                    <a:pt x="79652" y="199063"/>
                  </a:lnTo>
                  <a:cubicBezTo>
                    <a:pt x="72320" y="199063"/>
                    <a:pt x="66377" y="205007"/>
                    <a:pt x="66377" y="212339"/>
                  </a:cubicBezTo>
                  <a:lnTo>
                    <a:pt x="66377" y="331816"/>
                  </a:lnTo>
                  <a:cubicBezTo>
                    <a:pt x="66377" y="339148"/>
                    <a:pt x="72320" y="345092"/>
                    <a:pt x="79652" y="345092"/>
                  </a:cubicBezTo>
                  <a:lnTo>
                    <a:pt x="292057" y="345092"/>
                  </a:lnTo>
                  <a:lnTo>
                    <a:pt x="292057" y="404784"/>
                  </a:lnTo>
                  <a:lnTo>
                    <a:pt x="305332" y="404784"/>
                  </a:lnTo>
                  <a:lnTo>
                    <a:pt x="305332" y="146028"/>
                  </a:lnTo>
                  <a:cubicBezTo>
                    <a:pt x="305314" y="127707"/>
                    <a:pt x="290466" y="112859"/>
                    <a:pt x="272144" y="112840"/>
                  </a:cubicBezTo>
                  <a:lnTo>
                    <a:pt x="252231" y="112840"/>
                  </a:lnTo>
                  <a:lnTo>
                    <a:pt x="252231" y="86290"/>
                  </a:lnTo>
                  <a:lnTo>
                    <a:pt x="265506" y="86290"/>
                  </a:lnTo>
                  <a:cubicBezTo>
                    <a:pt x="272592" y="86536"/>
                    <a:pt x="278535" y="80991"/>
                    <a:pt x="278782" y="73906"/>
                  </a:cubicBezTo>
                  <a:cubicBezTo>
                    <a:pt x="278792" y="73609"/>
                    <a:pt x="278792" y="73312"/>
                    <a:pt x="278782" y="73014"/>
                  </a:cubicBezTo>
                  <a:lnTo>
                    <a:pt x="278782" y="33188"/>
                  </a:lnTo>
                  <a:cubicBezTo>
                    <a:pt x="278760" y="14868"/>
                    <a:pt x="263914" y="22"/>
                    <a:pt x="245593" y="0"/>
                  </a:cubicBezTo>
                  <a:lnTo>
                    <a:pt x="59739" y="0"/>
                  </a:lnTo>
                  <a:cubicBezTo>
                    <a:pt x="41418" y="22"/>
                    <a:pt x="26573" y="14868"/>
                    <a:pt x="26551" y="33188"/>
                  </a:cubicBezTo>
                  <a:lnTo>
                    <a:pt x="26551" y="73014"/>
                  </a:lnTo>
                  <a:cubicBezTo>
                    <a:pt x="26304" y="80100"/>
                    <a:pt x="31849" y="86043"/>
                    <a:pt x="38935" y="86290"/>
                  </a:cubicBezTo>
                  <a:cubicBezTo>
                    <a:pt x="39231" y="86300"/>
                    <a:pt x="39529" y="86300"/>
                    <a:pt x="39826" y="86290"/>
                  </a:cubicBezTo>
                  <a:lnTo>
                    <a:pt x="53101" y="86290"/>
                  </a:lnTo>
                  <a:lnTo>
                    <a:pt x="53101" y="112840"/>
                  </a:lnTo>
                  <a:lnTo>
                    <a:pt x="33188" y="112840"/>
                  </a:lnTo>
                  <a:cubicBezTo>
                    <a:pt x="14866" y="112859"/>
                    <a:pt x="19" y="127707"/>
                    <a:pt x="0" y="146028"/>
                  </a:cubicBezTo>
                  <a:lnTo>
                    <a:pt x="0" y="444723"/>
                  </a:lnTo>
                  <a:cubicBezTo>
                    <a:pt x="22" y="463044"/>
                    <a:pt x="14868" y="477889"/>
                    <a:pt x="33188" y="477911"/>
                  </a:cubicBezTo>
                  <a:lnTo>
                    <a:pt x="152839" y="477911"/>
                  </a:lnTo>
                  <a:cubicBezTo>
                    <a:pt x="152779" y="476750"/>
                    <a:pt x="152659" y="475601"/>
                    <a:pt x="152659" y="474426"/>
                  </a:cubicBezTo>
                  <a:cubicBezTo>
                    <a:pt x="152686" y="471149"/>
                    <a:pt x="152944" y="467877"/>
                    <a:pt x="153429" y="464636"/>
                  </a:cubicBezTo>
                  <a:close/>
                  <a:moveTo>
                    <a:pt x="79652" y="331770"/>
                  </a:moveTo>
                  <a:lnTo>
                    <a:pt x="79652" y="212292"/>
                  </a:lnTo>
                  <a:lnTo>
                    <a:pt x="292057" y="212292"/>
                  </a:lnTo>
                  <a:lnTo>
                    <a:pt x="292057" y="331770"/>
                  </a:lnTo>
                  <a:close/>
                  <a:moveTo>
                    <a:pt x="39826" y="73014"/>
                  </a:moveTo>
                  <a:lnTo>
                    <a:pt x="39826" y="33188"/>
                  </a:lnTo>
                  <a:cubicBezTo>
                    <a:pt x="39826" y="22190"/>
                    <a:pt x="48741" y="13275"/>
                    <a:pt x="59739" y="13275"/>
                  </a:cubicBezTo>
                  <a:lnTo>
                    <a:pt x="245593" y="13275"/>
                  </a:lnTo>
                  <a:cubicBezTo>
                    <a:pt x="256591" y="13275"/>
                    <a:pt x="265506" y="22190"/>
                    <a:pt x="265506" y="33188"/>
                  </a:cubicBezTo>
                  <a:lnTo>
                    <a:pt x="265506" y="73014"/>
                  </a:lnTo>
                  <a:lnTo>
                    <a:pt x="39826" y="73014"/>
                  </a:lnTo>
                  <a:close/>
                </a:path>
              </a:pathLst>
            </a:custGeom>
            <a:solidFill>
              <a:srgbClr val="000000"/>
            </a:solidFill>
            <a:ln w="6548"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108DA08-6361-E8E3-4B52-F5DE476303D4}"/>
                </a:ext>
              </a:extLst>
            </p:cNvPr>
            <p:cNvSpPr/>
            <p:nvPr/>
          </p:nvSpPr>
          <p:spPr>
            <a:xfrm>
              <a:off x="5501019" y="3260187"/>
              <a:ext cx="211581" cy="99564"/>
            </a:xfrm>
            <a:custGeom>
              <a:avLst/>
              <a:gdLst>
                <a:gd name="connsiteX0" fmla="*/ 161800 w 211581"/>
                <a:gd name="connsiteY0" fmla="*/ 0 h 99564"/>
                <a:gd name="connsiteX1" fmla="*/ 49782 w 211581"/>
                <a:gd name="connsiteY1" fmla="*/ 0 h 99564"/>
                <a:gd name="connsiteX2" fmla="*/ 0 w 211581"/>
                <a:gd name="connsiteY2" fmla="*/ 49782 h 99564"/>
                <a:gd name="connsiteX3" fmla="*/ 49782 w 211581"/>
                <a:gd name="connsiteY3" fmla="*/ 99565 h 99564"/>
                <a:gd name="connsiteX4" fmla="*/ 161800 w 211581"/>
                <a:gd name="connsiteY4" fmla="*/ 99565 h 99564"/>
                <a:gd name="connsiteX5" fmla="*/ 211582 w 211581"/>
                <a:gd name="connsiteY5" fmla="*/ 49782 h 99564"/>
                <a:gd name="connsiteX6" fmla="*/ 161800 w 211581"/>
                <a:gd name="connsiteY6" fmla="*/ 0 h 99564"/>
                <a:gd name="connsiteX7" fmla="*/ 13269 w 211581"/>
                <a:gd name="connsiteY7" fmla="*/ 49782 h 99564"/>
                <a:gd name="connsiteX8" fmla="*/ 49776 w 211581"/>
                <a:gd name="connsiteY8" fmla="*/ 13275 h 99564"/>
                <a:gd name="connsiteX9" fmla="*/ 99558 w 211581"/>
                <a:gd name="connsiteY9" fmla="*/ 13275 h 99564"/>
                <a:gd name="connsiteX10" fmla="*/ 99558 w 211581"/>
                <a:gd name="connsiteY10" fmla="*/ 86290 h 99564"/>
                <a:gd name="connsiteX11" fmla="*/ 49776 w 211581"/>
                <a:gd name="connsiteY11" fmla="*/ 86290 h 99564"/>
                <a:gd name="connsiteX12" fmla="*/ 13269 w 211581"/>
                <a:gd name="connsiteY12" fmla="*/ 49782 h 99564"/>
                <a:gd name="connsiteX13" fmla="*/ 161800 w 211581"/>
                <a:gd name="connsiteY13" fmla="*/ 86290 h 99564"/>
                <a:gd name="connsiteX14" fmla="*/ 112834 w 211581"/>
                <a:gd name="connsiteY14" fmla="*/ 86290 h 99564"/>
                <a:gd name="connsiteX15" fmla="*/ 112834 w 211581"/>
                <a:gd name="connsiteY15" fmla="*/ 13275 h 99564"/>
                <a:gd name="connsiteX16" fmla="*/ 161800 w 211581"/>
                <a:gd name="connsiteY16" fmla="*/ 13275 h 99564"/>
                <a:gd name="connsiteX17" fmla="*/ 198307 w 211581"/>
                <a:gd name="connsiteY17" fmla="*/ 49782 h 99564"/>
                <a:gd name="connsiteX18" fmla="*/ 161800 w 211581"/>
                <a:gd name="connsiteY18" fmla="*/ 86290 h 9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1581" h="99564">
                  <a:moveTo>
                    <a:pt x="161800" y="0"/>
                  </a:moveTo>
                  <a:lnTo>
                    <a:pt x="49782" y="0"/>
                  </a:lnTo>
                  <a:cubicBezTo>
                    <a:pt x="22289" y="0"/>
                    <a:pt x="0" y="22289"/>
                    <a:pt x="0" y="49782"/>
                  </a:cubicBezTo>
                  <a:cubicBezTo>
                    <a:pt x="0" y="77276"/>
                    <a:pt x="22289" y="99565"/>
                    <a:pt x="49782" y="99565"/>
                  </a:cubicBezTo>
                  <a:lnTo>
                    <a:pt x="161800" y="99565"/>
                  </a:lnTo>
                  <a:cubicBezTo>
                    <a:pt x="189293" y="99565"/>
                    <a:pt x="211582" y="77276"/>
                    <a:pt x="211582" y="49782"/>
                  </a:cubicBezTo>
                  <a:cubicBezTo>
                    <a:pt x="211582" y="22289"/>
                    <a:pt x="189293" y="0"/>
                    <a:pt x="161800" y="0"/>
                  </a:cubicBezTo>
                  <a:close/>
                  <a:moveTo>
                    <a:pt x="13269" y="49782"/>
                  </a:moveTo>
                  <a:cubicBezTo>
                    <a:pt x="13298" y="29633"/>
                    <a:pt x="29626" y="13305"/>
                    <a:pt x="49776" y="13275"/>
                  </a:cubicBezTo>
                  <a:lnTo>
                    <a:pt x="99558" y="13275"/>
                  </a:lnTo>
                  <a:lnTo>
                    <a:pt x="99558" y="86290"/>
                  </a:lnTo>
                  <a:lnTo>
                    <a:pt x="49776" y="86290"/>
                  </a:lnTo>
                  <a:cubicBezTo>
                    <a:pt x="29626" y="86260"/>
                    <a:pt x="13298" y="69932"/>
                    <a:pt x="13269" y="49782"/>
                  </a:cubicBezTo>
                  <a:close/>
                  <a:moveTo>
                    <a:pt x="161800" y="86290"/>
                  </a:moveTo>
                  <a:lnTo>
                    <a:pt x="112834" y="86290"/>
                  </a:lnTo>
                  <a:lnTo>
                    <a:pt x="112834" y="13275"/>
                  </a:lnTo>
                  <a:lnTo>
                    <a:pt x="161800" y="13275"/>
                  </a:lnTo>
                  <a:cubicBezTo>
                    <a:pt x="181962" y="13275"/>
                    <a:pt x="198307" y="29620"/>
                    <a:pt x="198307" y="49782"/>
                  </a:cubicBezTo>
                  <a:cubicBezTo>
                    <a:pt x="198307" y="69945"/>
                    <a:pt x="181962" y="86290"/>
                    <a:pt x="161800" y="86290"/>
                  </a:cubicBezTo>
                  <a:close/>
                </a:path>
              </a:pathLst>
            </a:custGeom>
            <a:solidFill>
              <a:schemeClr val="accent1"/>
            </a:solidFill>
            <a:ln w="6548" cap="flat">
              <a:noFill/>
              <a:prstDash val="solid"/>
              <a:miter/>
            </a:ln>
          </p:spPr>
          <p:txBody>
            <a:bodyPr rtlCol="0" anchor="ctr"/>
            <a:lstStyle/>
            <a:p>
              <a:endParaRPr lang="en-US"/>
            </a:p>
          </p:txBody>
        </p:sp>
      </p:grpSp>
      <p:grpSp>
        <p:nvGrpSpPr>
          <p:cNvPr id="242" name="Graphic 237" descr="Medicine outline">
            <a:extLst>
              <a:ext uri="{FF2B5EF4-FFF2-40B4-BE49-F238E27FC236}">
                <a16:creationId xmlns:a16="http://schemas.microsoft.com/office/drawing/2014/main" id="{E3BF44DA-9E58-3CCD-E66E-2081B4251EE2}"/>
              </a:ext>
            </a:extLst>
          </p:cNvPr>
          <p:cNvGrpSpPr/>
          <p:nvPr/>
        </p:nvGrpSpPr>
        <p:grpSpPr>
          <a:xfrm>
            <a:off x="4479460" y="2544199"/>
            <a:ext cx="298748" cy="390606"/>
            <a:chOff x="5328028" y="2835377"/>
            <a:chExt cx="384572" cy="524374"/>
          </a:xfrm>
          <a:solidFill>
            <a:srgbClr val="000000"/>
          </a:solidFill>
        </p:grpSpPr>
        <p:sp>
          <p:nvSpPr>
            <p:cNvPr id="243" name="Freeform: Shape 242">
              <a:extLst>
                <a:ext uri="{FF2B5EF4-FFF2-40B4-BE49-F238E27FC236}">
                  <a16:creationId xmlns:a16="http://schemas.microsoft.com/office/drawing/2014/main" id="{C439FE52-50D4-AD96-F802-3C4B256AF581}"/>
                </a:ext>
              </a:extLst>
            </p:cNvPr>
            <p:cNvSpPr/>
            <p:nvPr/>
          </p:nvSpPr>
          <p:spPr>
            <a:xfrm>
              <a:off x="5328028" y="2835377"/>
              <a:ext cx="305332" cy="477911"/>
            </a:xfrm>
            <a:custGeom>
              <a:avLst/>
              <a:gdLst>
                <a:gd name="connsiteX0" fmla="*/ 33188 w 305332"/>
                <a:gd name="connsiteY0" fmla="*/ 464636 h 477911"/>
                <a:gd name="connsiteX1" fmla="*/ 13275 w 305332"/>
                <a:gd name="connsiteY1" fmla="*/ 444723 h 477911"/>
                <a:gd name="connsiteX2" fmla="*/ 13275 w 305332"/>
                <a:gd name="connsiteY2" fmla="*/ 146028 h 477911"/>
                <a:gd name="connsiteX3" fmla="*/ 33188 w 305332"/>
                <a:gd name="connsiteY3" fmla="*/ 126115 h 477911"/>
                <a:gd name="connsiteX4" fmla="*/ 56420 w 305332"/>
                <a:gd name="connsiteY4" fmla="*/ 126115 h 477911"/>
                <a:gd name="connsiteX5" fmla="*/ 66377 w 305332"/>
                <a:gd name="connsiteY5" fmla="*/ 116602 h 477911"/>
                <a:gd name="connsiteX6" fmla="*/ 66377 w 305332"/>
                <a:gd name="connsiteY6" fmla="*/ 116159 h 477911"/>
                <a:gd name="connsiteX7" fmla="*/ 66377 w 305332"/>
                <a:gd name="connsiteY7" fmla="*/ 86290 h 477911"/>
                <a:gd name="connsiteX8" fmla="*/ 238956 w 305332"/>
                <a:gd name="connsiteY8" fmla="*/ 86290 h 477911"/>
                <a:gd name="connsiteX9" fmla="*/ 238956 w 305332"/>
                <a:gd name="connsiteY9" fmla="*/ 116159 h 477911"/>
                <a:gd name="connsiteX10" fmla="*/ 248469 w 305332"/>
                <a:gd name="connsiteY10" fmla="*/ 126115 h 477911"/>
                <a:gd name="connsiteX11" fmla="*/ 248912 w 305332"/>
                <a:gd name="connsiteY11" fmla="*/ 126115 h 477911"/>
                <a:gd name="connsiteX12" fmla="*/ 272144 w 305332"/>
                <a:gd name="connsiteY12" fmla="*/ 126115 h 477911"/>
                <a:gd name="connsiteX13" fmla="*/ 292057 w 305332"/>
                <a:gd name="connsiteY13" fmla="*/ 146028 h 477911"/>
                <a:gd name="connsiteX14" fmla="*/ 292057 w 305332"/>
                <a:gd name="connsiteY14" fmla="*/ 199063 h 477911"/>
                <a:gd name="connsiteX15" fmla="*/ 79652 w 305332"/>
                <a:gd name="connsiteY15" fmla="*/ 199063 h 477911"/>
                <a:gd name="connsiteX16" fmla="*/ 66377 w 305332"/>
                <a:gd name="connsiteY16" fmla="*/ 212339 h 477911"/>
                <a:gd name="connsiteX17" fmla="*/ 66377 w 305332"/>
                <a:gd name="connsiteY17" fmla="*/ 331816 h 477911"/>
                <a:gd name="connsiteX18" fmla="*/ 79652 w 305332"/>
                <a:gd name="connsiteY18" fmla="*/ 345092 h 477911"/>
                <a:gd name="connsiteX19" fmla="*/ 292057 w 305332"/>
                <a:gd name="connsiteY19" fmla="*/ 345092 h 477911"/>
                <a:gd name="connsiteX20" fmla="*/ 292057 w 305332"/>
                <a:gd name="connsiteY20" fmla="*/ 404784 h 477911"/>
                <a:gd name="connsiteX21" fmla="*/ 305332 w 305332"/>
                <a:gd name="connsiteY21" fmla="*/ 404784 h 477911"/>
                <a:gd name="connsiteX22" fmla="*/ 305332 w 305332"/>
                <a:gd name="connsiteY22" fmla="*/ 146028 h 477911"/>
                <a:gd name="connsiteX23" fmla="*/ 272144 w 305332"/>
                <a:gd name="connsiteY23" fmla="*/ 112840 h 477911"/>
                <a:gd name="connsiteX24" fmla="*/ 252231 w 305332"/>
                <a:gd name="connsiteY24" fmla="*/ 112840 h 477911"/>
                <a:gd name="connsiteX25" fmla="*/ 252231 w 305332"/>
                <a:gd name="connsiteY25" fmla="*/ 86290 h 477911"/>
                <a:gd name="connsiteX26" fmla="*/ 265506 w 305332"/>
                <a:gd name="connsiteY26" fmla="*/ 86290 h 477911"/>
                <a:gd name="connsiteX27" fmla="*/ 278782 w 305332"/>
                <a:gd name="connsiteY27" fmla="*/ 73906 h 477911"/>
                <a:gd name="connsiteX28" fmla="*/ 278782 w 305332"/>
                <a:gd name="connsiteY28" fmla="*/ 73014 h 477911"/>
                <a:gd name="connsiteX29" fmla="*/ 278782 w 305332"/>
                <a:gd name="connsiteY29" fmla="*/ 33188 h 477911"/>
                <a:gd name="connsiteX30" fmla="*/ 245593 w 305332"/>
                <a:gd name="connsiteY30" fmla="*/ 0 h 477911"/>
                <a:gd name="connsiteX31" fmla="*/ 59739 w 305332"/>
                <a:gd name="connsiteY31" fmla="*/ 0 h 477911"/>
                <a:gd name="connsiteX32" fmla="*/ 26551 w 305332"/>
                <a:gd name="connsiteY32" fmla="*/ 33188 h 477911"/>
                <a:gd name="connsiteX33" fmla="*/ 26551 w 305332"/>
                <a:gd name="connsiteY33" fmla="*/ 73014 h 477911"/>
                <a:gd name="connsiteX34" fmla="*/ 38935 w 305332"/>
                <a:gd name="connsiteY34" fmla="*/ 86290 h 477911"/>
                <a:gd name="connsiteX35" fmla="*/ 39826 w 305332"/>
                <a:gd name="connsiteY35" fmla="*/ 86290 h 477911"/>
                <a:gd name="connsiteX36" fmla="*/ 53101 w 305332"/>
                <a:gd name="connsiteY36" fmla="*/ 86290 h 477911"/>
                <a:gd name="connsiteX37" fmla="*/ 53101 w 305332"/>
                <a:gd name="connsiteY37" fmla="*/ 112840 h 477911"/>
                <a:gd name="connsiteX38" fmla="*/ 33188 w 305332"/>
                <a:gd name="connsiteY38" fmla="*/ 112840 h 477911"/>
                <a:gd name="connsiteX39" fmla="*/ 0 w 305332"/>
                <a:gd name="connsiteY39" fmla="*/ 146028 h 477911"/>
                <a:gd name="connsiteX40" fmla="*/ 0 w 305332"/>
                <a:gd name="connsiteY40" fmla="*/ 444723 h 477911"/>
                <a:gd name="connsiteX41" fmla="*/ 33188 w 305332"/>
                <a:gd name="connsiteY41" fmla="*/ 477911 h 477911"/>
                <a:gd name="connsiteX42" fmla="*/ 152839 w 305332"/>
                <a:gd name="connsiteY42" fmla="*/ 477911 h 477911"/>
                <a:gd name="connsiteX43" fmla="*/ 152659 w 305332"/>
                <a:gd name="connsiteY43" fmla="*/ 474426 h 477911"/>
                <a:gd name="connsiteX44" fmla="*/ 153429 w 305332"/>
                <a:gd name="connsiteY44" fmla="*/ 464636 h 477911"/>
                <a:gd name="connsiteX45" fmla="*/ 79652 w 305332"/>
                <a:gd name="connsiteY45" fmla="*/ 331770 h 477911"/>
                <a:gd name="connsiteX46" fmla="*/ 79652 w 305332"/>
                <a:gd name="connsiteY46" fmla="*/ 212292 h 477911"/>
                <a:gd name="connsiteX47" fmla="*/ 292057 w 305332"/>
                <a:gd name="connsiteY47" fmla="*/ 212292 h 477911"/>
                <a:gd name="connsiteX48" fmla="*/ 292057 w 305332"/>
                <a:gd name="connsiteY48" fmla="*/ 331770 h 477911"/>
                <a:gd name="connsiteX49" fmla="*/ 39826 w 305332"/>
                <a:gd name="connsiteY49" fmla="*/ 73014 h 477911"/>
                <a:gd name="connsiteX50" fmla="*/ 39826 w 305332"/>
                <a:gd name="connsiteY50" fmla="*/ 33188 h 477911"/>
                <a:gd name="connsiteX51" fmla="*/ 59739 w 305332"/>
                <a:gd name="connsiteY51" fmla="*/ 13275 h 477911"/>
                <a:gd name="connsiteX52" fmla="*/ 245593 w 305332"/>
                <a:gd name="connsiteY52" fmla="*/ 13275 h 477911"/>
                <a:gd name="connsiteX53" fmla="*/ 265506 w 305332"/>
                <a:gd name="connsiteY53" fmla="*/ 33188 h 477911"/>
                <a:gd name="connsiteX54" fmla="*/ 265506 w 305332"/>
                <a:gd name="connsiteY54" fmla="*/ 73014 h 477911"/>
                <a:gd name="connsiteX55" fmla="*/ 39826 w 305332"/>
                <a:gd name="connsiteY55" fmla="*/ 73014 h 47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5332" h="477911">
                  <a:moveTo>
                    <a:pt x="33188" y="464636"/>
                  </a:moveTo>
                  <a:cubicBezTo>
                    <a:pt x="22190" y="464636"/>
                    <a:pt x="13275" y="455721"/>
                    <a:pt x="13275" y="444723"/>
                  </a:cubicBezTo>
                  <a:lnTo>
                    <a:pt x="13275" y="146028"/>
                  </a:lnTo>
                  <a:cubicBezTo>
                    <a:pt x="13275" y="135031"/>
                    <a:pt x="22190" y="126115"/>
                    <a:pt x="33188" y="126115"/>
                  </a:cubicBezTo>
                  <a:lnTo>
                    <a:pt x="56420" y="126115"/>
                  </a:lnTo>
                  <a:cubicBezTo>
                    <a:pt x="61797" y="126238"/>
                    <a:pt x="66254" y="121979"/>
                    <a:pt x="66377" y="116602"/>
                  </a:cubicBezTo>
                  <a:cubicBezTo>
                    <a:pt x="66380" y="116454"/>
                    <a:pt x="66380" y="116306"/>
                    <a:pt x="66377" y="116159"/>
                  </a:cubicBezTo>
                  <a:lnTo>
                    <a:pt x="66377" y="86290"/>
                  </a:lnTo>
                  <a:lnTo>
                    <a:pt x="238956" y="86290"/>
                  </a:lnTo>
                  <a:lnTo>
                    <a:pt x="238956" y="116159"/>
                  </a:lnTo>
                  <a:cubicBezTo>
                    <a:pt x="238834" y="121535"/>
                    <a:pt x="243092" y="125993"/>
                    <a:pt x="248469" y="126115"/>
                  </a:cubicBezTo>
                  <a:cubicBezTo>
                    <a:pt x="248617" y="126119"/>
                    <a:pt x="248764" y="126119"/>
                    <a:pt x="248912" y="126115"/>
                  </a:cubicBezTo>
                  <a:lnTo>
                    <a:pt x="272144" y="126115"/>
                  </a:lnTo>
                  <a:cubicBezTo>
                    <a:pt x="283142" y="126115"/>
                    <a:pt x="292057" y="135031"/>
                    <a:pt x="292057" y="146028"/>
                  </a:cubicBezTo>
                  <a:lnTo>
                    <a:pt x="292057" y="199063"/>
                  </a:lnTo>
                  <a:lnTo>
                    <a:pt x="79652" y="199063"/>
                  </a:lnTo>
                  <a:cubicBezTo>
                    <a:pt x="72320" y="199063"/>
                    <a:pt x="66377" y="205007"/>
                    <a:pt x="66377" y="212339"/>
                  </a:cubicBezTo>
                  <a:lnTo>
                    <a:pt x="66377" y="331816"/>
                  </a:lnTo>
                  <a:cubicBezTo>
                    <a:pt x="66377" y="339148"/>
                    <a:pt x="72320" y="345092"/>
                    <a:pt x="79652" y="345092"/>
                  </a:cubicBezTo>
                  <a:lnTo>
                    <a:pt x="292057" y="345092"/>
                  </a:lnTo>
                  <a:lnTo>
                    <a:pt x="292057" y="404784"/>
                  </a:lnTo>
                  <a:lnTo>
                    <a:pt x="305332" y="404784"/>
                  </a:lnTo>
                  <a:lnTo>
                    <a:pt x="305332" y="146028"/>
                  </a:lnTo>
                  <a:cubicBezTo>
                    <a:pt x="305314" y="127707"/>
                    <a:pt x="290466" y="112859"/>
                    <a:pt x="272144" y="112840"/>
                  </a:cubicBezTo>
                  <a:lnTo>
                    <a:pt x="252231" y="112840"/>
                  </a:lnTo>
                  <a:lnTo>
                    <a:pt x="252231" y="86290"/>
                  </a:lnTo>
                  <a:lnTo>
                    <a:pt x="265506" y="86290"/>
                  </a:lnTo>
                  <a:cubicBezTo>
                    <a:pt x="272592" y="86536"/>
                    <a:pt x="278535" y="80991"/>
                    <a:pt x="278782" y="73906"/>
                  </a:cubicBezTo>
                  <a:cubicBezTo>
                    <a:pt x="278792" y="73609"/>
                    <a:pt x="278792" y="73312"/>
                    <a:pt x="278782" y="73014"/>
                  </a:cubicBezTo>
                  <a:lnTo>
                    <a:pt x="278782" y="33188"/>
                  </a:lnTo>
                  <a:cubicBezTo>
                    <a:pt x="278760" y="14868"/>
                    <a:pt x="263914" y="22"/>
                    <a:pt x="245593" y="0"/>
                  </a:cubicBezTo>
                  <a:lnTo>
                    <a:pt x="59739" y="0"/>
                  </a:lnTo>
                  <a:cubicBezTo>
                    <a:pt x="41418" y="22"/>
                    <a:pt x="26573" y="14868"/>
                    <a:pt x="26551" y="33188"/>
                  </a:cubicBezTo>
                  <a:lnTo>
                    <a:pt x="26551" y="73014"/>
                  </a:lnTo>
                  <a:cubicBezTo>
                    <a:pt x="26304" y="80100"/>
                    <a:pt x="31849" y="86043"/>
                    <a:pt x="38935" y="86290"/>
                  </a:cubicBezTo>
                  <a:cubicBezTo>
                    <a:pt x="39231" y="86300"/>
                    <a:pt x="39529" y="86300"/>
                    <a:pt x="39826" y="86290"/>
                  </a:cubicBezTo>
                  <a:lnTo>
                    <a:pt x="53101" y="86290"/>
                  </a:lnTo>
                  <a:lnTo>
                    <a:pt x="53101" y="112840"/>
                  </a:lnTo>
                  <a:lnTo>
                    <a:pt x="33188" y="112840"/>
                  </a:lnTo>
                  <a:cubicBezTo>
                    <a:pt x="14866" y="112859"/>
                    <a:pt x="19" y="127707"/>
                    <a:pt x="0" y="146028"/>
                  </a:cubicBezTo>
                  <a:lnTo>
                    <a:pt x="0" y="444723"/>
                  </a:lnTo>
                  <a:cubicBezTo>
                    <a:pt x="22" y="463044"/>
                    <a:pt x="14868" y="477889"/>
                    <a:pt x="33188" y="477911"/>
                  </a:cubicBezTo>
                  <a:lnTo>
                    <a:pt x="152839" y="477911"/>
                  </a:lnTo>
                  <a:cubicBezTo>
                    <a:pt x="152779" y="476750"/>
                    <a:pt x="152659" y="475601"/>
                    <a:pt x="152659" y="474426"/>
                  </a:cubicBezTo>
                  <a:cubicBezTo>
                    <a:pt x="152686" y="471149"/>
                    <a:pt x="152944" y="467877"/>
                    <a:pt x="153429" y="464636"/>
                  </a:cubicBezTo>
                  <a:close/>
                  <a:moveTo>
                    <a:pt x="79652" y="331770"/>
                  </a:moveTo>
                  <a:lnTo>
                    <a:pt x="79652" y="212292"/>
                  </a:lnTo>
                  <a:lnTo>
                    <a:pt x="292057" y="212292"/>
                  </a:lnTo>
                  <a:lnTo>
                    <a:pt x="292057" y="331770"/>
                  </a:lnTo>
                  <a:close/>
                  <a:moveTo>
                    <a:pt x="39826" y="73014"/>
                  </a:moveTo>
                  <a:lnTo>
                    <a:pt x="39826" y="33188"/>
                  </a:lnTo>
                  <a:cubicBezTo>
                    <a:pt x="39826" y="22190"/>
                    <a:pt x="48741" y="13275"/>
                    <a:pt x="59739" y="13275"/>
                  </a:cubicBezTo>
                  <a:lnTo>
                    <a:pt x="245593" y="13275"/>
                  </a:lnTo>
                  <a:cubicBezTo>
                    <a:pt x="256591" y="13275"/>
                    <a:pt x="265506" y="22190"/>
                    <a:pt x="265506" y="33188"/>
                  </a:cubicBezTo>
                  <a:lnTo>
                    <a:pt x="265506" y="73014"/>
                  </a:lnTo>
                  <a:lnTo>
                    <a:pt x="39826" y="73014"/>
                  </a:lnTo>
                  <a:close/>
                </a:path>
              </a:pathLst>
            </a:custGeom>
            <a:solidFill>
              <a:srgbClr val="000000"/>
            </a:solidFill>
            <a:ln w="6548"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037B7408-6690-9AAE-8CDE-AA170C4CDDFC}"/>
                </a:ext>
              </a:extLst>
            </p:cNvPr>
            <p:cNvSpPr/>
            <p:nvPr/>
          </p:nvSpPr>
          <p:spPr>
            <a:xfrm>
              <a:off x="5501019" y="3260187"/>
              <a:ext cx="211581" cy="99564"/>
            </a:xfrm>
            <a:custGeom>
              <a:avLst/>
              <a:gdLst>
                <a:gd name="connsiteX0" fmla="*/ 161800 w 211581"/>
                <a:gd name="connsiteY0" fmla="*/ 0 h 99564"/>
                <a:gd name="connsiteX1" fmla="*/ 49782 w 211581"/>
                <a:gd name="connsiteY1" fmla="*/ 0 h 99564"/>
                <a:gd name="connsiteX2" fmla="*/ 0 w 211581"/>
                <a:gd name="connsiteY2" fmla="*/ 49782 h 99564"/>
                <a:gd name="connsiteX3" fmla="*/ 49782 w 211581"/>
                <a:gd name="connsiteY3" fmla="*/ 99565 h 99564"/>
                <a:gd name="connsiteX4" fmla="*/ 161800 w 211581"/>
                <a:gd name="connsiteY4" fmla="*/ 99565 h 99564"/>
                <a:gd name="connsiteX5" fmla="*/ 211582 w 211581"/>
                <a:gd name="connsiteY5" fmla="*/ 49782 h 99564"/>
                <a:gd name="connsiteX6" fmla="*/ 161800 w 211581"/>
                <a:gd name="connsiteY6" fmla="*/ 0 h 99564"/>
                <a:gd name="connsiteX7" fmla="*/ 13269 w 211581"/>
                <a:gd name="connsiteY7" fmla="*/ 49782 h 99564"/>
                <a:gd name="connsiteX8" fmla="*/ 49776 w 211581"/>
                <a:gd name="connsiteY8" fmla="*/ 13275 h 99564"/>
                <a:gd name="connsiteX9" fmla="*/ 99558 w 211581"/>
                <a:gd name="connsiteY9" fmla="*/ 13275 h 99564"/>
                <a:gd name="connsiteX10" fmla="*/ 99558 w 211581"/>
                <a:gd name="connsiteY10" fmla="*/ 86290 h 99564"/>
                <a:gd name="connsiteX11" fmla="*/ 49776 w 211581"/>
                <a:gd name="connsiteY11" fmla="*/ 86290 h 99564"/>
                <a:gd name="connsiteX12" fmla="*/ 13269 w 211581"/>
                <a:gd name="connsiteY12" fmla="*/ 49782 h 99564"/>
                <a:gd name="connsiteX13" fmla="*/ 161800 w 211581"/>
                <a:gd name="connsiteY13" fmla="*/ 86290 h 99564"/>
                <a:gd name="connsiteX14" fmla="*/ 112834 w 211581"/>
                <a:gd name="connsiteY14" fmla="*/ 86290 h 99564"/>
                <a:gd name="connsiteX15" fmla="*/ 112834 w 211581"/>
                <a:gd name="connsiteY15" fmla="*/ 13275 h 99564"/>
                <a:gd name="connsiteX16" fmla="*/ 161800 w 211581"/>
                <a:gd name="connsiteY16" fmla="*/ 13275 h 99564"/>
                <a:gd name="connsiteX17" fmla="*/ 198307 w 211581"/>
                <a:gd name="connsiteY17" fmla="*/ 49782 h 99564"/>
                <a:gd name="connsiteX18" fmla="*/ 161800 w 211581"/>
                <a:gd name="connsiteY18" fmla="*/ 86290 h 9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1581" h="99564">
                  <a:moveTo>
                    <a:pt x="161800" y="0"/>
                  </a:moveTo>
                  <a:lnTo>
                    <a:pt x="49782" y="0"/>
                  </a:lnTo>
                  <a:cubicBezTo>
                    <a:pt x="22289" y="0"/>
                    <a:pt x="0" y="22289"/>
                    <a:pt x="0" y="49782"/>
                  </a:cubicBezTo>
                  <a:cubicBezTo>
                    <a:pt x="0" y="77276"/>
                    <a:pt x="22289" y="99565"/>
                    <a:pt x="49782" y="99565"/>
                  </a:cubicBezTo>
                  <a:lnTo>
                    <a:pt x="161800" y="99565"/>
                  </a:lnTo>
                  <a:cubicBezTo>
                    <a:pt x="189293" y="99565"/>
                    <a:pt x="211582" y="77276"/>
                    <a:pt x="211582" y="49782"/>
                  </a:cubicBezTo>
                  <a:cubicBezTo>
                    <a:pt x="211582" y="22289"/>
                    <a:pt x="189293" y="0"/>
                    <a:pt x="161800" y="0"/>
                  </a:cubicBezTo>
                  <a:close/>
                  <a:moveTo>
                    <a:pt x="13269" y="49782"/>
                  </a:moveTo>
                  <a:cubicBezTo>
                    <a:pt x="13298" y="29633"/>
                    <a:pt x="29626" y="13305"/>
                    <a:pt x="49776" y="13275"/>
                  </a:cubicBezTo>
                  <a:lnTo>
                    <a:pt x="99558" y="13275"/>
                  </a:lnTo>
                  <a:lnTo>
                    <a:pt x="99558" y="86290"/>
                  </a:lnTo>
                  <a:lnTo>
                    <a:pt x="49776" y="86290"/>
                  </a:lnTo>
                  <a:cubicBezTo>
                    <a:pt x="29626" y="86260"/>
                    <a:pt x="13298" y="69932"/>
                    <a:pt x="13269" y="49782"/>
                  </a:cubicBezTo>
                  <a:close/>
                  <a:moveTo>
                    <a:pt x="161800" y="86290"/>
                  </a:moveTo>
                  <a:lnTo>
                    <a:pt x="112834" y="86290"/>
                  </a:lnTo>
                  <a:lnTo>
                    <a:pt x="112834" y="13275"/>
                  </a:lnTo>
                  <a:lnTo>
                    <a:pt x="161800" y="13275"/>
                  </a:lnTo>
                  <a:cubicBezTo>
                    <a:pt x="181962" y="13275"/>
                    <a:pt x="198307" y="29620"/>
                    <a:pt x="198307" y="49782"/>
                  </a:cubicBezTo>
                  <a:cubicBezTo>
                    <a:pt x="198307" y="69945"/>
                    <a:pt x="181962" y="86290"/>
                    <a:pt x="161800" y="86290"/>
                  </a:cubicBezTo>
                  <a:close/>
                </a:path>
              </a:pathLst>
            </a:custGeom>
            <a:solidFill>
              <a:schemeClr val="accent1"/>
            </a:solidFill>
            <a:ln w="6548" cap="flat">
              <a:noFill/>
              <a:prstDash val="solid"/>
              <a:miter/>
            </a:ln>
          </p:spPr>
          <p:txBody>
            <a:bodyPr rtlCol="0" anchor="ctr"/>
            <a:lstStyle/>
            <a:p>
              <a:endParaRPr lang="en-US"/>
            </a:p>
          </p:txBody>
        </p:sp>
      </p:grpSp>
      <p:grpSp>
        <p:nvGrpSpPr>
          <p:cNvPr id="245" name="Graphic 237" descr="Medicine outline">
            <a:extLst>
              <a:ext uri="{FF2B5EF4-FFF2-40B4-BE49-F238E27FC236}">
                <a16:creationId xmlns:a16="http://schemas.microsoft.com/office/drawing/2014/main" id="{70BD5598-3D90-5549-A85D-3382264BCF5C}"/>
              </a:ext>
            </a:extLst>
          </p:cNvPr>
          <p:cNvGrpSpPr/>
          <p:nvPr/>
        </p:nvGrpSpPr>
        <p:grpSpPr>
          <a:xfrm>
            <a:off x="1842508" y="2579858"/>
            <a:ext cx="298748" cy="390606"/>
            <a:chOff x="5328028" y="2835377"/>
            <a:chExt cx="384572" cy="524374"/>
          </a:xfrm>
          <a:solidFill>
            <a:srgbClr val="000000"/>
          </a:solidFill>
        </p:grpSpPr>
        <p:sp>
          <p:nvSpPr>
            <p:cNvPr id="246" name="Freeform: Shape 245">
              <a:extLst>
                <a:ext uri="{FF2B5EF4-FFF2-40B4-BE49-F238E27FC236}">
                  <a16:creationId xmlns:a16="http://schemas.microsoft.com/office/drawing/2014/main" id="{655221A0-8951-BD27-F88F-0C42C980B241}"/>
                </a:ext>
              </a:extLst>
            </p:cNvPr>
            <p:cNvSpPr/>
            <p:nvPr/>
          </p:nvSpPr>
          <p:spPr>
            <a:xfrm>
              <a:off x="5328028" y="2835377"/>
              <a:ext cx="305332" cy="477911"/>
            </a:xfrm>
            <a:custGeom>
              <a:avLst/>
              <a:gdLst>
                <a:gd name="connsiteX0" fmla="*/ 33188 w 305332"/>
                <a:gd name="connsiteY0" fmla="*/ 464636 h 477911"/>
                <a:gd name="connsiteX1" fmla="*/ 13275 w 305332"/>
                <a:gd name="connsiteY1" fmla="*/ 444723 h 477911"/>
                <a:gd name="connsiteX2" fmla="*/ 13275 w 305332"/>
                <a:gd name="connsiteY2" fmla="*/ 146028 h 477911"/>
                <a:gd name="connsiteX3" fmla="*/ 33188 w 305332"/>
                <a:gd name="connsiteY3" fmla="*/ 126115 h 477911"/>
                <a:gd name="connsiteX4" fmla="*/ 56420 w 305332"/>
                <a:gd name="connsiteY4" fmla="*/ 126115 h 477911"/>
                <a:gd name="connsiteX5" fmla="*/ 66377 w 305332"/>
                <a:gd name="connsiteY5" fmla="*/ 116602 h 477911"/>
                <a:gd name="connsiteX6" fmla="*/ 66377 w 305332"/>
                <a:gd name="connsiteY6" fmla="*/ 116159 h 477911"/>
                <a:gd name="connsiteX7" fmla="*/ 66377 w 305332"/>
                <a:gd name="connsiteY7" fmla="*/ 86290 h 477911"/>
                <a:gd name="connsiteX8" fmla="*/ 238956 w 305332"/>
                <a:gd name="connsiteY8" fmla="*/ 86290 h 477911"/>
                <a:gd name="connsiteX9" fmla="*/ 238956 w 305332"/>
                <a:gd name="connsiteY9" fmla="*/ 116159 h 477911"/>
                <a:gd name="connsiteX10" fmla="*/ 248469 w 305332"/>
                <a:gd name="connsiteY10" fmla="*/ 126115 h 477911"/>
                <a:gd name="connsiteX11" fmla="*/ 248912 w 305332"/>
                <a:gd name="connsiteY11" fmla="*/ 126115 h 477911"/>
                <a:gd name="connsiteX12" fmla="*/ 272144 w 305332"/>
                <a:gd name="connsiteY12" fmla="*/ 126115 h 477911"/>
                <a:gd name="connsiteX13" fmla="*/ 292057 w 305332"/>
                <a:gd name="connsiteY13" fmla="*/ 146028 h 477911"/>
                <a:gd name="connsiteX14" fmla="*/ 292057 w 305332"/>
                <a:gd name="connsiteY14" fmla="*/ 199063 h 477911"/>
                <a:gd name="connsiteX15" fmla="*/ 79652 w 305332"/>
                <a:gd name="connsiteY15" fmla="*/ 199063 h 477911"/>
                <a:gd name="connsiteX16" fmla="*/ 66377 w 305332"/>
                <a:gd name="connsiteY16" fmla="*/ 212339 h 477911"/>
                <a:gd name="connsiteX17" fmla="*/ 66377 w 305332"/>
                <a:gd name="connsiteY17" fmla="*/ 331816 h 477911"/>
                <a:gd name="connsiteX18" fmla="*/ 79652 w 305332"/>
                <a:gd name="connsiteY18" fmla="*/ 345092 h 477911"/>
                <a:gd name="connsiteX19" fmla="*/ 292057 w 305332"/>
                <a:gd name="connsiteY19" fmla="*/ 345092 h 477911"/>
                <a:gd name="connsiteX20" fmla="*/ 292057 w 305332"/>
                <a:gd name="connsiteY20" fmla="*/ 404784 h 477911"/>
                <a:gd name="connsiteX21" fmla="*/ 305332 w 305332"/>
                <a:gd name="connsiteY21" fmla="*/ 404784 h 477911"/>
                <a:gd name="connsiteX22" fmla="*/ 305332 w 305332"/>
                <a:gd name="connsiteY22" fmla="*/ 146028 h 477911"/>
                <a:gd name="connsiteX23" fmla="*/ 272144 w 305332"/>
                <a:gd name="connsiteY23" fmla="*/ 112840 h 477911"/>
                <a:gd name="connsiteX24" fmla="*/ 252231 w 305332"/>
                <a:gd name="connsiteY24" fmla="*/ 112840 h 477911"/>
                <a:gd name="connsiteX25" fmla="*/ 252231 w 305332"/>
                <a:gd name="connsiteY25" fmla="*/ 86290 h 477911"/>
                <a:gd name="connsiteX26" fmla="*/ 265506 w 305332"/>
                <a:gd name="connsiteY26" fmla="*/ 86290 h 477911"/>
                <a:gd name="connsiteX27" fmla="*/ 278782 w 305332"/>
                <a:gd name="connsiteY27" fmla="*/ 73906 h 477911"/>
                <a:gd name="connsiteX28" fmla="*/ 278782 w 305332"/>
                <a:gd name="connsiteY28" fmla="*/ 73014 h 477911"/>
                <a:gd name="connsiteX29" fmla="*/ 278782 w 305332"/>
                <a:gd name="connsiteY29" fmla="*/ 33188 h 477911"/>
                <a:gd name="connsiteX30" fmla="*/ 245593 w 305332"/>
                <a:gd name="connsiteY30" fmla="*/ 0 h 477911"/>
                <a:gd name="connsiteX31" fmla="*/ 59739 w 305332"/>
                <a:gd name="connsiteY31" fmla="*/ 0 h 477911"/>
                <a:gd name="connsiteX32" fmla="*/ 26551 w 305332"/>
                <a:gd name="connsiteY32" fmla="*/ 33188 h 477911"/>
                <a:gd name="connsiteX33" fmla="*/ 26551 w 305332"/>
                <a:gd name="connsiteY33" fmla="*/ 73014 h 477911"/>
                <a:gd name="connsiteX34" fmla="*/ 38935 w 305332"/>
                <a:gd name="connsiteY34" fmla="*/ 86290 h 477911"/>
                <a:gd name="connsiteX35" fmla="*/ 39826 w 305332"/>
                <a:gd name="connsiteY35" fmla="*/ 86290 h 477911"/>
                <a:gd name="connsiteX36" fmla="*/ 53101 w 305332"/>
                <a:gd name="connsiteY36" fmla="*/ 86290 h 477911"/>
                <a:gd name="connsiteX37" fmla="*/ 53101 w 305332"/>
                <a:gd name="connsiteY37" fmla="*/ 112840 h 477911"/>
                <a:gd name="connsiteX38" fmla="*/ 33188 w 305332"/>
                <a:gd name="connsiteY38" fmla="*/ 112840 h 477911"/>
                <a:gd name="connsiteX39" fmla="*/ 0 w 305332"/>
                <a:gd name="connsiteY39" fmla="*/ 146028 h 477911"/>
                <a:gd name="connsiteX40" fmla="*/ 0 w 305332"/>
                <a:gd name="connsiteY40" fmla="*/ 444723 h 477911"/>
                <a:gd name="connsiteX41" fmla="*/ 33188 w 305332"/>
                <a:gd name="connsiteY41" fmla="*/ 477911 h 477911"/>
                <a:gd name="connsiteX42" fmla="*/ 152839 w 305332"/>
                <a:gd name="connsiteY42" fmla="*/ 477911 h 477911"/>
                <a:gd name="connsiteX43" fmla="*/ 152659 w 305332"/>
                <a:gd name="connsiteY43" fmla="*/ 474426 h 477911"/>
                <a:gd name="connsiteX44" fmla="*/ 153429 w 305332"/>
                <a:gd name="connsiteY44" fmla="*/ 464636 h 477911"/>
                <a:gd name="connsiteX45" fmla="*/ 79652 w 305332"/>
                <a:gd name="connsiteY45" fmla="*/ 331770 h 477911"/>
                <a:gd name="connsiteX46" fmla="*/ 79652 w 305332"/>
                <a:gd name="connsiteY46" fmla="*/ 212292 h 477911"/>
                <a:gd name="connsiteX47" fmla="*/ 292057 w 305332"/>
                <a:gd name="connsiteY47" fmla="*/ 212292 h 477911"/>
                <a:gd name="connsiteX48" fmla="*/ 292057 w 305332"/>
                <a:gd name="connsiteY48" fmla="*/ 331770 h 477911"/>
                <a:gd name="connsiteX49" fmla="*/ 39826 w 305332"/>
                <a:gd name="connsiteY49" fmla="*/ 73014 h 477911"/>
                <a:gd name="connsiteX50" fmla="*/ 39826 w 305332"/>
                <a:gd name="connsiteY50" fmla="*/ 33188 h 477911"/>
                <a:gd name="connsiteX51" fmla="*/ 59739 w 305332"/>
                <a:gd name="connsiteY51" fmla="*/ 13275 h 477911"/>
                <a:gd name="connsiteX52" fmla="*/ 245593 w 305332"/>
                <a:gd name="connsiteY52" fmla="*/ 13275 h 477911"/>
                <a:gd name="connsiteX53" fmla="*/ 265506 w 305332"/>
                <a:gd name="connsiteY53" fmla="*/ 33188 h 477911"/>
                <a:gd name="connsiteX54" fmla="*/ 265506 w 305332"/>
                <a:gd name="connsiteY54" fmla="*/ 73014 h 477911"/>
                <a:gd name="connsiteX55" fmla="*/ 39826 w 305332"/>
                <a:gd name="connsiteY55" fmla="*/ 73014 h 47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5332" h="477911">
                  <a:moveTo>
                    <a:pt x="33188" y="464636"/>
                  </a:moveTo>
                  <a:cubicBezTo>
                    <a:pt x="22190" y="464636"/>
                    <a:pt x="13275" y="455721"/>
                    <a:pt x="13275" y="444723"/>
                  </a:cubicBezTo>
                  <a:lnTo>
                    <a:pt x="13275" y="146028"/>
                  </a:lnTo>
                  <a:cubicBezTo>
                    <a:pt x="13275" y="135031"/>
                    <a:pt x="22190" y="126115"/>
                    <a:pt x="33188" y="126115"/>
                  </a:cubicBezTo>
                  <a:lnTo>
                    <a:pt x="56420" y="126115"/>
                  </a:lnTo>
                  <a:cubicBezTo>
                    <a:pt x="61797" y="126238"/>
                    <a:pt x="66254" y="121979"/>
                    <a:pt x="66377" y="116602"/>
                  </a:cubicBezTo>
                  <a:cubicBezTo>
                    <a:pt x="66380" y="116454"/>
                    <a:pt x="66380" y="116306"/>
                    <a:pt x="66377" y="116159"/>
                  </a:cubicBezTo>
                  <a:lnTo>
                    <a:pt x="66377" y="86290"/>
                  </a:lnTo>
                  <a:lnTo>
                    <a:pt x="238956" y="86290"/>
                  </a:lnTo>
                  <a:lnTo>
                    <a:pt x="238956" y="116159"/>
                  </a:lnTo>
                  <a:cubicBezTo>
                    <a:pt x="238834" y="121535"/>
                    <a:pt x="243092" y="125993"/>
                    <a:pt x="248469" y="126115"/>
                  </a:cubicBezTo>
                  <a:cubicBezTo>
                    <a:pt x="248617" y="126119"/>
                    <a:pt x="248764" y="126119"/>
                    <a:pt x="248912" y="126115"/>
                  </a:cubicBezTo>
                  <a:lnTo>
                    <a:pt x="272144" y="126115"/>
                  </a:lnTo>
                  <a:cubicBezTo>
                    <a:pt x="283142" y="126115"/>
                    <a:pt x="292057" y="135031"/>
                    <a:pt x="292057" y="146028"/>
                  </a:cubicBezTo>
                  <a:lnTo>
                    <a:pt x="292057" y="199063"/>
                  </a:lnTo>
                  <a:lnTo>
                    <a:pt x="79652" y="199063"/>
                  </a:lnTo>
                  <a:cubicBezTo>
                    <a:pt x="72320" y="199063"/>
                    <a:pt x="66377" y="205007"/>
                    <a:pt x="66377" y="212339"/>
                  </a:cubicBezTo>
                  <a:lnTo>
                    <a:pt x="66377" y="331816"/>
                  </a:lnTo>
                  <a:cubicBezTo>
                    <a:pt x="66377" y="339148"/>
                    <a:pt x="72320" y="345092"/>
                    <a:pt x="79652" y="345092"/>
                  </a:cubicBezTo>
                  <a:lnTo>
                    <a:pt x="292057" y="345092"/>
                  </a:lnTo>
                  <a:lnTo>
                    <a:pt x="292057" y="404784"/>
                  </a:lnTo>
                  <a:lnTo>
                    <a:pt x="305332" y="404784"/>
                  </a:lnTo>
                  <a:lnTo>
                    <a:pt x="305332" y="146028"/>
                  </a:lnTo>
                  <a:cubicBezTo>
                    <a:pt x="305314" y="127707"/>
                    <a:pt x="290466" y="112859"/>
                    <a:pt x="272144" y="112840"/>
                  </a:cubicBezTo>
                  <a:lnTo>
                    <a:pt x="252231" y="112840"/>
                  </a:lnTo>
                  <a:lnTo>
                    <a:pt x="252231" y="86290"/>
                  </a:lnTo>
                  <a:lnTo>
                    <a:pt x="265506" y="86290"/>
                  </a:lnTo>
                  <a:cubicBezTo>
                    <a:pt x="272592" y="86536"/>
                    <a:pt x="278535" y="80991"/>
                    <a:pt x="278782" y="73906"/>
                  </a:cubicBezTo>
                  <a:cubicBezTo>
                    <a:pt x="278792" y="73609"/>
                    <a:pt x="278792" y="73312"/>
                    <a:pt x="278782" y="73014"/>
                  </a:cubicBezTo>
                  <a:lnTo>
                    <a:pt x="278782" y="33188"/>
                  </a:lnTo>
                  <a:cubicBezTo>
                    <a:pt x="278760" y="14868"/>
                    <a:pt x="263914" y="22"/>
                    <a:pt x="245593" y="0"/>
                  </a:cubicBezTo>
                  <a:lnTo>
                    <a:pt x="59739" y="0"/>
                  </a:lnTo>
                  <a:cubicBezTo>
                    <a:pt x="41418" y="22"/>
                    <a:pt x="26573" y="14868"/>
                    <a:pt x="26551" y="33188"/>
                  </a:cubicBezTo>
                  <a:lnTo>
                    <a:pt x="26551" y="73014"/>
                  </a:lnTo>
                  <a:cubicBezTo>
                    <a:pt x="26304" y="80100"/>
                    <a:pt x="31849" y="86043"/>
                    <a:pt x="38935" y="86290"/>
                  </a:cubicBezTo>
                  <a:cubicBezTo>
                    <a:pt x="39231" y="86300"/>
                    <a:pt x="39529" y="86300"/>
                    <a:pt x="39826" y="86290"/>
                  </a:cubicBezTo>
                  <a:lnTo>
                    <a:pt x="53101" y="86290"/>
                  </a:lnTo>
                  <a:lnTo>
                    <a:pt x="53101" y="112840"/>
                  </a:lnTo>
                  <a:lnTo>
                    <a:pt x="33188" y="112840"/>
                  </a:lnTo>
                  <a:cubicBezTo>
                    <a:pt x="14866" y="112859"/>
                    <a:pt x="19" y="127707"/>
                    <a:pt x="0" y="146028"/>
                  </a:cubicBezTo>
                  <a:lnTo>
                    <a:pt x="0" y="444723"/>
                  </a:lnTo>
                  <a:cubicBezTo>
                    <a:pt x="22" y="463044"/>
                    <a:pt x="14868" y="477889"/>
                    <a:pt x="33188" y="477911"/>
                  </a:cubicBezTo>
                  <a:lnTo>
                    <a:pt x="152839" y="477911"/>
                  </a:lnTo>
                  <a:cubicBezTo>
                    <a:pt x="152779" y="476750"/>
                    <a:pt x="152659" y="475601"/>
                    <a:pt x="152659" y="474426"/>
                  </a:cubicBezTo>
                  <a:cubicBezTo>
                    <a:pt x="152686" y="471149"/>
                    <a:pt x="152944" y="467877"/>
                    <a:pt x="153429" y="464636"/>
                  </a:cubicBezTo>
                  <a:close/>
                  <a:moveTo>
                    <a:pt x="79652" y="331770"/>
                  </a:moveTo>
                  <a:lnTo>
                    <a:pt x="79652" y="212292"/>
                  </a:lnTo>
                  <a:lnTo>
                    <a:pt x="292057" y="212292"/>
                  </a:lnTo>
                  <a:lnTo>
                    <a:pt x="292057" y="331770"/>
                  </a:lnTo>
                  <a:close/>
                  <a:moveTo>
                    <a:pt x="39826" y="73014"/>
                  </a:moveTo>
                  <a:lnTo>
                    <a:pt x="39826" y="33188"/>
                  </a:lnTo>
                  <a:cubicBezTo>
                    <a:pt x="39826" y="22190"/>
                    <a:pt x="48741" y="13275"/>
                    <a:pt x="59739" y="13275"/>
                  </a:cubicBezTo>
                  <a:lnTo>
                    <a:pt x="245593" y="13275"/>
                  </a:lnTo>
                  <a:cubicBezTo>
                    <a:pt x="256591" y="13275"/>
                    <a:pt x="265506" y="22190"/>
                    <a:pt x="265506" y="33188"/>
                  </a:cubicBezTo>
                  <a:lnTo>
                    <a:pt x="265506" y="73014"/>
                  </a:lnTo>
                  <a:lnTo>
                    <a:pt x="39826" y="73014"/>
                  </a:lnTo>
                  <a:close/>
                </a:path>
              </a:pathLst>
            </a:custGeom>
            <a:solidFill>
              <a:srgbClr val="000000"/>
            </a:solidFill>
            <a:ln w="6548"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A30696F5-4E4E-76E1-76B6-B07B0D178EF6}"/>
                </a:ext>
              </a:extLst>
            </p:cNvPr>
            <p:cNvSpPr/>
            <p:nvPr/>
          </p:nvSpPr>
          <p:spPr>
            <a:xfrm>
              <a:off x="5501019" y="3260187"/>
              <a:ext cx="211581" cy="99564"/>
            </a:xfrm>
            <a:custGeom>
              <a:avLst/>
              <a:gdLst>
                <a:gd name="connsiteX0" fmla="*/ 161800 w 211581"/>
                <a:gd name="connsiteY0" fmla="*/ 0 h 99564"/>
                <a:gd name="connsiteX1" fmla="*/ 49782 w 211581"/>
                <a:gd name="connsiteY1" fmla="*/ 0 h 99564"/>
                <a:gd name="connsiteX2" fmla="*/ 0 w 211581"/>
                <a:gd name="connsiteY2" fmla="*/ 49782 h 99564"/>
                <a:gd name="connsiteX3" fmla="*/ 49782 w 211581"/>
                <a:gd name="connsiteY3" fmla="*/ 99565 h 99564"/>
                <a:gd name="connsiteX4" fmla="*/ 161800 w 211581"/>
                <a:gd name="connsiteY4" fmla="*/ 99565 h 99564"/>
                <a:gd name="connsiteX5" fmla="*/ 211582 w 211581"/>
                <a:gd name="connsiteY5" fmla="*/ 49782 h 99564"/>
                <a:gd name="connsiteX6" fmla="*/ 161800 w 211581"/>
                <a:gd name="connsiteY6" fmla="*/ 0 h 99564"/>
                <a:gd name="connsiteX7" fmla="*/ 13269 w 211581"/>
                <a:gd name="connsiteY7" fmla="*/ 49782 h 99564"/>
                <a:gd name="connsiteX8" fmla="*/ 49776 w 211581"/>
                <a:gd name="connsiteY8" fmla="*/ 13275 h 99564"/>
                <a:gd name="connsiteX9" fmla="*/ 99558 w 211581"/>
                <a:gd name="connsiteY9" fmla="*/ 13275 h 99564"/>
                <a:gd name="connsiteX10" fmla="*/ 99558 w 211581"/>
                <a:gd name="connsiteY10" fmla="*/ 86290 h 99564"/>
                <a:gd name="connsiteX11" fmla="*/ 49776 w 211581"/>
                <a:gd name="connsiteY11" fmla="*/ 86290 h 99564"/>
                <a:gd name="connsiteX12" fmla="*/ 13269 w 211581"/>
                <a:gd name="connsiteY12" fmla="*/ 49782 h 99564"/>
                <a:gd name="connsiteX13" fmla="*/ 161800 w 211581"/>
                <a:gd name="connsiteY13" fmla="*/ 86290 h 99564"/>
                <a:gd name="connsiteX14" fmla="*/ 112834 w 211581"/>
                <a:gd name="connsiteY14" fmla="*/ 86290 h 99564"/>
                <a:gd name="connsiteX15" fmla="*/ 112834 w 211581"/>
                <a:gd name="connsiteY15" fmla="*/ 13275 h 99564"/>
                <a:gd name="connsiteX16" fmla="*/ 161800 w 211581"/>
                <a:gd name="connsiteY16" fmla="*/ 13275 h 99564"/>
                <a:gd name="connsiteX17" fmla="*/ 198307 w 211581"/>
                <a:gd name="connsiteY17" fmla="*/ 49782 h 99564"/>
                <a:gd name="connsiteX18" fmla="*/ 161800 w 211581"/>
                <a:gd name="connsiteY18" fmla="*/ 86290 h 9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1581" h="99564">
                  <a:moveTo>
                    <a:pt x="161800" y="0"/>
                  </a:moveTo>
                  <a:lnTo>
                    <a:pt x="49782" y="0"/>
                  </a:lnTo>
                  <a:cubicBezTo>
                    <a:pt x="22289" y="0"/>
                    <a:pt x="0" y="22289"/>
                    <a:pt x="0" y="49782"/>
                  </a:cubicBezTo>
                  <a:cubicBezTo>
                    <a:pt x="0" y="77276"/>
                    <a:pt x="22289" y="99565"/>
                    <a:pt x="49782" y="99565"/>
                  </a:cubicBezTo>
                  <a:lnTo>
                    <a:pt x="161800" y="99565"/>
                  </a:lnTo>
                  <a:cubicBezTo>
                    <a:pt x="189293" y="99565"/>
                    <a:pt x="211582" y="77276"/>
                    <a:pt x="211582" y="49782"/>
                  </a:cubicBezTo>
                  <a:cubicBezTo>
                    <a:pt x="211582" y="22289"/>
                    <a:pt x="189293" y="0"/>
                    <a:pt x="161800" y="0"/>
                  </a:cubicBezTo>
                  <a:close/>
                  <a:moveTo>
                    <a:pt x="13269" y="49782"/>
                  </a:moveTo>
                  <a:cubicBezTo>
                    <a:pt x="13298" y="29633"/>
                    <a:pt x="29626" y="13305"/>
                    <a:pt x="49776" y="13275"/>
                  </a:cubicBezTo>
                  <a:lnTo>
                    <a:pt x="99558" y="13275"/>
                  </a:lnTo>
                  <a:lnTo>
                    <a:pt x="99558" y="86290"/>
                  </a:lnTo>
                  <a:lnTo>
                    <a:pt x="49776" y="86290"/>
                  </a:lnTo>
                  <a:cubicBezTo>
                    <a:pt x="29626" y="86260"/>
                    <a:pt x="13298" y="69932"/>
                    <a:pt x="13269" y="49782"/>
                  </a:cubicBezTo>
                  <a:close/>
                  <a:moveTo>
                    <a:pt x="161800" y="86290"/>
                  </a:moveTo>
                  <a:lnTo>
                    <a:pt x="112834" y="86290"/>
                  </a:lnTo>
                  <a:lnTo>
                    <a:pt x="112834" y="13275"/>
                  </a:lnTo>
                  <a:lnTo>
                    <a:pt x="161800" y="13275"/>
                  </a:lnTo>
                  <a:cubicBezTo>
                    <a:pt x="181962" y="13275"/>
                    <a:pt x="198307" y="29620"/>
                    <a:pt x="198307" y="49782"/>
                  </a:cubicBezTo>
                  <a:cubicBezTo>
                    <a:pt x="198307" y="69945"/>
                    <a:pt x="181962" y="86290"/>
                    <a:pt x="161800" y="86290"/>
                  </a:cubicBezTo>
                  <a:close/>
                </a:path>
              </a:pathLst>
            </a:custGeom>
            <a:solidFill>
              <a:schemeClr val="accent1"/>
            </a:solidFill>
            <a:ln w="6548" cap="flat">
              <a:noFill/>
              <a:prstDash val="solid"/>
              <a:miter/>
            </a:ln>
          </p:spPr>
          <p:txBody>
            <a:bodyPr rtlCol="0" anchor="ctr"/>
            <a:lstStyle/>
            <a:p>
              <a:endParaRPr lang="en-US"/>
            </a:p>
          </p:txBody>
        </p:sp>
      </p:grpSp>
      <p:sp>
        <p:nvSpPr>
          <p:cNvPr id="14" name="Slide Number Placeholder 2">
            <a:extLst>
              <a:ext uri="{FF2B5EF4-FFF2-40B4-BE49-F238E27FC236}">
                <a16:creationId xmlns:a16="http://schemas.microsoft.com/office/drawing/2014/main" id="{A135A4D8-6E1D-258C-2A2A-9CF3E5CD4FB2}"/>
              </a:ext>
            </a:extLst>
          </p:cNvPr>
          <p:cNvSpPr txBox="1">
            <a:spLocks/>
          </p:cNvSpPr>
          <p:nvPr/>
        </p:nvSpPr>
        <p:spPr>
          <a:xfrm>
            <a:off x="11171808" y="6484767"/>
            <a:ext cx="587376"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612E008-61E4-4A99-8383-A3C8D6963C8E}" type="slidenum">
              <a:rPr lang="en-US" sz="1200" smtClean="0"/>
              <a:pPr algn="r"/>
              <a:t>21</a:t>
            </a:fld>
            <a:endParaRPr lang="en-US" sz="1200"/>
          </a:p>
        </p:txBody>
      </p:sp>
    </p:spTree>
    <p:extLst>
      <p:ext uri="{BB962C8B-B14F-4D97-AF65-F5344CB8AC3E}">
        <p14:creationId xmlns:p14="http://schemas.microsoft.com/office/powerpoint/2010/main" val="20058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F4B35-6B52-3784-6F42-AD905D29A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CAD24-84DA-32AD-2BDB-2B5AA1B134F6}"/>
              </a:ext>
            </a:extLst>
          </p:cNvPr>
          <p:cNvSpPr>
            <a:spLocks noGrp="1"/>
          </p:cNvSpPr>
          <p:nvPr>
            <p:ph type="title"/>
          </p:nvPr>
        </p:nvSpPr>
        <p:spPr/>
        <p:txBody>
          <a:bodyPr/>
          <a:lstStyle/>
          <a:p>
            <a:r>
              <a:rPr lang="en-US"/>
              <a:t>How much will pharmacies be reimbursed for MFP drugs?</a:t>
            </a:r>
          </a:p>
        </p:txBody>
      </p:sp>
      <p:sp>
        <p:nvSpPr>
          <p:cNvPr id="6" name="Text Placeholder 5">
            <a:extLst>
              <a:ext uri="{FF2B5EF4-FFF2-40B4-BE49-F238E27FC236}">
                <a16:creationId xmlns:a16="http://schemas.microsoft.com/office/drawing/2014/main" id="{466EE028-1AA2-7824-4310-4A9D48309EA2}"/>
              </a:ext>
            </a:extLst>
          </p:cNvPr>
          <p:cNvSpPr>
            <a:spLocks noGrp="1"/>
          </p:cNvSpPr>
          <p:nvPr>
            <p:ph type="body" sz="quarter" idx="13"/>
          </p:nvPr>
        </p:nvSpPr>
        <p:spPr>
          <a:xfrm>
            <a:off x="612774" y="856744"/>
            <a:ext cx="11036301" cy="246221"/>
          </a:xfrm>
        </p:spPr>
        <p:txBody>
          <a:bodyPr/>
          <a:lstStyle/>
          <a:p>
            <a:r>
              <a:rPr lang="en-GB"/>
              <a:t>Margin affected by purchasing efficiencies and reimbursement value</a:t>
            </a:r>
          </a:p>
        </p:txBody>
      </p:sp>
      <p:sp>
        <p:nvSpPr>
          <p:cNvPr id="20" name="Text Placeholder 19">
            <a:extLst>
              <a:ext uri="{FF2B5EF4-FFF2-40B4-BE49-F238E27FC236}">
                <a16:creationId xmlns:a16="http://schemas.microsoft.com/office/drawing/2014/main" id="{BB6EB64A-9CA5-F580-6918-8C7B38AD9D45}"/>
              </a:ext>
            </a:extLst>
          </p:cNvPr>
          <p:cNvSpPr>
            <a:spLocks noGrp="1"/>
          </p:cNvSpPr>
          <p:nvPr>
            <p:ph type="body" sz="quarter" idx="16"/>
          </p:nvPr>
        </p:nvSpPr>
        <p:spPr/>
        <p:txBody>
          <a:bodyPr/>
          <a:lstStyle/>
          <a:p>
            <a:r>
              <a:rPr lang="en-US"/>
              <a:t>2026 NACDS Regional Conference</a:t>
            </a:r>
          </a:p>
        </p:txBody>
      </p:sp>
      <p:sp>
        <p:nvSpPr>
          <p:cNvPr id="8" name="Slide Number Placeholder 2">
            <a:extLst>
              <a:ext uri="{FF2B5EF4-FFF2-40B4-BE49-F238E27FC236}">
                <a16:creationId xmlns:a16="http://schemas.microsoft.com/office/drawing/2014/main" id="{70CEE447-2011-5E11-903A-71461E6A89B6}"/>
              </a:ext>
            </a:extLst>
          </p:cNvPr>
          <p:cNvSpPr txBox="1">
            <a:spLocks/>
          </p:cNvSpPr>
          <p:nvPr/>
        </p:nvSpPr>
        <p:spPr>
          <a:xfrm>
            <a:off x="11171808" y="6484767"/>
            <a:ext cx="587376"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612E008-61E4-4A99-8383-A3C8D6963C8E}" type="slidenum">
              <a:rPr lang="en-US" sz="1200" smtClean="0"/>
              <a:pPr algn="r"/>
              <a:t>22</a:t>
            </a:fld>
            <a:endParaRPr lang="en-US" sz="1200"/>
          </a:p>
        </p:txBody>
      </p:sp>
      <p:grpSp>
        <p:nvGrpSpPr>
          <p:cNvPr id="9" name="Group 8">
            <a:extLst>
              <a:ext uri="{FF2B5EF4-FFF2-40B4-BE49-F238E27FC236}">
                <a16:creationId xmlns:a16="http://schemas.microsoft.com/office/drawing/2014/main" id="{91FD6176-53B1-5A6C-8493-6AE25F79A9B9}"/>
              </a:ext>
            </a:extLst>
          </p:cNvPr>
          <p:cNvGrpSpPr/>
          <p:nvPr/>
        </p:nvGrpSpPr>
        <p:grpSpPr>
          <a:xfrm>
            <a:off x="516888" y="1416643"/>
            <a:ext cx="5640072" cy="2116888"/>
            <a:chOff x="455928" y="1695450"/>
            <a:chExt cx="6283512" cy="2358390"/>
          </a:xfrm>
        </p:grpSpPr>
        <p:grpSp>
          <p:nvGrpSpPr>
            <p:cNvPr id="10" name="Group 9">
              <a:extLst>
                <a:ext uri="{FF2B5EF4-FFF2-40B4-BE49-F238E27FC236}">
                  <a16:creationId xmlns:a16="http://schemas.microsoft.com/office/drawing/2014/main" id="{51C1953F-1AF1-3B70-D3D9-5AE8F6488820}"/>
                </a:ext>
              </a:extLst>
            </p:cNvPr>
            <p:cNvGrpSpPr/>
            <p:nvPr/>
          </p:nvGrpSpPr>
          <p:grpSpPr>
            <a:xfrm>
              <a:off x="455928" y="1695450"/>
              <a:ext cx="6283512" cy="519430"/>
              <a:chOff x="455928" y="1389231"/>
              <a:chExt cx="7731757" cy="639150"/>
            </a:xfrm>
          </p:grpSpPr>
          <p:grpSp>
            <p:nvGrpSpPr>
              <p:cNvPr id="42" name="Group 41">
                <a:extLst>
                  <a:ext uri="{FF2B5EF4-FFF2-40B4-BE49-F238E27FC236}">
                    <a16:creationId xmlns:a16="http://schemas.microsoft.com/office/drawing/2014/main" id="{548AFCB8-5276-954A-7263-6B39BD021C8B}"/>
                  </a:ext>
                </a:extLst>
              </p:cNvPr>
              <p:cNvGrpSpPr/>
              <p:nvPr/>
            </p:nvGrpSpPr>
            <p:grpSpPr>
              <a:xfrm>
                <a:off x="455928" y="1389231"/>
                <a:ext cx="7731757" cy="636339"/>
                <a:chOff x="609599" y="1828761"/>
                <a:chExt cx="7731757" cy="636339"/>
              </a:xfrm>
            </p:grpSpPr>
            <p:sp>
              <p:nvSpPr>
                <p:cNvPr id="45" name="Rectangle: Rounded Corners 44">
                  <a:extLst>
                    <a:ext uri="{FF2B5EF4-FFF2-40B4-BE49-F238E27FC236}">
                      <a16:creationId xmlns:a16="http://schemas.microsoft.com/office/drawing/2014/main" id="{799CAC0F-B7C3-5F6B-FA4D-7B3CC172852E}"/>
                    </a:ext>
                  </a:extLst>
                </p:cNvPr>
                <p:cNvSpPr/>
                <p:nvPr/>
              </p:nvSpPr>
              <p:spPr bwMode="ltGray">
                <a:xfrm>
                  <a:off x="609599" y="1828761"/>
                  <a:ext cx="7731756" cy="636339"/>
                </a:xfrm>
                <a:prstGeom prst="roundRect">
                  <a:avLst/>
                </a:prstGeom>
                <a:solidFill>
                  <a:srgbClr val="0078D3">
                    <a:lumMod val="20000"/>
                    <a:lumOff val="80000"/>
                  </a:srgbClr>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46" name="TextBox 45">
                  <a:extLst>
                    <a:ext uri="{FF2B5EF4-FFF2-40B4-BE49-F238E27FC236}">
                      <a16:creationId xmlns:a16="http://schemas.microsoft.com/office/drawing/2014/main" id="{4F85BEEC-9BDE-DAE1-1EC7-5DB4E7BBD316}"/>
                    </a:ext>
                  </a:extLst>
                </p:cNvPr>
                <p:cNvSpPr txBox="1"/>
                <p:nvPr/>
              </p:nvSpPr>
              <p:spPr>
                <a:xfrm>
                  <a:off x="1311259" y="1929666"/>
                  <a:ext cx="7030097" cy="421920"/>
                </a:xfrm>
                <a:prstGeom prst="rect">
                  <a:avLst/>
                </a:prstGeom>
                <a:noFill/>
              </p:spPr>
              <p:txBody>
                <a:bodyPr wrap="square" anchor="ctr">
                  <a:spAutoFit/>
                </a:bodyPr>
                <a:lstStyle/>
                <a:p>
                  <a:pPr marL="0" marR="0" lvl="0" indent="0" defTabSz="914377" eaLnBrk="1" fontAlgn="auto" latinLnBrk="0" hangingPunct="1">
                    <a:lnSpc>
                      <a:spcPct val="100000"/>
                    </a:lnSpc>
                    <a:spcBef>
                      <a:spcPts val="0"/>
                    </a:spcBef>
                    <a:spcAft>
                      <a:spcPts val="0"/>
                    </a:spcAft>
                    <a:buClrTx/>
                    <a:buSzPct val="80000"/>
                    <a:buFontTx/>
                    <a:buNone/>
                    <a:tabLst/>
                    <a:defRPr/>
                  </a:pPr>
                  <a:r>
                    <a:rPr kumimoji="0" lang="en-US" sz="1400" b="0" i="0" u="none" strike="noStrike" kern="0" cap="none" spc="0" normalizeH="0" baseline="0" noProof="0">
                      <a:ln>
                        <a:noFill/>
                      </a:ln>
                      <a:solidFill>
                        <a:srgbClr val="222B36"/>
                      </a:solidFill>
                      <a:effectLst/>
                      <a:uLnTx/>
                      <a:uFillTx/>
                    </a:rPr>
                    <a:t>Pharmacy dispenses at MFP price</a:t>
                  </a:r>
                </a:p>
              </p:txBody>
            </p:sp>
          </p:grpSp>
          <p:sp>
            <p:nvSpPr>
              <p:cNvPr id="43" name="Freeform: Shape 42">
                <a:extLst>
                  <a:ext uri="{FF2B5EF4-FFF2-40B4-BE49-F238E27FC236}">
                    <a16:creationId xmlns:a16="http://schemas.microsoft.com/office/drawing/2014/main" id="{8EF9EFF1-98FE-714A-8DF1-A7A0A611CB66}"/>
                  </a:ext>
                </a:extLst>
              </p:cNvPr>
              <p:cNvSpPr/>
              <p:nvPr/>
            </p:nvSpPr>
            <p:spPr bwMode="ltGray">
              <a:xfrm>
                <a:off x="457182" y="1392042"/>
                <a:ext cx="646405" cy="636339"/>
              </a:xfrm>
              <a:custGeom>
                <a:avLst/>
                <a:gdLst>
                  <a:gd name="csX0" fmla="*/ 106059 w 646405"/>
                  <a:gd name="csY0" fmla="*/ 0 h 636339"/>
                  <a:gd name="csX1" fmla="*/ 646405 w 646405"/>
                  <a:gd name="csY1" fmla="*/ 0 h 636339"/>
                  <a:gd name="csX2" fmla="*/ 646405 w 646405"/>
                  <a:gd name="csY2" fmla="*/ 636339 h 636339"/>
                  <a:gd name="csX3" fmla="*/ 106059 w 646405"/>
                  <a:gd name="csY3" fmla="*/ 636339 h 636339"/>
                  <a:gd name="csX4" fmla="*/ 0 w 646405"/>
                  <a:gd name="csY4" fmla="*/ 530280 h 636339"/>
                  <a:gd name="csX5" fmla="*/ 0 w 646405"/>
                  <a:gd name="csY5" fmla="*/ 106059 h 636339"/>
                  <a:gd name="csX6" fmla="*/ 106059 w 646405"/>
                  <a:gd name="csY6" fmla="*/ 0 h 6363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6405" h="636339">
                    <a:moveTo>
                      <a:pt x="106059" y="0"/>
                    </a:moveTo>
                    <a:lnTo>
                      <a:pt x="646405" y="0"/>
                    </a:lnTo>
                    <a:lnTo>
                      <a:pt x="646405" y="636339"/>
                    </a:lnTo>
                    <a:lnTo>
                      <a:pt x="106059" y="636339"/>
                    </a:lnTo>
                    <a:cubicBezTo>
                      <a:pt x="47484" y="636339"/>
                      <a:pt x="0" y="588855"/>
                      <a:pt x="0" y="530280"/>
                    </a:cubicBezTo>
                    <a:lnTo>
                      <a:pt x="0" y="106059"/>
                    </a:lnTo>
                    <a:cubicBezTo>
                      <a:pt x="0" y="47484"/>
                      <a:pt x="47484" y="0"/>
                      <a:pt x="106059" y="0"/>
                    </a:cubicBezTo>
                    <a:close/>
                  </a:path>
                </a:pathLst>
              </a:custGeom>
              <a:solidFill>
                <a:srgbClr val="0078D3">
                  <a:lumMod val="40000"/>
                  <a:lumOff val="60000"/>
                </a:srgbClr>
              </a:solidFill>
              <a:ln w="1905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44" name="TextBox 43">
                <a:extLst>
                  <a:ext uri="{FF2B5EF4-FFF2-40B4-BE49-F238E27FC236}">
                    <a16:creationId xmlns:a16="http://schemas.microsoft.com/office/drawing/2014/main" id="{97DF3D4D-0910-9705-C620-989446859F5C}"/>
                  </a:ext>
                </a:extLst>
              </p:cNvPr>
              <p:cNvSpPr txBox="1"/>
              <p:nvPr/>
            </p:nvSpPr>
            <p:spPr>
              <a:xfrm>
                <a:off x="591681" y="1417061"/>
                <a:ext cx="385026" cy="568071"/>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22B36"/>
                    </a:solidFill>
                    <a:effectLst/>
                    <a:uLnTx/>
                    <a:uFillTx/>
                  </a:rPr>
                  <a:t>1</a:t>
                </a:r>
                <a:endParaRPr kumimoji="0" lang="en-GB" sz="1800" b="1" i="0" u="none" strike="noStrike" kern="0" cap="none" spc="0" normalizeH="0" baseline="0" noProof="0">
                  <a:ln>
                    <a:noFill/>
                  </a:ln>
                  <a:solidFill>
                    <a:srgbClr val="222B36"/>
                  </a:solidFill>
                  <a:effectLst/>
                  <a:uLnTx/>
                  <a:uFillTx/>
                </a:endParaRPr>
              </a:p>
            </p:txBody>
          </p:sp>
        </p:grpSp>
        <p:grpSp>
          <p:nvGrpSpPr>
            <p:cNvPr id="12" name="Group 11">
              <a:extLst>
                <a:ext uri="{FF2B5EF4-FFF2-40B4-BE49-F238E27FC236}">
                  <a16:creationId xmlns:a16="http://schemas.microsoft.com/office/drawing/2014/main" id="{1641481D-A96B-5643-DBC5-C1602EEF6687}"/>
                </a:ext>
              </a:extLst>
            </p:cNvPr>
            <p:cNvGrpSpPr/>
            <p:nvPr/>
          </p:nvGrpSpPr>
          <p:grpSpPr>
            <a:xfrm>
              <a:off x="455929" y="2308437"/>
              <a:ext cx="6283510" cy="519430"/>
              <a:chOff x="455929" y="1389231"/>
              <a:chExt cx="7731755" cy="639150"/>
            </a:xfrm>
          </p:grpSpPr>
          <p:grpSp>
            <p:nvGrpSpPr>
              <p:cNvPr id="37" name="Group 36">
                <a:extLst>
                  <a:ext uri="{FF2B5EF4-FFF2-40B4-BE49-F238E27FC236}">
                    <a16:creationId xmlns:a16="http://schemas.microsoft.com/office/drawing/2014/main" id="{3382CDC9-CF63-A427-A585-B9970E6D25DE}"/>
                  </a:ext>
                </a:extLst>
              </p:cNvPr>
              <p:cNvGrpSpPr/>
              <p:nvPr/>
            </p:nvGrpSpPr>
            <p:grpSpPr>
              <a:xfrm>
                <a:off x="455929" y="1389231"/>
                <a:ext cx="7731755" cy="636339"/>
                <a:chOff x="609600" y="1828761"/>
                <a:chExt cx="7731755" cy="636339"/>
              </a:xfrm>
            </p:grpSpPr>
            <p:sp>
              <p:nvSpPr>
                <p:cNvPr id="40" name="Rectangle: Rounded Corners 39">
                  <a:extLst>
                    <a:ext uri="{FF2B5EF4-FFF2-40B4-BE49-F238E27FC236}">
                      <a16:creationId xmlns:a16="http://schemas.microsoft.com/office/drawing/2014/main" id="{29E96EED-2E79-C4CB-38B8-16B3B37F66DD}"/>
                    </a:ext>
                  </a:extLst>
                </p:cNvPr>
                <p:cNvSpPr/>
                <p:nvPr/>
              </p:nvSpPr>
              <p:spPr bwMode="ltGray">
                <a:xfrm>
                  <a:off x="609600" y="1828761"/>
                  <a:ext cx="7731755" cy="636339"/>
                </a:xfrm>
                <a:prstGeom prst="roundRect">
                  <a:avLst/>
                </a:prstGeom>
                <a:solidFill>
                  <a:srgbClr val="0078D3">
                    <a:lumMod val="40000"/>
                    <a:lumOff val="60000"/>
                  </a:srgbClr>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41" name="TextBox 40">
                  <a:extLst>
                    <a:ext uri="{FF2B5EF4-FFF2-40B4-BE49-F238E27FC236}">
                      <a16:creationId xmlns:a16="http://schemas.microsoft.com/office/drawing/2014/main" id="{955174EA-A19C-85EC-E061-4E8A135B2C66}"/>
                    </a:ext>
                  </a:extLst>
                </p:cNvPr>
                <p:cNvSpPr txBox="1"/>
                <p:nvPr/>
              </p:nvSpPr>
              <p:spPr>
                <a:xfrm>
                  <a:off x="1311260" y="1929666"/>
                  <a:ext cx="7030092" cy="421920"/>
                </a:xfrm>
                <a:prstGeom prst="rect">
                  <a:avLst/>
                </a:prstGeom>
                <a:noFill/>
              </p:spPr>
              <p:txBody>
                <a:bodyPr wrap="square" anchor="ctr">
                  <a:spAutoFit/>
                </a:bodyPr>
                <a:lstStyle/>
                <a:p>
                  <a:pPr marL="0" marR="0" lvl="0" indent="0" defTabSz="914377" eaLnBrk="1" fontAlgn="auto" latinLnBrk="0" hangingPunct="1">
                    <a:lnSpc>
                      <a:spcPct val="100000"/>
                    </a:lnSpc>
                    <a:spcBef>
                      <a:spcPts val="0"/>
                    </a:spcBef>
                    <a:spcAft>
                      <a:spcPts val="0"/>
                    </a:spcAft>
                    <a:buClrTx/>
                    <a:buSzPct val="80000"/>
                    <a:buFontTx/>
                    <a:buNone/>
                    <a:tabLst/>
                    <a:defRPr/>
                  </a:pPr>
                  <a:r>
                    <a:rPr kumimoji="0" lang="en-US" sz="1400" b="0" i="0" u="none" strike="noStrike" kern="0" cap="none" spc="0" normalizeH="0" baseline="0" noProof="0">
                      <a:ln>
                        <a:noFill/>
                      </a:ln>
                      <a:solidFill>
                        <a:srgbClr val="222B36"/>
                      </a:solidFill>
                      <a:effectLst/>
                      <a:uLnTx/>
                      <a:uFillTx/>
                    </a:rPr>
                    <a:t>Claim data sent to CMS / MTF Data Module (DM)</a:t>
                  </a:r>
                </a:p>
              </p:txBody>
            </p:sp>
          </p:grpSp>
          <p:sp>
            <p:nvSpPr>
              <p:cNvPr id="38" name="Freeform: Shape 37">
                <a:extLst>
                  <a:ext uri="{FF2B5EF4-FFF2-40B4-BE49-F238E27FC236}">
                    <a16:creationId xmlns:a16="http://schemas.microsoft.com/office/drawing/2014/main" id="{01871DF1-45EA-1E88-23F8-20A6969523B8}"/>
                  </a:ext>
                </a:extLst>
              </p:cNvPr>
              <p:cNvSpPr/>
              <p:nvPr/>
            </p:nvSpPr>
            <p:spPr bwMode="ltGray">
              <a:xfrm>
                <a:off x="457182" y="1392042"/>
                <a:ext cx="646405" cy="636339"/>
              </a:xfrm>
              <a:custGeom>
                <a:avLst/>
                <a:gdLst>
                  <a:gd name="csX0" fmla="*/ 106059 w 646405"/>
                  <a:gd name="csY0" fmla="*/ 0 h 636339"/>
                  <a:gd name="csX1" fmla="*/ 646405 w 646405"/>
                  <a:gd name="csY1" fmla="*/ 0 h 636339"/>
                  <a:gd name="csX2" fmla="*/ 646405 w 646405"/>
                  <a:gd name="csY2" fmla="*/ 636339 h 636339"/>
                  <a:gd name="csX3" fmla="*/ 106059 w 646405"/>
                  <a:gd name="csY3" fmla="*/ 636339 h 636339"/>
                  <a:gd name="csX4" fmla="*/ 0 w 646405"/>
                  <a:gd name="csY4" fmla="*/ 530280 h 636339"/>
                  <a:gd name="csX5" fmla="*/ 0 w 646405"/>
                  <a:gd name="csY5" fmla="*/ 106059 h 636339"/>
                  <a:gd name="csX6" fmla="*/ 106059 w 646405"/>
                  <a:gd name="csY6" fmla="*/ 0 h 6363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6405" h="636339">
                    <a:moveTo>
                      <a:pt x="106059" y="0"/>
                    </a:moveTo>
                    <a:lnTo>
                      <a:pt x="646405" y="0"/>
                    </a:lnTo>
                    <a:lnTo>
                      <a:pt x="646405" y="636339"/>
                    </a:lnTo>
                    <a:lnTo>
                      <a:pt x="106059" y="636339"/>
                    </a:lnTo>
                    <a:cubicBezTo>
                      <a:pt x="47484" y="636339"/>
                      <a:pt x="0" y="588855"/>
                      <a:pt x="0" y="530280"/>
                    </a:cubicBezTo>
                    <a:lnTo>
                      <a:pt x="0" y="106059"/>
                    </a:lnTo>
                    <a:cubicBezTo>
                      <a:pt x="0" y="47484"/>
                      <a:pt x="47484" y="0"/>
                      <a:pt x="106059" y="0"/>
                    </a:cubicBezTo>
                    <a:close/>
                  </a:path>
                </a:pathLst>
              </a:custGeom>
              <a:solidFill>
                <a:srgbClr val="0078D3">
                  <a:lumMod val="60000"/>
                  <a:lumOff val="40000"/>
                </a:srgbClr>
              </a:solidFill>
              <a:ln w="1905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39" name="TextBox 38">
                <a:extLst>
                  <a:ext uri="{FF2B5EF4-FFF2-40B4-BE49-F238E27FC236}">
                    <a16:creationId xmlns:a16="http://schemas.microsoft.com/office/drawing/2014/main" id="{FE9AA82F-7A70-AAB8-8269-46C9C2573284}"/>
                  </a:ext>
                </a:extLst>
              </p:cNvPr>
              <p:cNvSpPr txBox="1"/>
              <p:nvPr/>
            </p:nvSpPr>
            <p:spPr>
              <a:xfrm>
                <a:off x="591681" y="1417061"/>
                <a:ext cx="385026" cy="568071"/>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22B36"/>
                    </a:solidFill>
                    <a:effectLst/>
                    <a:uLnTx/>
                    <a:uFillTx/>
                  </a:rPr>
                  <a:t>2</a:t>
                </a:r>
                <a:endParaRPr kumimoji="0" lang="en-GB" sz="1800" b="1" i="0" u="none" strike="noStrike" kern="0" cap="none" spc="0" normalizeH="0" baseline="0" noProof="0">
                  <a:ln>
                    <a:noFill/>
                  </a:ln>
                  <a:solidFill>
                    <a:srgbClr val="222B36"/>
                  </a:solidFill>
                  <a:effectLst/>
                  <a:uLnTx/>
                  <a:uFillTx/>
                </a:endParaRPr>
              </a:p>
            </p:txBody>
          </p:sp>
        </p:grpSp>
        <p:grpSp>
          <p:nvGrpSpPr>
            <p:cNvPr id="13" name="Group 12">
              <a:extLst>
                <a:ext uri="{FF2B5EF4-FFF2-40B4-BE49-F238E27FC236}">
                  <a16:creationId xmlns:a16="http://schemas.microsoft.com/office/drawing/2014/main" id="{66B107CF-7416-7037-323C-2F90871FBF3E}"/>
                </a:ext>
              </a:extLst>
            </p:cNvPr>
            <p:cNvGrpSpPr/>
            <p:nvPr/>
          </p:nvGrpSpPr>
          <p:grpSpPr>
            <a:xfrm>
              <a:off x="455928" y="2917707"/>
              <a:ext cx="6283509" cy="523146"/>
              <a:chOff x="455928" y="1384658"/>
              <a:chExt cx="7731753" cy="643723"/>
            </a:xfrm>
          </p:grpSpPr>
          <p:grpSp>
            <p:nvGrpSpPr>
              <p:cNvPr id="32" name="Group 31">
                <a:extLst>
                  <a:ext uri="{FF2B5EF4-FFF2-40B4-BE49-F238E27FC236}">
                    <a16:creationId xmlns:a16="http://schemas.microsoft.com/office/drawing/2014/main" id="{5AA5AF2C-1601-64F0-272B-B3D00E523C61}"/>
                  </a:ext>
                </a:extLst>
              </p:cNvPr>
              <p:cNvGrpSpPr/>
              <p:nvPr/>
            </p:nvGrpSpPr>
            <p:grpSpPr>
              <a:xfrm>
                <a:off x="455928" y="1389231"/>
                <a:ext cx="7731753" cy="636339"/>
                <a:chOff x="609599" y="1828761"/>
                <a:chExt cx="7731753" cy="636339"/>
              </a:xfrm>
            </p:grpSpPr>
            <p:sp>
              <p:nvSpPr>
                <p:cNvPr id="35" name="Rectangle: Rounded Corners 34">
                  <a:extLst>
                    <a:ext uri="{FF2B5EF4-FFF2-40B4-BE49-F238E27FC236}">
                      <a16:creationId xmlns:a16="http://schemas.microsoft.com/office/drawing/2014/main" id="{32B015CA-EF74-353B-E72E-C64252347A62}"/>
                    </a:ext>
                  </a:extLst>
                </p:cNvPr>
                <p:cNvSpPr/>
                <p:nvPr/>
              </p:nvSpPr>
              <p:spPr bwMode="ltGray">
                <a:xfrm>
                  <a:off x="609599" y="1828761"/>
                  <a:ext cx="7731753" cy="636339"/>
                </a:xfrm>
                <a:prstGeom prst="roundRect">
                  <a:avLst/>
                </a:prstGeom>
                <a:solidFill>
                  <a:srgbClr val="0078D3">
                    <a:lumMod val="60000"/>
                    <a:lumOff val="40000"/>
                  </a:srgbClr>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36" name="TextBox 35">
                  <a:extLst>
                    <a:ext uri="{FF2B5EF4-FFF2-40B4-BE49-F238E27FC236}">
                      <a16:creationId xmlns:a16="http://schemas.microsoft.com/office/drawing/2014/main" id="{189FFA36-1770-8727-41EB-989F41472878}"/>
                    </a:ext>
                  </a:extLst>
                </p:cNvPr>
                <p:cNvSpPr txBox="1"/>
                <p:nvPr/>
              </p:nvSpPr>
              <p:spPr>
                <a:xfrm>
                  <a:off x="1311259" y="1929666"/>
                  <a:ext cx="7030093" cy="421920"/>
                </a:xfrm>
                <a:prstGeom prst="rect">
                  <a:avLst/>
                </a:prstGeom>
                <a:noFill/>
              </p:spPr>
              <p:txBody>
                <a:bodyPr wrap="square" anchor="ctr">
                  <a:spAutoFit/>
                </a:bodyPr>
                <a:lstStyle/>
                <a:p>
                  <a:pPr marL="0" marR="0" lvl="0" indent="0" defTabSz="914377" eaLnBrk="1" fontAlgn="auto" latinLnBrk="0" hangingPunct="1">
                    <a:lnSpc>
                      <a:spcPct val="100000"/>
                    </a:lnSpc>
                    <a:spcBef>
                      <a:spcPts val="0"/>
                    </a:spcBef>
                    <a:spcAft>
                      <a:spcPts val="0"/>
                    </a:spcAft>
                    <a:buClrTx/>
                    <a:buSzPct val="80000"/>
                    <a:buFontTx/>
                    <a:buNone/>
                    <a:tabLst/>
                    <a:defRPr/>
                  </a:pPr>
                  <a:r>
                    <a:rPr kumimoji="0" lang="en-US" sz="1400" b="0" i="0" u="none" strike="noStrike" kern="0" cap="none" spc="0" normalizeH="0" baseline="0" noProof="0">
                      <a:ln>
                        <a:noFill/>
                      </a:ln>
                      <a:solidFill>
                        <a:srgbClr val="F3F3F3"/>
                      </a:solidFill>
                      <a:effectLst/>
                      <a:uLnTx/>
                      <a:uFillTx/>
                    </a:rPr>
                    <a:t>Manufacturer refund calculation (SDRA or actual cost)</a:t>
                  </a:r>
                </a:p>
              </p:txBody>
            </p:sp>
          </p:grpSp>
          <p:sp>
            <p:nvSpPr>
              <p:cNvPr id="33" name="Freeform: Shape 32">
                <a:extLst>
                  <a:ext uri="{FF2B5EF4-FFF2-40B4-BE49-F238E27FC236}">
                    <a16:creationId xmlns:a16="http://schemas.microsoft.com/office/drawing/2014/main" id="{EFF0973D-4F93-13C0-3571-9C58369913EC}"/>
                  </a:ext>
                </a:extLst>
              </p:cNvPr>
              <p:cNvSpPr/>
              <p:nvPr/>
            </p:nvSpPr>
            <p:spPr bwMode="ltGray">
              <a:xfrm>
                <a:off x="457182" y="1392042"/>
                <a:ext cx="646405" cy="636339"/>
              </a:xfrm>
              <a:custGeom>
                <a:avLst/>
                <a:gdLst>
                  <a:gd name="csX0" fmla="*/ 106059 w 646405"/>
                  <a:gd name="csY0" fmla="*/ 0 h 636339"/>
                  <a:gd name="csX1" fmla="*/ 646405 w 646405"/>
                  <a:gd name="csY1" fmla="*/ 0 h 636339"/>
                  <a:gd name="csX2" fmla="*/ 646405 w 646405"/>
                  <a:gd name="csY2" fmla="*/ 636339 h 636339"/>
                  <a:gd name="csX3" fmla="*/ 106059 w 646405"/>
                  <a:gd name="csY3" fmla="*/ 636339 h 636339"/>
                  <a:gd name="csX4" fmla="*/ 0 w 646405"/>
                  <a:gd name="csY4" fmla="*/ 530280 h 636339"/>
                  <a:gd name="csX5" fmla="*/ 0 w 646405"/>
                  <a:gd name="csY5" fmla="*/ 106059 h 636339"/>
                  <a:gd name="csX6" fmla="*/ 106059 w 646405"/>
                  <a:gd name="csY6" fmla="*/ 0 h 6363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6405" h="636339">
                    <a:moveTo>
                      <a:pt x="106059" y="0"/>
                    </a:moveTo>
                    <a:lnTo>
                      <a:pt x="646405" y="0"/>
                    </a:lnTo>
                    <a:lnTo>
                      <a:pt x="646405" y="636339"/>
                    </a:lnTo>
                    <a:lnTo>
                      <a:pt x="106059" y="636339"/>
                    </a:lnTo>
                    <a:cubicBezTo>
                      <a:pt x="47484" y="636339"/>
                      <a:pt x="0" y="588855"/>
                      <a:pt x="0" y="530280"/>
                    </a:cubicBezTo>
                    <a:lnTo>
                      <a:pt x="0" y="106059"/>
                    </a:lnTo>
                    <a:cubicBezTo>
                      <a:pt x="0" y="47484"/>
                      <a:pt x="47484" y="0"/>
                      <a:pt x="106059" y="0"/>
                    </a:cubicBezTo>
                    <a:close/>
                  </a:path>
                </a:pathLst>
              </a:custGeom>
              <a:solidFill>
                <a:srgbClr val="0078D3"/>
              </a:solidFill>
              <a:ln w="1905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34" name="TextBox 33">
                <a:extLst>
                  <a:ext uri="{FF2B5EF4-FFF2-40B4-BE49-F238E27FC236}">
                    <a16:creationId xmlns:a16="http://schemas.microsoft.com/office/drawing/2014/main" id="{E5F047AC-5DB2-D58C-3D72-08200BE5F261}"/>
                  </a:ext>
                </a:extLst>
              </p:cNvPr>
              <p:cNvSpPr txBox="1"/>
              <p:nvPr/>
            </p:nvSpPr>
            <p:spPr>
              <a:xfrm>
                <a:off x="569719" y="1384658"/>
                <a:ext cx="428952" cy="632878"/>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3F3F3"/>
                    </a:solidFill>
                    <a:effectLst/>
                    <a:uLnTx/>
                    <a:uFillTx/>
                  </a:rPr>
                  <a:t>3</a:t>
                </a:r>
                <a:endParaRPr kumimoji="0" lang="en-GB" sz="1800" b="1" i="0" u="none" strike="noStrike" kern="0" cap="none" spc="0" normalizeH="0" baseline="0" noProof="0">
                  <a:ln>
                    <a:noFill/>
                  </a:ln>
                  <a:solidFill>
                    <a:srgbClr val="F3F3F3"/>
                  </a:solidFill>
                  <a:effectLst/>
                  <a:uLnTx/>
                  <a:uFillTx/>
                </a:endParaRPr>
              </a:p>
            </p:txBody>
          </p:sp>
        </p:grpSp>
        <p:grpSp>
          <p:nvGrpSpPr>
            <p:cNvPr id="15" name="Group 14">
              <a:extLst>
                <a:ext uri="{FF2B5EF4-FFF2-40B4-BE49-F238E27FC236}">
                  <a16:creationId xmlns:a16="http://schemas.microsoft.com/office/drawing/2014/main" id="{DFB639EF-FD58-0D63-3737-AA79AD65B867}"/>
                </a:ext>
              </a:extLst>
            </p:cNvPr>
            <p:cNvGrpSpPr/>
            <p:nvPr/>
          </p:nvGrpSpPr>
          <p:grpSpPr>
            <a:xfrm>
              <a:off x="455928" y="3534410"/>
              <a:ext cx="6283511" cy="519430"/>
              <a:chOff x="455928" y="1389231"/>
              <a:chExt cx="7731756" cy="639150"/>
            </a:xfrm>
          </p:grpSpPr>
          <p:grpSp>
            <p:nvGrpSpPr>
              <p:cNvPr id="16" name="Group 15">
                <a:extLst>
                  <a:ext uri="{FF2B5EF4-FFF2-40B4-BE49-F238E27FC236}">
                    <a16:creationId xmlns:a16="http://schemas.microsoft.com/office/drawing/2014/main" id="{C022289D-F6AC-71A1-95BF-F483ACFFF615}"/>
                  </a:ext>
                </a:extLst>
              </p:cNvPr>
              <p:cNvGrpSpPr/>
              <p:nvPr/>
            </p:nvGrpSpPr>
            <p:grpSpPr>
              <a:xfrm>
                <a:off x="455928" y="1389231"/>
                <a:ext cx="7731756" cy="636339"/>
                <a:chOff x="609599" y="1828761"/>
                <a:chExt cx="7731756" cy="636339"/>
              </a:xfrm>
            </p:grpSpPr>
            <p:sp>
              <p:nvSpPr>
                <p:cNvPr id="19" name="Rectangle: Rounded Corners 18">
                  <a:extLst>
                    <a:ext uri="{FF2B5EF4-FFF2-40B4-BE49-F238E27FC236}">
                      <a16:creationId xmlns:a16="http://schemas.microsoft.com/office/drawing/2014/main" id="{4C6149BB-03C4-C728-E5AD-CE8E67519012}"/>
                    </a:ext>
                  </a:extLst>
                </p:cNvPr>
                <p:cNvSpPr/>
                <p:nvPr/>
              </p:nvSpPr>
              <p:spPr bwMode="ltGray">
                <a:xfrm>
                  <a:off x="609599" y="1828761"/>
                  <a:ext cx="7731756" cy="636339"/>
                </a:xfrm>
                <a:prstGeom prst="roundRect">
                  <a:avLst/>
                </a:prstGeom>
                <a:solidFill>
                  <a:srgbClr val="0078D3"/>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25" name="TextBox 24">
                  <a:extLst>
                    <a:ext uri="{FF2B5EF4-FFF2-40B4-BE49-F238E27FC236}">
                      <a16:creationId xmlns:a16="http://schemas.microsoft.com/office/drawing/2014/main" id="{358DCF08-5F77-FAFB-0DAA-3120C08E2C6C}"/>
                    </a:ext>
                  </a:extLst>
                </p:cNvPr>
                <p:cNvSpPr txBox="1"/>
                <p:nvPr/>
              </p:nvSpPr>
              <p:spPr>
                <a:xfrm>
                  <a:off x="1311259" y="1929666"/>
                  <a:ext cx="7030093" cy="421920"/>
                </a:xfrm>
                <a:prstGeom prst="rect">
                  <a:avLst/>
                </a:prstGeom>
                <a:noFill/>
              </p:spPr>
              <p:txBody>
                <a:bodyPr wrap="square" anchor="ctr">
                  <a:spAutoFit/>
                </a:bodyPr>
                <a:lstStyle/>
                <a:p>
                  <a:pPr marL="0" marR="0" lvl="0" indent="0" defTabSz="914377" eaLnBrk="1" fontAlgn="auto" latinLnBrk="0" hangingPunct="1">
                    <a:lnSpc>
                      <a:spcPct val="100000"/>
                    </a:lnSpc>
                    <a:spcBef>
                      <a:spcPts val="0"/>
                    </a:spcBef>
                    <a:spcAft>
                      <a:spcPts val="0"/>
                    </a:spcAft>
                    <a:buClrTx/>
                    <a:buSzPct val="80000"/>
                    <a:buFontTx/>
                    <a:buNone/>
                    <a:tabLst/>
                    <a:defRPr/>
                  </a:pPr>
                  <a:r>
                    <a:rPr kumimoji="0" lang="en-US" sz="1400" b="0" i="0" u="none" strike="noStrike" kern="0" cap="none" spc="0" normalizeH="0" baseline="0" noProof="0">
                      <a:ln>
                        <a:noFill/>
                      </a:ln>
                      <a:solidFill>
                        <a:srgbClr val="F3F3F3"/>
                      </a:solidFill>
                      <a:effectLst/>
                      <a:uLnTx/>
                      <a:uFillTx/>
                    </a:rPr>
                    <a:t>Refund payment via MTF Payment Module (PM)</a:t>
                  </a:r>
                </a:p>
              </p:txBody>
            </p:sp>
          </p:grpSp>
          <p:sp>
            <p:nvSpPr>
              <p:cNvPr id="17" name="Freeform: Shape 16">
                <a:extLst>
                  <a:ext uri="{FF2B5EF4-FFF2-40B4-BE49-F238E27FC236}">
                    <a16:creationId xmlns:a16="http://schemas.microsoft.com/office/drawing/2014/main" id="{46B5D5CB-B02A-8778-3907-AC60010BBCE8}"/>
                  </a:ext>
                </a:extLst>
              </p:cNvPr>
              <p:cNvSpPr/>
              <p:nvPr/>
            </p:nvSpPr>
            <p:spPr bwMode="ltGray">
              <a:xfrm>
                <a:off x="457182" y="1392042"/>
                <a:ext cx="646405" cy="636339"/>
              </a:xfrm>
              <a:custGeom>
                <a:avLst/>
                <a:gdLst>
                  <a:gd name="csX0" fmla="*/ 106059 w 646405"/>
                  <a:gd name="csY0" fmla="*/ 0 h 636339"/>
                  <a:gd name="csX1" fmla="*/ 646405 w 646405"/>
                  <a:gd name="csY1" fmla="*/ 0 h 636339"/>
                  <a:gd name="csX2" fmla="*/ 646405 w 646405"/>
                  <a:gd name="csY2" fmla="*/ 636339 h 636339"/>
                  <a:gd name="csX3" fmla="*/ 106059 w 646405"/>
                  <a:gd name="csY3" fmla="*/ 636339 h 636339"/>
                  <a:gd name="csX4" fmla="*/ 0 w 646405"/>
                  <a:gd name="csY4" fmla="*/ 530280 h 636339"/>
                  <a:gd name="csX5" fmla="*/ 0 w 646405"/>
                  <a:gd name="csY5" fmla="*/ 106059 h 636339"/>
                  <a:gd name="csX6" fmla="*/ 106059 w 646405"/>
                  <a:gd name="csY6" fmla="*/ 0 h 6363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6405" h="636339">
                    <a:moveTo>
                      <a:pt x="106059" y="0"/>
                    </a:moveTo>
                    <a:lnTo>
                      <a:pt x="646405" y="0"/>
                    </a:lnTo>
                    <a:lnTo>
                      <a:pt x="646405" y="636339"/>
                    </a:lnTo>
                    <a:lnTo>
                      <a:pt x="106059" y="636339"/>
                    </a:lnTo>
                    <a:cubicBezTo>
                      <a:pt x="47484" y="636339"/>
                      <a:pt x="0" y="588855"/>
                      <a:pt x="0" y="530280"/>
                    </a:cubicBezTo>
                    <a:lnTo>
                      <a:pt x="0" y="106059"/>
                    </a:lnTo>
                    <a:cubicBezTo>
                      <a:pt x="0" y="47484"/>
                      <a:pt x="47484" y="0"/>
                      <a:pt x="106059" y="0"/>
                    </a:cubicBezTo>
                    <a:close/>
                  </a:path>
                </a:pathLst>
              </a:custGeom>
              <a:solidFill>
                <a:srgbClr val="0078D3">
                  <a:lumMod val="50000"/>
                </a:srgbClr>
              </a:solidFill>
              <a:ln w="1905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18" name="TextBox 17">
                <a:extLst>
                  <a:ext uri="{FF2B5EF4-FFF2-40B4-BE49-F238E27FC236}">
                    <a16:creationId xmlns:a16="http://schemas.microsoft.com/office/drawing/2014/main" id="{C420C370-D1B7-F598-EB7C-CDCD5256C5BE}"/>
                  </a:ext>
                </a:extLst>
              </p:cNvPr>
              <p:cNvSpPr txBox="1"/>
              <p:nvPr/>
            </p:nvSpPr>
            <p:spPr>
              <a:xfrm>
                <a:off x="591681" y="1417061"/>
                <a:ext cx="385026" cy="568071"/>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3F3F3"/>
                    </a:solidFill>
                    <a:effectLst/>
                    <a:uLnTx/>
                    <a:uFillTx/>
                  </a:rPr>
                  <a:t>4</a:t>
                </a:r>
                <a:endParaRPr kumimoji="0" lang="en-GB" sz="1800" b="1" i="0" u="none" strike="noStrike" kern="0" cap="none" spc="0" normalizeH="0" baseline="0" noProof="0">
                  <a:ln>
                    <a:noFill/>
                  </a:ln>
                  <a:solidFill>
                    <a:srgbClr val="F3F3F3"/>
                  </a:solidFill>
                  <a:effectLst/>
                  <a:uLnTx/>
                  <a:uFillTx/>
                </a:endParaRPr>
              </a:p>
            </p:txBody>
          </p:sp>
        </p:grpSp>
      </p:grpSp>
      <p:sp>
        <p:nvSpPr>
          <p:cNvPr id="50" name="Text Placeholder 4">
            <a:extLst>
              <a:ext uri="{FF2B5EF4-FFF2-40B4-BE49-F238E27FC236}">
                <a16:creationId xmlns:a16="http://schemas.microsoft.com/office/drawing/2014/main" id="{62351E94-3061-C193-91C9-7EF7A08846A9}"/>
              </a:ext>
            </a:extLst>
          </p:cNvPr>
          <p:cNvSpPr txBox="1">
            <a:spLocks/>
          </p:cNvSpPr>
          <p:nvPr/>
        </p:nvSpPr>
        <p:spPr>
          <a:xfrm>
            <a:off x="896780" y="5932195"/>
            <a:ext cx="5662156" cy="238893"/>
          </a:xfrm>
          <a:prstGeom prst="rect">
            <a:avLst/>
          </a:prstGeom>
        </p:spPr>
        <p:txBody>
          <a:bodyPr lIns="45720" rIns="45720" anchor="ctr"/>
          <a:lstStyle>
            <a:lvl1pPr marL="0" indent="0" algn="l" defTabSz="914377" rtl="0" eaLnBrk="1" latinLnBrk="0" hangingPunct="1">
              <a:lnSpc>
                <a:spcPct val="100000"/>
              </a:lnSpc>
              <a:spcBef>
                <a:spcPts val="600"/>
              </a:spcBef>
              <a:spcAft>
                <a:spcPts val="600"/>
              </a:spcAft>
              <a:buClrTx/>
              <a:buSzPct val="80000"/>
              <a:buFont typeface="Wingdings" charset="2"/>
              <a:buNone/>
              <a:defRPr sz="1400" b="1" kern="1200" baseline="0">
                <a:solidFill>
                  <a:schemeClr val="bg2"/>
                </a:solidFill>
                <a:latin typeface="+mn-lt"/>
                <a:ea typeface="+mn-ea"/>
                <a:cs typeface="+mn-cs"/>
              </a:defRPr>
            </a:lvl1pPr>
            <a:lvl2pPr marL="0" indent="0" algn="l" defTabSz="914377" rtl="0" eaLnBrk="1" latinLnBrk="0" hangingPunct="1">
              <a:lnSpc>
                <a:spcPct val="100000"/>
              </a:lnSpc>
              <a:spcBef>
                <a:spcPts val="0"/>
              </a:spcBef>
              <a:spcAft>
                <a:spcPts val="600"/>
              </a:spcAft>
              <a:buClrTx/>
              <a:buSzPct val="80000"/>
              <a:buFont typeface="Wingdings" charset="2"/>
              <a:buNone/>
              <a:defRPr sz="1200" b="1" kern="1200">
                <a:solidFill>
                  <a:schemeClr val="bg2"/>
                </a:solidFill>
                <a:latin typeface="+mn-lt"/>
                <a:ea typeface="+mn-ea"/>
                <a:cs typeface="+mn-cs"/>
              </a:defRPr>
            </a:lvl2pPr>
            <a:lvl3pPr marL="635" indent="0" algn="l" defTabSz="914377" rtl="0" eaLnBrk="1" latinLnBrk="0" hangingPunct="1">
              <a:lnSpc>
                <a:spcPct val="100000"/>
              </a:lnSpc>
              <a:spcBef>
                <a:spcPts val="0"/>
              </a:spcBef>
              <a:spcAft>
                <a:spcPts val="600"/>
              </a:spcAft>
              <a:buClrTx/>
              <a:buSzPct val="100000"/>
              <a:buFont typeface="Wingdings" charset="2"/>
              <a:buNone/>
              <a:defRPr sz="1200" kern="1200">
                <a:solidFill>
                  <a:schemeClr val="bg2"/>
                </a:solidFill>
                <a:latin typeface="+mn-lt"/>
                <a:ea typeface="+mn-ea"/>
                <a:cs typeface="+mn-cs"/>
              </a:defRPr>
            </a:lvl3pPr>
            <a:lvl4pPr marL="137160" indent="-136525" algn="l" defTabSz="914377" rtl="0" eaLnBrk="1" latinLnBrk="0" hangingPunct="1">
              <a:lnSpc>
                <a:spcPct val="100000"/>
              </a:lnSpc>
              <a:spcBef>
                <a:spcPts val="0"/>
              </a:spcBef>
              <a:spcAft>
                <a:spcPts val="600"/>
              </a:spcAft>
              <a:buClrTx/>
              <a:buSzPct val="100000"/>
              <a:buFont typeface="Wingdings" charset="2"/>
              <a:buChar char="§"/>
              <a:defRPr sz="1200" kern="1200">
                <a:solidFill>
                  <a:schemeClr val="bg2"/>
                </a:solidFill>
                <a:latin typeface="+mn-lt"/>
                <a:ea typeface="+mn-ea"/>
                <a:cs typeface="+mn-cs"/>
              </a:defRPr>
            </a:lvl4pPr>
            <a:lvl5pPr marL="274320" indent="-136525" algn="l" defTabSz="914377" rtl="0" eaLnBrk="1" latinLnBrk="0" hangingPunct="1">
              <a:lnSpc>
                <a:spcPct val="100000"/>
              </a:lnSpc>
              <a:spcBef>
                <a:spcPts val="0"/>
              </a:spcBef>
              <a:spcAft>
                <a:spcPts val="600"/>
              </a:spcAft>
              <a:buClrTx/>
              <a:buSzPct val="100000"/>
              <a:buFont typeface="System Font Regular"/>
              <a:buChar char="–"/>
              <a:defRPr sz="1200" kern="1200">
                <a:solidFill>
                  <a:schemeClr val="bg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600"/>
              </a:spcBef>
              <a:spcAft>
                <a:spcPts val="600"/>
              </a:spcAft>
              <a:buClrTx/>
              <a:buSzPct val="80000"/>
              <a:buFont typeface="Wingdings" charset="2"/>
              <a:buNone/>
              <a:tabLst/>
              <a:defRPr/>
            </a:pPr>
            <a:r>
              <a:rPr kumimoji="0" lang="en-US" sz="900" b="0" i="0" u="none" strike="noStrike" kern="1200" cap="none" spc="0" normalizeH="0" baseline="0" noProof="0" dirty="0">
                <a:ln>
                  <a:noFill/>
                </a:ln>
                <a:solidFill>
                  <a:srgbClr val="222B36"/>
                </a:solidFill>
                <a:effectLst/>
                <a:uLnTx/>
                <a:uFillTx/>
                <a:latin typeface="Arial"/>
                <a:ea typeface="+mn-ea"/>
                <a:cs typeface="+mn-cs"/>
              </a:rPr>
              <a:t>SDRA = Standard Default Refund Amount (typically WAC minus MFP)</a:t>
            </a:r>
          </a:p>
        </p:txBody>
      </p:sp>
      <p:sp>
        <p:nvSpPr>
          <p:cNvPr id="51" name="Rectangle: Rounded Corners 50">
            <a:extLst>
              <a:ext uri="{FF2B5EF4-FFF2-40B4-BE49-F238E27FC236}">
                <a16:creationId xmlns:a16="http://schemas.microsoft.com/office/drawing/2014/main" id="{113BEF00-9414-FFC7-4E14-BDAA34C62F2B}"/>
              </a:ext>
            </a:extLst>
          </p:cNvPr>
          <p:cNvSpPr/>
          <p:nvPr/>
        </p:nvSpPr>
        <p:spPr bwMode="ltGray">
          <a:xfrm>
            <a:off x="6322864" y="1416643"/>
            <a:ext cx="5473253" cy="4400550"/>
          </a:xfrm>
          <a:prstGeom prst="roundRect">
            <a:avLst>
              <a:gd name="adj" fmla="val 3779"/>
            </a:avLst>
          </a:prstGeom>
          <a:solidFill>
            <a:srgbClr val="F3F3F3">
              <a:lumMod val="9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2" name="TextBox 51">
            <a:extLst>
              <a:ext uri="{FF2B5EF4-FFF2-40B4-BE49-F238E27FC236}">
                <a16:creationId xmlns:a16="http://schemas.microsoft.com/office/drawing/2014/main" id="{F84DDA55-4148-C674-7FF1-9A47CFDF7653}"/>
              </a:ext>
            </a:extLst>
          </p:cNvPr>
          <p:cNvSpPr txBox="1"/>
          <p:nvPr/>
        </p:nvSpPr>
        <p:spPr>
          <a:xfrm>
            <a:off x="6322861" y="1502172"/>
            <a:ext cx="5496255" cy="4154984"/>
          </a:xfrm>
          <a:prstGeom prst="rect">
            <a:avLst/>
          </a:prstGeom>
          <a:noFill/>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Near Term (2026)</a:t>
            </a:r>
          </a:p>
          <a:p>
            <a:pPr marL="137160" marR="0" lvl="0" indent="-137160" defTabSz="91440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200" b="0" i="0" u="none" strike="noStrike" kern="0" cap="none" spc="0" normalizeH="0" baseline="0" noProof="0">
                <a:ln>
                  <a:noFill/>
                </a:ln>
                <a:solidFill>
                  <a:srgbClr val="222B36"/>
                </a:solidFill>
                <a:effectLst/>
                <a:uLnTx/>
                <a:uFillTx/>
              </a:rPr>
              <a:t>Most manufacturers plan to reimburse up to WAC</a:t>
            </a:r>
          </a:p>
          <a:p>
            <a:pPr marL="137160" marR="0" lvl="0" indent="-137160" defTabSz="91440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200" b="0" i="1" u="none" strike="noStrike" kern="0" cap="none" spc="0" normalizeH="0" baseline="0" noProof="0">
                <a:ln>
                  <a:noFill/>
                </a:ln>
                <a:solidFill>
                  <a:srgbClr val="222B36"/>
                </a:solidFill>
                <a:effectLst/>
                <a:uLnTx/>
                <a:uFillTx/>
              </a:rPr>
              <a:t>Implication: Limited short-term risk, but monitor for compliance and timing</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Longer Term</a:t>
            </a:r>
          </a:p>
          <a:p>
            <a:pPr marL="137160" marR="0" lvl="0" indent="-137160" defTabSz="91440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200" b="0" i="0" u="none" strike="noStrike" kern="0" cap="none" spc="0" normalizeH="0" baseline="0" noProof="0">
                <a:ln>
                  <a:noFill/>
                </a:ln>
                <a:solidFill>
                  <a:srgbClr val="222B36"/>
                </a:solidFill>
                <a:effectLst/>
                <a:uLnTx/>
                <a:uFillTx/>
              </a:rPr>
              <a:t>Reimbursement may fall below WAC; PBMs may push lower rates on MFP drugs</a:t>
            </a:r>
          </a:p>
          <a:p>
            <a:pPr marL="137160" marR="0" lvl="0" indent="-137160" defTabSz="91440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200" b="0" i="0" u="none" strike="noStrike" kern="0" cap="none" spc="0" normalizeH="0" baseline="0" noProof="0">
                <a:ln>
                  <a:noFill/>
                </a:ln>
                <a:solidFill>
                  <a:srgbClr val="222B36"/>
                </a:solidFill>
                <a:effectLst/>
                <a:uLnTx/>
                <a:uFillTx/>
              </a:rPr>
              <a:t>Implication: Prepare for margin compression and renegotiate terms proactively</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Reimbursement Level</a:t>
            </a:r>
          </a:p>
          <a:p>
            <a:pPr marL="137160" marR="0" lvl="0" indent="-137160" defTabSz="91440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200" b="0" i="0" u="none" strike="noStrike" kern="0" cap="none" spc="0" normalizeH="0" baseline="0" noProof="0">
                <a:ln>
                  <a:noFill/>
                </a:ln>
                <a:solidFill>
                  <a:srgbClr val="222B36"/>
                </a:solidFill>
                <a:effectLst/>
                <a:uLnTx/>
                <a:uFillTx/>
              </a:rPr>
              <a:t>Pharmacies expected to be made whole to WAC; dispensing fees negotiable for margin enhancement.</a:t>
            </a:r>
          </a:p>
          <a:p>
            <a:pPr marL="137160" marR="0" lvl="0" indent="-137160" defTabSz="91440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200" b="0" i="0" u="none" strike="noStrike" kern="0" cap="none" spc="0" normalizeH="0" baseline="0" noProof="0">
                <a:ln>
                  <a:noFill/>
                </a:ln>
                <a:solidFill>
                  <a:srgbClr val="222B36"/>
                </a:solidFill>
                <a:effectLst/>
                <a:uLnTx/>
                <a:uFillTx/>
              </a:rPr>
              <a:t>Implication: Secure clear definitions and negotiate make-whole provisions early</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Cash-Flow Timing</a:t>
            </a:r>
          </a:p>
          <a:p>
            <a:pPr marL="137160" marR="0" lvl="0" indent="-137160" defTabSz="91440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200" b="0" i="0" u="none" strike="noStrike" kern="0" cap="none" spc="0" normalizeH="0" baseline="0" noProof="0">
                <a:ln>
                  <a:noFill/>
                </a:ln>
                <a:solidFill>
                  <a:srgbClr val="222B36"/>
                </a:solidFill>
                <a:effectLst/>
                <a:uLnTx/>
                <a:uFillTx/>
              </a:rPr>
              <a:t>Expect working capital strain before refund processing; CMS targets 2-week from receipt of claim data at MTF</a:t>
            </a:r>
          </a:p>
          <a:p>
            <a:pPr marL="137160" marR="0" lvl="0" indent="-137160" defTabSz="91440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sz="1200" b="0" i="0" u="none" strike="noStrike" kern="0" cap="none" spc="0" normalizeH="0" baseline="0" noProof="0">
                <a:ln>
                  <a:noFill/>
                </a:ln>
                <a:solidFill>
                  <a:srgbClr val="222B36"/>
                </a:solidFill>
                <a:effectLst/>
                <a:uLnTx/>
                <a:uFillTx/>
              </a:rPr>
              <a:t>Implication: Plan for working-capital strain and implement robust reconciliation processes</a:t>
            </a:r>
          </a:p>
        </p:txBody>
      </p:sp>
      <p:graphicFrame>
        <p:nvGraphicFramePr>
          <p:cNvPr id="57" name="Table 56">
            <a:extLst>
              <a:ext uri="{FF2B5EF4-FFF2-40B4-BE49-F238E27FC236}">
                <a16:creationId xmlns:a16="http://schemas.microsoft.com/office/drawing/2014/main" id="{EE868D0A-3CE0-2078-1D86-958ECF8A99C2}"/>
              </a:ext>
            </a:extLst>
          </p:cNvPr>
          <p:cNvGraphicFramePr>
            <a:graphicFrameLocks noGrp="1"/>
          </p:cNvGraphicFramePr>
          <p:nvPr>
            <p:extLst>
              <p:ext uri="{D42A27DB-BD31-4B8C-83A1-F6EECF244321}">
                <p14:modId xmlns:p14="http://schemas.microsoft.com/office/powerpoint/2010/main" val="2658422813"/>
              </p:ext>
            </p:extLst>
          </p:nvPr>
        </p:nvGraphicFramePr>
        <p:xfrm>
          <a:off x="457576" y="3570403"/>
          <a:ext cx="5736612" cy="2377440"/>
        </p:xfrm>
        <a:graphic>
          <a:graphicData uri="http://schemas.openxmlformats.org/drawingml/2006/table">
            <a:tbl>
              <a:tblPr firstRow="1" bandRow="1"/>
              <a:tblGrid>
                <a:gridCol w="2626272">
                  <a:extLst>
                    <a:ext uri="{9D8B030D-6E8A-4147-A177-3AD203B41FA5}">
                      <a16:colId xmlns:a16="http://schemas.microsoft.com/office/drawing/2014/main" val="1822911081"/>
                    </a:ext>
                  </a:extLst>
                </a:gridCol>
                <a:gridCol w="1555170">
                  <a:extLst>
                    <a:ext uri="{9D8B030D-6E8A-4147-A177-3AD203B41FA5}">
                      <a16:colId xmlns:a16="http://schemas.microsoft.com/office/drawing/2014/main" val="1009307413"/>
                    </a:ext>
                  </a:extLst>
                </a:gridCol>
                <a:gridCol w="1555170">
                  <a:extLst>
                    <a:ext uri="{9D8B030D-6E8A-4147-A177-3AD203B41FA5}">
                      <a16:colId xmlns:a16="http://schemas.microsoft.com/office/drawing/2014/main" val="1779916488"/>
                    </a:ext>
                  </a:extLst>
                </a:gridCol>
              </a:tblGrid>
              <a:tr h="323775">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endParaRPr lang="en-US" sz="1200">
                        <a:solidFill>
                          <a:schemeClr val="tx2"/>
                        </a:solidFill>
                      </a:endParaRPr>
                    </a:p>
                  </a:txBody>
                  <a:tcPr>
                    <a:lnL w="6350" cap="flat" cmpd="sng" algn="ctr">
                      <a:noFill/>
                      <a:prstDash val="solid"/>
                      <a:miter lim="800000"/>
                    </a:lnL>
                    <a:lnR>
                      <a:noFill/>
                    </a:lnR>
                    <a:lnT w="635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ctr"/>
                      <a:r>
                        <a:rPr lang="en-US" sz="1200">
                          <a:solidFill>
                            <a:schemeClr val="tx2"/>
                          </a:solidFill>
                        </a:rPr>
                        <a:t>Below WAC</a:t>
                      </a:r>
                    </a:p>
                    <a:p>
                      <a:pPr algn="ctr"/>
                      <a:r>
                        <a:rPr lang="en-US" sz="1200">
                          <a:solidFill>
                            <a:schemeClr val="tx2"/>
                          </a:solidFill>
                        </a:rPr>
                        <a:t>Tailwind</a:t>
                      </a:r>
                    </a:p>
                  </a:txBody>
                  <a:tcPr>
                    <a:lnL>
                      <a:noFill/>
                    </a:lnL>
                    <a:lnR>
                      <a:noFill/>
                    </a:lnR>
                    <a:lnT w="635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ctr"/>
                      <a:r>
                        <a:rPr lang="en-US" sz="1200">
                          <a:solidFill>
                            <a:schemeClr val="tx2"/>
                          </a:solidFill>
                        </a:rPr>
                        <a:t>Above WAC</a:t>
                      </a:r>
                    </a:p>
                    <a:p>
                      <a:pPr algn="ctr"/>
                      <a:r>
                        <a:rPr lang="en-US" sz="1200">
                          <a:solidFill>
                            <a:schemeClr val="tx2"/>
                          </a:solidFill>
                        </a:rPr>
                        <a:t>Headwind</a:t>
                      </a:r>
                    </a:p>
                  </a:txBody>
                  <a:tcPr>
                    <a:lnL>
                      <a:noFill/>
                    </a:lnL>
                    <a:lnR w="6350" cap="flat" cmpd="sng" algn="ctr">
                      <a:noFill/>
                      <a:prstDash val="solid"/>
                      <a:miter lim="800000"/>
                    </a:lnR>
                    <a:lnT w="635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extLst>
                  <a:ext uri="{0D108BD9-81ED-4DB2-BD59-A6C34878D82A}">
                    <a16:rowId xmlns:a16="http://schemas.microsoft.com/office/drawing/2014/main" val="52048062"/>
                  </a:ext>
                </a:extLst>
              </a:tr>
              <a:tr h="19045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r"/>
                      <a:r>
                        <a:rPr lang="en-US" sz="1200">
                          <a:solidFill>
                            <a:schemeClr val="tx2"/>
                          </a:solidFill>
                        </a:rPr>
                        <a:t> (A) WAC</a:t>
                      </a:r>
                    </a:p>
                  </a:txBody>
                  <a:tcPr>
                    <a:lnL w="6350" cap="flat" cmpd="sng" algn="ctr">
                      <a:noFill/>
                      <a:prstDash val="solid"/>
                      <a:miter lim="800000"/>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200">
                          <a:solidFill>
                            <a:schemeClr val="tx2"/>
                          </a:solidFill>
                        </a:rPr>
                        <a:t>$500</a:t>
                      </a:r>
                    </a:p>
                  </a:txBody>
                  <a:tcP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200">
                          <a:solidFill>
                            <a:schemeClr val="tx2"/>
                          </a:solidFill>
                        </a:rPr>
                        <a:t>$500</a:t>
                      </a:r>
                    </a:p>
                  </a:txBody>
                  <a:tcPr>
                    <a:lnL>
                      <a:noFill/>
                    </a:lnL>
                    <a:lnR w="635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207440"/>
                  </a:ext>
                </a:extLst>
              </a:tr>
              <a:tr h="267949">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r"/>
                      <a:r>
                        <a:rPr lang="en-US" sz="1200">
                          <a:solidFill>
                            <a:schemeClr val="tx2"/>
                          </a:solidFill>
                        </a:rPr>
                        <a:t>(B) Acquisition Cost</a:t>
                      </a:r>
                    </a:p>
                  </a:txBody>
                  <a:tcPr>
                    <a:lnL w="6350" cap="flat" cmpd="sng" algn="ctr">
                      <a:noFill/>
                      <a:prstDash val="solid"/>
                      <a:miter lim="800000"/>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200">
                          <a:solidFill>
                            <a:schemeClr val="tx2"/>
                          </a:solidFill>
                        </a:rPr>
                        <a:t>485</a:t>
                      </a:r>
                    </a:p>
                  </a:txBody>
                  <a:tcP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200">
                          <a:solidFill>
                            <a:schemeClr val="tx2"/>
                          </a:solidFill>
                        </a:rPr>
                        <a:t>485</a:t>
                      </a:r>
                    </a:p>
                  </a:txBody>
                  <a:tcPr>
                    <a:lnL>
                      <a:noFill/>
                    </a:lnL>
                    <a:lnR w="635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644977"/>
                  </a:ext>
                </a:extLst>
              </a:tr>
              <a:tr h="190456">
                <a:tc>
                  <a:txBody>
                    <a:bodyPr/>
                    <a:lstStyle/>
                    <a:p>
                      <a:pPr algn="r"/>
                      <a:r>
                        <a:rPr lang="en-US" sz="1200">
                          <a:solidFill>
                            <a:schemeClr val="tx2"/>
                          </a:solidFill>
                        </a:rPr>
                        <a:t>(C) Prior Reimbursement</a:t>
                      </a:r>
                    </a:p>
                  </a:txBody>
                  <a:tcPr>
                    <a:lnL w="6350" cap="flat" cmpd="sng" algn="ctr">
                      <a:noFill/>
                      <a:prstDash val="solid"/>
                      <a:miter lim="800000"/>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2"/>
                          </a:solidFill>
                        </a:rPr>
                        <a:t>480</a:t>
                      </a:r>
                    </a:p>
                  </a:txBody>
                  <a:tcP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2"/>
                          </a:solidFill>
                        </a:rPr>
                        <a:t>516</a:t>
                      </a:r>
                    </a:p>
                  </a:txBody>
                  <a:tcPr>
                    <a:lnL>
                      <a:noFill/>
                    </a:lnL>
                    <a:lnR w="635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553622"/>
                  </a:ext>
                </a:extLst>
              </a:tr>
              <a:tr h="19045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r"/>
                      <a:r>
                        <a:rPr lang="en-US" sz="1200">
                          <a:solidFill>
                            <a:schemeClr val="tx2"/>
                          </a:solidFill>
                        </a:rPr>
                        <a:t> (D) MFP</a:t>
                      </a:r>
                    </a:p>
                  </a:txBody>
                  <a:tcPr>
                    <a:lnL w="6350" cap="flat" cmpd="sng" algn="ctr">
                      <a:noFill/>
                      <a:prstDash val="solid"/>
                      <a:miter lim="800000"/>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200">
                          <a:solidFill>
                            <a:schemeClr val="tx2"/>
                          </a:solidFill>
                        </a:rPr>
                        <a:t>250</a:t>
                      </a:r>
                    </a:p>
                  </a:txBody>
                  <a:tcP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200">
                          <a:solidFill>
                            <a:schemeClr val="tx2"/>
                          </a:solidFill>
                        </a:rPr>
                        <a:t>250</a:t>
                      </a:r>
                    </a:p>
                  </a:txBody>
                  <a:tcPr>
                    <a:lnL>
                      <a:noFill/>
                    </a:lnL>
                    <a:lnR w="635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8181828"/>
                  </a:ext>
                </a:extLst>
              </a:tr>
              <a:tr h="19045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r"/>
                      <a:r>
                        <a:rPr lang="en-US" sz="1200">
                          <a:solidFill>
                            <a:schemeClr val="tx2"/>
                          </a:solidFill>
                        </a:rPr>
                        <a:t>(E) = (A) – (D) SDRA</a:t>
                      </a:r>
                    </a:p>
                  </a:txBody>
                  <a:tcPr>
                    <a:lnL w="6350" cap="flat" cmpd="sng" algn="ctr">
                      <a:noFill/>
                      <a:prstDash val="solid"/>
                      <a:miter lim="800000"/>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200">
                          <a:solidFill>
                            <a:schemeClr val="tx2"/>
                          </a:solidFill>
                        </a:rPr>
                        <a:t>250</a:t>
                      </a:r>
                    </a:p>
                  </a:txBody>
                  <a:tcP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200">
                          <a:solidFill>
                            <a:schemeClr val="tx2"/>
                          </a:solidFill>
                        </a:rPr>
                        <a:t>250</a:t>
                      </a:r>
                    </a:p>
                  </a:txBody>
                  <a:tcPr>
                    <a:lnL>
                      <a:noFill/>
                    </a:lnL>
                    <a:lnR w="635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457231"/>
                  </a:ext>
                </a:extLst>
              </a:tr>
              <a:tr h="190456">
                <a:tc>
                  <a:txBody>
                    <a:bodyPr/>
                    <a:lstStyle/>
                    <a:p>
                      <a:pPr algn="r"/>
                      <a:r>
                        <a:rPr lang="en-US" sz="1200">
                          <a:solidFill>
                            <a:schemeClr val="tx2"/>
                          </a:solidFill>
                        </a:rPr>
                        <a:t>(F) Total MFP reimbursement</a:t>
                      </a:r>
                    </a:p>
                  </a:txBody>
                  <a:tcPr>
                    <a:lnL w="6350" cap="flat" cmpd="sng" algn="ctr">
                      <a:noFill/>
                      <a:prstDash val="solid"/>
                      <a:miter lim="800000"/>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2"/>
                          </a:solidFill>
                        </a:rPr>
                        <a:t>500</a:t>
                      </a:r>
                    </a:p>
                  </a:txBody>
                  <a:tcP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2"/>
                          </a:solidFill>
                        </a:rPr>
                        <a:t>500</a:t>
                      </a:r>
                    </a:p>
                  </a:txBody>
                  <a:tcPr>
                    <a:lnL>
                      <a:noFill/>
                    </a:lnL>
                    <a:lnR w="635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819108"/>
                  </a:ext>
                </a:extLst>
              </a:tr>
              <a:tr h="19045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r"/>
                      <a:r>
                        <a:rPr lang="en-US" sz="1200" b="1">
                          <a:solidFill>
                            <a:schemeClr val="tx2"/>
                          </a:solidFill>
                        </a:rPr>
                        <a:t> (F) – (C) = total change</a:t>
                      </a:r>
                    </a:p>
                  </a:txBody>
                  <a:tcPr>
                    <a:lnL w="6350" cap="flat" cmpd="sng" algn="ctr">
                      <a:noFill/>
                      <a:prstDash val="solid"/>
                      <a:miter lim="800000"/>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0078D3">
                        <a:lumMod val="20000"/>
                        <a:lumOff val="8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200" b="1">
                          <a:solidFill>
                            <a:schemeClr val="accent3"/>
                          </a:solidFill>
                        </a:rPr>
                        <a:t>20</a:t>
                      </a:r>
                    </a:p>
                  </a:txBody>
                  <a:tcP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0078D3">
                        <a:lumMod val="20000"/>
                        <a:lumOff val="8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200" b="1">
                          <a:solidFill>
                            <a:srgbClr val="C00000"/>
                          </a:solidFill>
                        </a:rPr>
                        <a:t>(16)</a:t>
                      </a:r>
                    </a:p>
                  </a:txBody>
                  <a:tcPr>
                    <a:lnL>
                      <a:noFill/>
                    </a:lnL>
                    <a:lnR w="635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0078D3">
                        <a:lumMod val="20000"/>
                        <a:lumOff val="80000"/>
                      </a:srgbClr>
                    </a:solidFill>
                  </a:tcPr>
                </a:tc>
                <a:extLst>
                  <a:ext uri="{0D108BD9-81ED-4DB2-BD59-A6C34878D82A}">
                    <a16:rowId xmlns:a16="http://schemas.microsoft.com/office/drawing/2014/main" val="1175276190"/>
                  </a:ext>
                </a:extLst>
              </a:tr>
            </a:tbl>
          </a:graphicData>
        </a:graphic>
      </p:graphicFrame>
      <p:sp>
        <p:nvSpPr>
          <p:cNvPr id="58" name="Rectangle 57">
            <a:extLst>
              <a:ext uri="{FF2B5EF4-FFF2-40B4-BE49-F238E27FC236}">
                <a16:creationId xmlns:a16="http://schemas.microsoft.com/office/drawing/2014/main" id="{C6327473-850B-FF4C-2D22-A00AE2A1A1B0}"/>
              </a:ext>
            </a:extLst>
          </p:cNvPr>
          <p:cNvSpPr/>
          <p:nvPr/>
        </p:nvSpPr>
        <p:spPr bwMode="ltGray">
          <a:xfrm>
            <a:off x="4802583" y="3563677"/>
            <a:ext cx="1395981" cy="206899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CE4FB99-A2A8-DB4A-7B36-6A60A5A61356}"/>
              </a:ext>
            </a:extLst>
          </p:cNvPr>
          <p:cNvSpPr/>
          <p:nvPr/>
        </p:nvSpPr>
        <p:spPr bwMode="ltGray">
          <a:xfrm>
            <a:off x="3232187" y="3570403"/>
            <a:ext cx="1446099" cy="2068990"/>
          </a:xfrm>
          <a:prstGeom prst="rect">
            <a:avLst/>
          </a:prstGeom>
          <a:noFill/>
          <a:ln w="190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7291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7B7E5-3E5A-6E8A-9A85-918E6639EDB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52FAC11-229D-B6FF-7D55-18BF4EEA146A}"/>
              </a:ext>
            </a:extLst>
          </p:cNvPr>
          <p:cNvSpPr>
            <a:spLocks noGrp="1"/>
          </p:cNvSpPr>
          <p:nvPr>
            <p:ph type="title"/>
          </p:nvPr>
        </p:nvSpPr>
        <p:spPr/>
        <p:txBody>
          <a:bodyPr/>
          <a:lstStyle/>
          <a:p>
            <a:r>
              <a:rPr lang="en-US">
                <a:solidFill>
                  <a:schemeClr val="tx2"/>
                </a:solidFill>
              </a:rPr>
              <a:t>Regulatory Ripple Effects Across the Supply Chain</a:t>
            </a:r>
            <a:endParaRPr lang="en-GB">
              <a:solidFill>
                <a:schemeClr val="tx2"/>
              </a:solidFill>
            </a:endParaRPr>
          </a:p>
        </p:txBody>
      </p:sp>
      <p:sp>
        <p:nvSpPr>
          <p:cNvPr id="20" name="Text Placeholder 19">
            <a:extLst>
              <a:ext uri="{FF2B5EF4-FFF2-40B4-BE49-F238E27FC236}">
                <a16:creationId xmlns:a16="http://schemas.microsoft.com/office/drawing/2014/main" id="{F4B74F75-02E0-F777-2C42-58D28A327A52}"/>
              </a:ext>
            </a:extLst>
          </p:cNvPr>
          <p:cNvSpPr>
            <a:spLocks noGrp="1"/>
          </p:cNvSpPr>
          <p:nvPr>
            <p:ph type="body" sz="quarter" idx="14"/>
          </p:nvPr>
        </p:nvSpPr>
        <p:spPr/>
        <p:txBody>
          <a:bodyPr/>
          <a:lstStyle/>
          <a:p>
            <a:r>
              <a:rPr lang="en-GB">
                <a:solidFill>
                  <a:schemeClr val="tx2"/>
                </a:solidFill>
              </a:rPr>
              <a:t>2026 NACDS Regional Conference</a:t>
            </a:r>
          </a:p>
        </p:txBody>
      </p:sp>
      <p:sp>
        <p:nvSpPr>
          <p:cNvPr id="11" name="Text Placeholder 10">
            <a:extLst>
              <a:ext uri="{FF2B5EF4-FFF2-40B4-BE49-F238E27FC236}">
                <a16:creationId xmlns:a16="http://schemas.microsoft.com/office/drawing/2014/main" id="{EC03CEA8-2718-9864-73E7-9B1FDD22A41D}"/>
              </a:ext>
            </a:extLst>
          </p:cNvPr>
          <p:cNvSpPr>
            <a:spLocks noGrp="1"/>
          </p:cNvSpPr>
          <p:nvPr>
            <p:ph type="body" sz="quarter" idx="15"/>
          </p:nvPr>
        </p:nvSpPr>
        <p:spPr/>
        <p:txBody>
          <a:bodyPr/>
          <a:lstStyle/>
          <a:p>
            <a:r>
              <a:rPr lang="en-US"/>
              <a:t>Stakeholder reactions create secondary effects </a:t>
            </a:r>
          </a:p>
        </p:txBody>
      </p:sp>
      <p:grpSp>
        <p:nvGrpSpPr>
          <p:cNvPr id="2" name="Group 1">
            <a:extLst>
              <a:ext uri="{FF2B5EF4-FFF2-40B4-BE49-F238E27FC236}">
                <a16:creationId xmlns:a16="http://schemas.microsoft.com/office/drawing/2014/main" id="{79845790-35DE-21AA-9736-80D080077D41}"/>
              </a:ext>
            </a:extLst>
          </p:cNvPr>
          <p:cNvGrpSpPr/>
          <p:nvPr/>
        </p:nvGrpSpPr>
        <p:grpSpPr>
          <a:xfrm>
            <a:off x="434975" y="1350042"/>
            <a:ext cx="11318875" cy="4425918"/>
            <a:chOff x="434975" y="1350042"/>
            <a:chExt cx="11318875" cy="4425918"/>
          </a:xfrm>
        </p:grpSpPr>
        <p:grpSp>
          <p:nvGrpSpPr>
            <p:cNvPr id="3" name="Group 2">
              <a:extLst>
                <a:ext uri="{FF2B5EF4-FFF2-40B4-BE49-F238E27FC236}">
                  <a16:creationId xmlns:a16="http://schemas.microsoft.com/office/drawing/2014/main" id="{97A3F87F-826C-4A49-4551-602942E3496F}"/>
                </a:ext>
              </a:extLst>
            </p:cNvPr>
            <p:cNvGrpSpPr/>
            <p:nvPr/>
          </p:nvGrpSpPr>
          <p:grpSpPr>
            <a:xfrm>
              <a:off x="434975" y="1350042"/>
              <a:ext cx="11318875" cy="4425918"/>
              <a:chOff x="434975" y="1350042"/>
              <a:chExt cx="11318875" cy="4425918"/>
            </a:xfrm>
          </p:grpSpPr>
          <p:grpSp>
            <p:nvGrpSpPr>
              <p:cNvPr id="59" name="Group 58">
                <a:extLst>
                  <a:ext uri="{FF2B5EF4-FFF2-40B4-BE49-F238E27FC236}">
                    <a16:creationId xmlns:a16="http://schemas.microsoft.com/office/drawing/2014/main" id="{B26B9FB5-32F0-2ECB-E915-B50D17D66363}"/>
                  </a:ext>
                </a:extLst>
              </p:cNvPr>
              <p:cNvGrpSpPr/>
              <p:nvPr/>
            </p:nvGrpSpPr>
            <p:grpSpPr>
              <a:xfrm>
                <a:off x="434975" y="1350042"/>
                <a:ext cx="2719754" cy="4425918"/>
                <a:chOff x="434975" y="1350042"/>
                <a:chExt cx="2719754" cy="4425918"/>
              </a:xfrm>
            </p:grpSpPr>
            <p:grpSp>
              <p:nvGrpSpPr>
                <p:cNvPr id="78" name="Group 77">
                  <a:extLst>
                    <a:ext uri="{FF2B5EF4-FFF2-40B4-BE49-F238E27FC236}">
                      <a16:creationId xmlns:a16="http://schemas.microsoft.com/office/drawing/2014/main" id="{598FB463-8FB6-41FC-3B34-9C938FB156FD}"/>
                    </a:ext>
                  </a:extLst>
                </p:cNvPr>
                <p:cNvGrpSpPr/>
                <p:nvPr/>
              </p:nvGrpSpPr>
              <p:grpSpPr>
                <a:xfrm>
                  <a:off x="434975" y="1350042"/>
                  <a:ext cx="2719754" cy="4425918"/>
                  <a:chOff x="434975" y="1350042"/>
                  <a:chExt cx="2719754" cy="4425918"/>
                </a:xfrm>
              </p:grpSpPr>
              <p:sp>
                <p:nvSpPr>
                  <p:cNvPr id="81" name="Graphic 4">
                    <a:extLst>
                      <a:ext uri="{FF2B5EF4-FFF2-40B4-BE49-F238E27FC236}">
                        <a16:creationId xmlns:a16="http://schemas.microsoft.com/office/drawing/2014/main" id="{1B6C5C95-38F1-3563-D3AF-0A8010596A48}"/>
                      </a:ext>
                    </a:extLst>
                  </p:cNvPr>
                  <p:cNvSpPr/>
                  <p:nvPr/>
                </p:nvSpPr>
                <p:spPr>
                  <a:xfrm>
                    <a:off x="1146316" y="1350042"/>
                    <a:ext cx="1297072" cy="997745"/>
                  </a:xfrm>
                  <a:custGeom>
                    <a:avLst/>
                    <a:gdLst>
                      <a:gd name="csX0" fmla="*/ 473158 w 1297072"/>
                      <a:gd name="csY0" fmla="*/ 997746 h 997745"/>
                      <a:gd name="csX1" fmla="*/ 468155 w 1297072"/>
                      <a:gd name="csY1" fmla="*/ 997696 h 997745"/>
                      <a:gd name="csX2" fmla="*/ 290678 w 1297072"/>
                      <a:gd name="csY2" fmla="*/ 914332 h 997745"/>
                      <a:gd name="csX3" fmla="*/ 34493 w 1297072"/>
                      <a:gd name="csY3" fmla="*/ 581965 h 997745"/>
                      <a:gd name="csX4" fmla="*/ 51879 w 1297072"/>
                      <a:gd name="csY4" fmla="*/ 347574 h 997745"/>
                      <a:gd name="csX5" fmla="*/ 299495 w 1297072"/>
                      <a:gd name="csY5" fmla="*/ 82423 h 997745"/>
                      <a:gd name="csX6" fmla="*/ 481034 w 1297072"/>
                      <a:gd name="csY6" fmla="*/ 0 h 997745"/>
                      <a:gd name="csX7" fmla="*/ 816076 w 1297072"/>
                      <a:gd name="csY7" fmla="*/ 0 h 997745"/>
                      <a:gd name="csX8" fmla="*/ 997615 w 1297072"/>
                      <a:gd name="csY8" fmla="*/ 82374 h 997745"/>
                      <a:gd name="csX9" fmla="*/ 1245231 w 1297072"/>
                      <a:gd name="csY9" fmla="*/ 347525 h 997745"/>
                      <a:gd name="csX10" fmla="*/ 1262617 w 1297072"/>
                      <a:gd name="csY10" fmla="*/ 581915 h 997745"/>
                      <a:gd name="csX11" fmla="*/ 1006432 w 1297072"/>
                      <a:gd name="csY11" fmla="*/ 914283 h 997745"/>
                      <a:gd name="csX12" fmla="*/ 823952 w 1297072"/>
                      <a:gd name="csY12" fmla="*/ 997746 h 997745"/>
                      <a:gd name="csX13" fmla="*/ 473208 w 1297072"/>
                      <a:gd name="csY13" fmla="*/ 997746 h 9977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297072" h="997745">
                        <a:moveTo>
                          <a:pt x="473158" y="997746"/>
                        </a:moveTo>
                        <a:cubicBezTo>
                          <a:pt x="471474" y="997746"/>
                          <a:pt x="469790" y="997746"/>
                          <a:pt x="468155" y="997696"/>
                        </a:cubicBezTo>
                        <a:cubicBezTo>
                          <a:pt x="399948" y="996309"/>
                          <a:pt x="335307" y="966144"/>
                          <a:pt x="290678" y="914332"/>
                        </a:cubicBezTo>
                        <a:cubicBezTo>
                          <a:pt x="205431" y="815216"/>
                          <a:pt x="105028" y="679941"/>
                          <a:pt x="34493" y="581965"/>
                        </a:cubicBezTo>
                        <a:cubicBezTo>
                          <a:pt x="-17369" y="509944"/>
                          <a:pt x="-10087" y="411125"/>
                          <a:pt x="51879" y="347574"/>
                        </a:cubicBezTo>
                        <a:cubicBezTo>
                          <a:pt x="125287" y="272234"/>
                          <a:pt x="222966" y="169899"/>
                          <a:pt x="299495" y="82423"/>
                        </a:cubicBezTo>
                        <a:cubicBezTo>
                          <a:pt x="345263" y="30017"/>
                          <a:pt x="411440" y="0"/>
                          <a:pt x="481034" y="0"/>
                        </a:cubicBezTo>
                        <a:lnTo>
                          <a:pt x="816076" y="0"/>
                        </a:lnTo>
                        <a:cubicBezTo>
                          <a:pt x="885670" y="0"/>
                          <a:pt x="951846" y="30017"/>
                          <a:pt x="997615" y="82374"/>
                        </a:cubicBezTo>
                        <a:cubicBezTo>
                          <a:pt x="1074143" y="169849"/>
                          <a:pt x="1171823" y="272185"/>
                          <a:pt x="1245231" y="347525"/>
                        </a:cubicBezTo>
                        <a:cubicBezTo>
                          <a:pt x="1307147" y="411075"/>
                          <a:pt x="1314429" y="509894"/>
                          <a:pt x="1262617" y="581915"/>
                        </a:cubicBezTo>
                        <a:cubicBezTo>
                          <a:pt x="1192082" y="679892"/>
                          <a:pt x="1091678" y="815167"/>
                          <a:pt x="1006432" y="914283"/>
                        </a:cubicBezTo>
                        <a:cubicBezTo>
                          <a:pt x="960713" y="967382"/>
                          <a:pt x="893991" y="997746"/>
                          <a:pt x="823952" y="997746"/>
                        </a:cubicBezTo>
                        <a:lnTo>
                          <a:pt x="473208" y="997746"/>
                        </a:lnTo>
                        <a:close/>
                      </a:path>
                    </a:pathLst>
                  </a:custGeom>
                  <a:solidFill>
                    <a:srgbClr val="0078D4"/>
                  </a:solidFill>
                  <a:ln w="4944"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82" name="Freeform: Shape 81">
                    <a:extLst>
                      <a:ext uri="{FF2B5EF4-FFF2-40B4-BE49-F238E27FC236}">
                        <a16:creationId xmlns:a16="http://schemas.microsoft.com/office/drawing/2014/main" id="{EB7BD311-8065-535A-4777-51928755494E}"/>
                      </a:ext>
                    </a:extLst>
                  </p:cNvPr>
                  <p:cNvSpPr/>
                  <p:nvPr/>
                </p:nvSpPr>
                <p:spPr bwMode="ltGray">
                  <a:xfrm>
                    <a:off x="434975" y="1847850"/>
                    <a:ext cx="2719754" cy="3928110"/>
                  </a:xfrm>
                  <a:custGeom>
                    <a:avLst/>
                    <a:gdLst>
                      <a:gd name="csX0" fmla="*/ 148499 w 2719754"/>
                      <a:gd name="csY0" fmla="*/ 0 h 4248150"/>
                      <a:gd name="csX1" fmla="*/ 715397 w 2719754"/>
                      <a:gd name="csY1" fmla="*/ 0 h 4248150"/>
                      <a:gd name="csX2" fmla="*/ 717957 w 2719754"/>
                      <a:gd name="csY2" fmla="*/ 26086 h 4248150"/>
                      <a:gd name="csX3" fmla="*/ 745834 w 2719754"/>
                      <a:gd name="csY3" fmla="*/ 84157 h 4248150"/>
                      <a:gd name="csX4" fmla="*/ 1002019 w 2719754"/>
                      <a:gd name="csY4" fmla="*/ 416524 h 4248150"/>
                      <a:gd name="csX5" fmla="*/ 1179496 w 2719754"/>
                      <a:gd name="csY5" fmla="*/ 499888 h 4248150"/>
                      <a:gd name="csX6" fmla="*/ 1184499 w 2719754"/>
                      <a:gd name="csY6" fmla="*/ 499938 h 4248150"/>
                      <a:gd name="csX7" fmla="*/ 1184549 w 2719754"/>
                      <a:gd name="csY7" fmla="*/ 499938 h 4248150"/>
                      <a:gd name="csX8" fmla="*/ 1535293 w 2719754"/>
                      <a:gd name="csY8" fmla="*/ 499938 h 4248150"/>
                      <a:gd name="csX9" fmla="*/ 1717773 w 2719754"/>
                      <a:gd name="csY9" fmla="*/ 416475 h 4248150"/>
                      <a:gd name="csX10" fmla="*/ 1973958 w 2719754"/>
                      <a:gd name="csY10" fmla="*/ 84107 h 4248150"/>
                      <a:gd name="csX11" fmla="*/ 2001807 w 2719754"/>
                      <a:gd name="csY11" fmla="*/ 26036 h 4248150"/>
                      <a:gd name="csX12" fmla="*/ 2004359 w 2719754"/>
                      <a:gd name="csY12" fmla="*/ 0 h 4248150"/>
                      <a:gd name="csX13" fmla="*/ 2571255 w 2719754"/>
                      <a:gd name="csY13" fmla="*/ 0 h 4248150"/>
                      <a:gd name="csX14" fmla="*/ 2719754 w 2719754"/>
                      <a:gd name="csY14" fmla="*/ 148499 h 4248150"/>
                      <a:gd name="csX15" fmla="*/ 2719754 w 2719754"/>
                      <a:gd name="csY15" fmla="*/ 4099651 h 4248150"/>
                      <a:gd name="csX16" fmla="*/ 2571255 w 2719754"/>
                      <a:gd name="csY16" fmla="*/ 4248150 h 4248150"/>
                      <a:gd name="csX17" fmla="*/ 148499 w 2719754"/>
                      <a:gd name="csY17" fmla="*/ 4248150 h 4248150"/>
                      <a:gd name="csX18" fmla="*/ 0 w 2719754"/>
                      <a:gd name="csY18" fmla="*/ 4099651 h 4248150"/>
                      <a:gd name="csX19" fmla="*/ 0 w 2719754"/>
                      <a:gd name="csY19" fmla="*/ 148499 h 4248150"/>
                      <a:gd name="csX20" fmla="*/ 148499 w 2719754"/>
                      <a:gd name="csY20" fmla="*/ 0 h 42481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2719754" h="4248150">
                        <a:moveTo>
                          <a:pt x="148499" y="0"/>
                        </a:moveTo>
                        <a:lnTo>
                          <a:pt x="715397" y="0"/>
                        </a:lnTo>
                        <a:lnTo>
                          <a:pt x="717957" y="26086"/>
                        </a:lnTo>
                        <a:cubicBezTo>
                          <a:pt x="723600" y="46472"/>
                          <a:pt x="732869" y="66152"/>
                          <a:pt x="745834" y="84157"/>
                        </a:cubicBezTo>
                        <a:cubicBezTo>
                          <a:pt x="816369" y="182133"/>
                          <a:pt x="916772" y="317408"/>
                          <a:pt x="1002019" y="416524"/>
                        </a:cubicBezTo>
                        <a:cubicBezTo>
                          <a:pt x="1046648" y="468336"/>
                          <a:pt x="1111289" y="498501"/>
                          <a:pt x="1179496" y="499888"/>
                        </a:cubicBezTo>
                        <a:cubicBezTo>
                          <a:pt x="1181131" y="499938"/>
                          <a:pt x="1182815" y="499938"/>
                          <a:pt x="1184499" y="499938"/>
                        </a:cubicBezTo>
                        <a:lnTo>
                          <a:pt x="1184549" y="499938"/>
                        </a:lnTo>
                        <a:lnTo>
                          <a:pt x="1535293" y="499938"/>
                        </a:lnTo>
                        <a:cubicBezTo>
                          <a:pt x="1605332" y="499938"/>
                          <a:pt x="1672054" y="469574"/>
                          <a:pt x="1717773" y="416475"/>
                        </a:cubicBezTo>
                        <a:cubicBezTo>
                          <a:pt x="1803019" y="317359"/>
                          <a:pt x="1903423" y="182084"/>
                          <a:pt x="1973958" y="84107"/>
                        </a:cubicBezTo>
                        <a:cubicBezTo>
                          <a:pt x="1986911" y="66102"/>
                          <a:pt x="1996171" y="46422"/>
                          <a:pt x="2001807" y="26036"/>
                        </a:cubicBezTo>
                        <a:lnTo>
                          <a:pt x="2004359" y="0"/>
                        </a:lnTo>
                        <a:lnTo>
                          <a:pt x="2571255" y="0"/>
                        </a:lnTo>
                        <a:cubicBezTo>
                          <a:pt x="2653269" y="0"/>
                          <a:pt x="2719754" y="66485"/>
                          <a:pt x="2719754" y="148499"/>
                        </a:cubicBezTo>
                        <a:lnTo>
                          <a:pt x="2719754" y="4099651"/>
                        </a:lnTo>
                        <a:cubicBezTo>
                          <a:pt x="2719754" y="4181665"/>
                          <a:pt x="2653269" y="4248150"/>
                          <a:pt x="2571255" y="4248150"/>
                        </a:cubicBezTo>
                        <a:lnTo>
                          <a:pt x="148499" y="4248150"/>
                        </a:lnTo>
                        <a:cubicBezTo>
                          <a:pt x="66485" y="4248150"/>
                          <a:pt x="0" y="4181665"/>
                          <a:pt x="0" y="4099651"/>
                        </a:cubicBezTo>
                        <a:lnTo>
                          <a:pt x="0" y="148499"/>
                        </a:lnTo>
                        <a:cubicBezTo>
                          <a:pt x="0" y="66485"/>
                          <a:pt x="66485" y="0"/>
                          <a:pt x="148499" y="0"/>
                        </a:cubicBezTo>
                        <a:close/>
                      </a:path>
                    </a:pathLst>
                  </a:custGeom>
                  <a:solidFill>
                    <a:srgbClr val="F3F3F3"/>
                  </a:solidFill>
                  <a:ln w="19050" cap="flat" cmpd="sng" algn="ctr">
                    <a:noFill/>
                    <a:prstDash val="solid"/>
                    <a:miter lim="800000"/>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79" name="TextBox 78">
                  <a:extLst>
                    <a:ext uri="{FF2B5EF4-FFF2-40B4-BE49-F238E27FC236}">
                      <a16:creationId xmlns:a16="http://schemas.microsoft.com/office/drawing/2014/main" id="{1D962C32-13AD-DB67-E52A-7D664D466CE2}"/>
                    </a:ext>
                  </a:extLst>
                </p:cNvPr>
                <p:cNvSpPr txBox="1"/>
                <p:nvPr/>
              </p:nvSpPr>
              <p:spPr>
                <a:xfrm>
                  <a:off x="434975" y="2551244"/>
                  <a:ext cx="2719754" cy="378565"/>
                </a:xfrm>
                <a:prstGeom prst="rect">
                  <a:avLst/>
                </a:prstGeom>
                <a:noFill/>
              </p:spPr>
              <p:txBody>
                <a:bodyPr wrap="square" lIns="91440" tIns="91440" rIns="91440" bIns="91440" rtlCol="0" anchor="ctr">
                  <a:sp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Pharma Manufacturers</a:t>
                  </a:r>
                </a:p>
              </p:txBody>
            </p:sp>
            <p:sp>
              <p:nvSpPr>
                <p:cNvPr id="80" name="TextBox 79">
                  <a:extLst>
                    <a:ext uri="{FF2B5EF4-FFF2-40B4-BE49-F238E27FC236}">
                      <a16:creationId xmlns:a16="http://schemas.microsoft.com/office/drawing/2014/main" id="{870B4D75-EF56-054E-D953-93700E3E58AD}"/>
                    </a:ext>
                  </a:extLst>
                </p:cNvPr>
                <p:cNvSpPr txBox="1"/>
                <p:nvPr/>
              </p:nvSpPr>
              <p:spPr>
                <a:xfrm>
                  <a:off x="434975" y="2945507"/>
                  <a:ext cx="2719754" cy="2154436"/>
                </a:xfrm>
                <a:prstGeom prst="rect">
                  <a:avLst/>
                </a:prstGeom>
                <a:noFill/>
              </p:spPr>
              <p:txBody>
                <a:bodyPr wrap="square" lIns="91440" tIns="91440" rIns="91440" bIns="91440" rtlCol="0" anchor="t">
                  <a:spAutoFit/>
                </a:bodyPr>
                <a:lstStyle/>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Margin Compression</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Global Pricing Strategy</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Manufacturing location</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List prices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Rebate</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Government partnerships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Product discontinuation</a:t>
                  </a:r>
                </a:p>
              </p:txBody>
            </p:sp>
          </p:grpSp>
          <p:grpSp>
            <p:nvGrpSpPr>
              <p:cNvPr id="60" name="Group 59">
                <a:extLst>
                  <a:ext uri="{FF2B5EF4-FFF2-40B4-BE49-F238E27FC236}">
                    <a16:creationId xmlns:a16="http://schemas.microsoft.com/office/drawing/2014/main" id="{F954D638-BB05-2E90-6CE1-5F316E83959B}"/>
                  </a:ext>
                </a:extLst>
              </p:cNvPr>
              <p:cNvGrpSpPr/>
              <p:nvPr/>
            </p:nvGrpSpPr>
            <p:grpSpPr>
              <a:xfrm>
                <a:off x="3301349" y="1350042"/>
                <a:ext cx="2719754" cy="4425918"/>
                <a:chOff x="434975" y="1350042"/>
                <a:chExt cx="2719754" cy="4425918"/>
              </a:xfrm>
            </p:grpSpPr>
            <p:grpSp>
              <p:nvGrpSpPr>
                <p:cNvPr id="73" name="Group 72">
                  <a:extLst>
                    <a:ext uri="{FF2B5EF4-FFF2-40B4-BE49-F238E27FC236}">
                      <a16:creationId xmlns:a16="http://schemas.microsoft.com/office/drawing/2014/main" id="{7D50849B-FFB3-7CEF-F70C-DB20E80FC31B}"/>
                    </a:ext>
                  </a:extLst>
                </p:cNvPr>
                <p:cNvGrpSpPr/>
                <p:nvPr/>
              </p:nvGrpSpPr>
              <p:grpSpPr>
                <a:xfrm>
                  <a:off x="434975" y="1350042"/>
                  <a:ext cx="2719754" cy="4425918"/>
                  <a:chOff x="434975" y="1350042"/>
                  <a:chExt cx="2719754" cy="4425918"/>
                </a:xfrm>
              </p:grpSpPr>
              <p:sp>
                <p:nvSpPr>
                  <p:cNvPr id="76" name="Graphic 4">
                    <a:extLst>
                      <a:ext uri="{FF2B5EF4-FFF2-40B4-BE49-F238E27FC236}">
                        <a16:creationId xmlns:a16="http://schemas.microsoft.com/office/drawing/2014/main" id="{BEC89F34-3170-AD13-0F49-9445D44C67D4}"/>
                      </a:ext>
                    </a:extLst>
                  </p:cNvPr>
                  <p:cNvSpPr/>
                  <p:nvPr/>
                </p:nvSpPr>
                <p:spPr>
                  <a:xfrm>
                    <a:off x="1146316" y="1350042"/>
                    <a:ext cx="1297072" cy="997745"/>
                  </a:xfrm>
                  <a:custGeom>
                    <a:avLst/>
                    <a:gdLst>
                      <a:gd name="csX0" fmla="*/ 473158 w 1297072"/>
                      <a:gd name="csY0" fmla="*/ 997746 h 997745"/>
                      <a:gd name="csX1" fmla="*/ 468155 w 1297072"/>
                      <a:gd name="csY1" fmla="*/ 997696 h 997745"/>
                      <a:gd name="csX2" fmla="*/ 290678 w 1297072"/>
                      <a:gd name="csY2" fmla="*/ 914332 h 997745"/>
                      <a:gd name="csX3" fmla="*/ 34493 w 1297072"/>
                      <a:gd name="csY3" fmla="*/ 581965 h 997745"/>
                      <a:gd name="csX4" fmla="*/ 51879 w 1297072"/>
                      <a:gd name="csY4" fmla="*/ 347574 h 997745"/>
                      <a:gd name="csX5" fmla="*/ 299495 w 1297072"/>
                      <a:gd name="csY5" fmla="*/ 82423 h 997745"/>
                      <a:gd name="csX6" fmla="*/ 481034 w 1297072"/>
                      <a:gd name="csY6" fmla="*/ 0 h 997745"/>
                      <a:gd name="csX7" fmla="*/ 816076 w 1297072"/>
                      <a:gd name="csY7" fmla="*/ 0 h 997745"/>
                      <a:gd name="csX8" fmla="*/ 997615 w 1297072"/>
                      <a:gd name="csY8" fmla="*/ 82374 h 997745"/>
                      <a:gd name="csX9" fmla="*/ 1245231 w 1297072"/>
                      <a:gd name="csY9" fmla="*/ 347525 h 997745"/>
                      <a:gd name="csX10" fmla="*/ 1262617 w 1297072"/>
                      <a:gd name="csY10" fmla="*/ 581915 h 997745"/>
                      <a:gd name="csX11" fmla="*/ 1006432 w 1297072"/>
                      <a:gd name="csY11" fmla="*/ 914283 h 997745"/>
                      <a:gd name="csX12" fmla="*/ 823952 w 1297072"/>
                      <a:gd name="csY12" fmla="*/ 997746 h 997745"/>
                      <a:gd name="csX13" fmla="*/ 473208 w 1297072"/>
                      <a:gd name="csY13" fmla="*/ 997746 h 9977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297072" h="997745">
                        <a:moveTo>
                          <a:pt x="473158" y="997746"/>
                        </a:moveTo>
                        <a:cubicBezTo>
                          <a:pt x="471474" y="997746"/>
                          <a:pt x="469790" y="997746"/>
                          <a:pt x="468155" y="997696"/>
                        </a:cubicBezTo>
                        <a:cubicBezTo>
                          <a:pt x="399948" y="996309"/>
                          <a:pt x="335307" y="966144"/>
                          <a:pt x="290678" y="914332"/>
                        </a:cubicBezTo>
                        <a:cubicBezTo>
                          <a:pt x="205431" y="815216"/>
                          <a:pt x="105028" y="679941"/>
                          <a:pt x="34493" y="581965"/>
                        </a:cubicBezTo>
                        <a:cubicBezTo>
                          <a:pt x="-17369" y="509944"/>
                          <a:pt x="-10087" y="411125"/>
                          <a:pt x="51879" y="347574"/>
                        </a:cubicBezTo>
                        <a:cubicBezTo>
                          <a:pt x="125287" y="272234"/>
                          <a:pt x="222966" y="169899"/>
                          <a:pt x="299495" y="82423"/>
                        </a:cubicBezTo>
                        <a:cubicBezTo>
                          <a:pt x="345263" y="30017"/>
                          <a:pt x="411440" y="0"/>
                          <a:pt x="481034" y="0"/>
                        </a:cubicBezTo>
                        <a:lnTo>
                          <a:pt x="816076" y="0"/>
                        </a:lnTo>
                        <a:cubicBezTo>
                          <a:pt x="885670" y="0"/>
                          <a:pt x="951846" y="30017"/>
                          <a:pt x="997615" y="82374"/>
                        </a:cubicBezTo>
                        <a:cubicBezTo>
                          <a:pt x="1074143" y="169849"/>
                          <a:pt x="1171823" y="272185"/>
                          <a:pt x="1245231" y="347525"/>
                        </a:cubicBezTo>
                        <a:cubicBezTo>
                          <a:pt x="1307147" y="411075"/>
                          <a:pt x="1314429" y="509894"/>
                          <a:pt x="1262617" y="581915"/>
                        </a:cubicBezTo>
                        <a:cubicBezTo>
                          <a:pt x="1192082" y="679892"/>
                          <a:pt x="1091678" y="815167"/>
                          <a:pt x="1006432" y="914283"/>
                        </a:cubicBezTo>
                        <a:cubicBezTo>
                          <a:pt x="960713" y="967382"/>
                          <a:pt x="893991" y="997746"/>
                          <a:pt x="823952" y="997746"/>
                        </a:cubicBezTo>
                        <a:lnTo>
                          <a:pt x="473208" y="997746"/>
                        </a:lnTo>
                        <a:close/>
                      </a:path>
                    </a:pathLst>
                  </a:custGeom>
                  <a:solidFill>
                    <a:srgbClr val="50BDE1"/>
                  </a:solidFill>
                  <a:ln w="4944"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77" name="Freeform: Shape 76">
                    <a:extLst>
                      <a:ext uri="{FF2B5EF4-FFF2-40B4-BE49-F238E27FC236}">
                        <a16:creationId xmlns:a16="http://schemas.microsoft.com/office/drawing/2014/main" id="{9FFE743B-96C0-4E6C-2FF6-B23D9D8DEE3C}"/>
                      </a:ext>
                    </a:extLst>
                  </p:cNvPr>
                  <p:cNvSpPr/>
                  <p:nvPr/>
                </p:nvSpPr>
                <p:spPr bwMode="ltGray">
                  <a:xfrm>
                    <a:off x="434975" y="1847850"/>
                    <a:ext cx="2719754" cy="3928110"/>
                  </a:xfrm>
                  <a:custGeom>
                    <a:avLst/>
                    <a:gdLst>
                      <a:gd name="csX0" fmla="*/ 148499 w 2719754"/>
                      <a:gd name="csY0" fmla="*/ 0 h 4248150"/>
                      <a:gd name="csX1" fmla="*/ 715397 w 2719754"/>
                      <a:gd name="csY1" fmla="*/ 0 h 4248150"/>
                      <a:gd name="csX2" fmla="*/ 717957 w 2719754"/>
                      <a:gd name="csY2" fmla="*/ 26086 h 4248150"/>
                      <a:gd name="csX3" fmla="*/ 745834 w 2719754"/>
                      <a:gd name="csY3" fmla="*/ 84157 h 4248150"/>
                      <a:gd name="csX4" fmla="*/ 1002019 w 2719754"/>
                      <a:gd name="csY4" fmla="*/ 416524 h 4248150"/>
                      <a:gd name="csX5" fmla="*/ 1179496 w 2719754"/>
                      <a:gd name="csY5" fmla="*/ 499888 h 4248150"/>
                      <a:gd name="csX6" fmla="*/ 1184499 w 2719754"/>
                      <a:gd name="csY6" fmla="*/ 499938 h 4248150"/>
                      <a:gd name="csX7" fmla="*/ 1184549 w 2719754"/>
                      <a:gd name="csY7" fmla="*/ 499938 h 4248150"/>
                      <a:gd name="csX8" fmla="*/ 1535293 w 2719754"/>
                      <a:gd name="csY8" fmla="*/ 499938 h 4248150"/>
                      <a:gd name="csX9" fmla="*/ 1717773 w 2719754"/>
                      <a:gd name="csY9" fmla="*/ 416475 h 4248150"/>
                      <a:gd name="csX10" fmla="*/ 1973958 w 2719754"/>
                      <a:gd name="csY10" fmla="*/ 84107 h 4248150"/>
                      <a:gd name="csX11" fmla="*/ 2001807 w 2719754"/>
                      <a:gd name="csY11" fmla="*/ 26036 h 4248150"/>
                      <a:gd name="csX12" fmla="*/ 2004359 w 2719754"/>
                      <a:gd name="csY12" fmla="*/ 0 h 4248150"/>
                      <a:gd name="csX13" fmla="*/ 2571255 w 2719754"/>
                      <a:gd name="csY13" fmla="*/ 0 h 4248150"/>
                      <a:gd name="csX14" fmla="*/ 2719754 w 2719754"/>
                      <a:gd name="csY14" fmla="*/ 148499 h 4248150"/>
                      <a:gd name="csX15" fmla="*/ 2719754 w 2719754"/>
                      <a:gd name="csY15" fmla="*/ 4099651 h 4248150"/>
                      <a:gd name="csX16" fmla="*/ 2571255 w 2719754"/>
                      <a:gd name="csY16" fmla="*/ 4248150 h 4248150"/>
                      <a:gd name="csX17" fmla="*/ 148499 w 2719754"/>
                      <a:gd name="csY17" fmla="*/ 4248150 h 4248150"/>
                      <a:gd name="csX18" fmla="*/ 0 w 2719754"/>
                      <a:gd name="csY18" fmla="*/ 4099651 h 4248150"/>
                      <a:gd name="csX19" fmla="*/ 0 w 2719754"/>
                      <a:gd name="csY19" fmla="*/ 148499 h 4248150"/>
                      <a:gd name="csX20" fmla="*/ 148499 w 2719754"/>
                      <a:gd name="csY20" fmla="*/ 0 h 42481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2719754" h="4248150">
                        <a:moveTo>
                          <a:pt x="148499" y="0"/>
                        </a:moveTo>
                        <a:lnTo>
                          <a:pt x="715397" y="0"/>
                        </a:lnTo>
                        <a:lnTo>
                          <a:pt x="717957" y="26086"/>
                        </a:lnTo>
                        <a:cubicBezTo>
                          <a:pt x="723600" y="46472"/>
                          <a:pt x="732869" y="66152"/>
                          <a:pt x="745834" y="84157"/>
                        </a:cubicBezTo>
                        <a:cubicBezTo>
                          <a:pt x="816369" y="182133"/>
                          <a:pt x="916772" y="317408"/>
                          <a:pt x="1002019" y="416524"/>
                        </a:cubicBezTo>
                        <a:cubicBezTo>
                          <a:pt x="1046648" y="468336"/>
                          <a:pt x="1111289" y="498501"/>
                          <a:pt x="1179496" y="499888"/>
                        </a:cubicBezTo>
                        <a:cubicBezTo>
                          <a:pt x="1181131" y="499938"/>
                          <a:pt x="1182815" y="499938"/>
                          <a:pt x="1184499" y="499938"/>
                        </a:cubicBezTo>
                        <a:lnTo>
                          <a:pt x="1184549" y="499938"/>
                        </a:lnTo>
                        <a:lnTo>
                          <a:pt x="1535293" y="499938"/>
                        </a:lnTo>
                        <a:cubicBezTo>
                          <a:pt x="1605332" y="499938"/>
                          <a:pt x="1672054" y="469574"/>
                          <a:pt x="1717773" y="416475"/>
                        </a:cubicBezTo>
                        <a:cubicBezTo>
                          <a:pt x="1803019" y="317359"/>
                          <a:pt x="1903423" y="182084"/>
                          <a:pt x="1973958" y="84107"/>
                        </a:cubicBezTo>
                        <a:cubicBezTo>
                          <a:pt x="1986911" y="66102"/>
                          <a:pt x="1996171" y="46422"/>
                          <a:pt x="2001807" y="26036"/>
                        </a:cubicBezTo>
                        <a:lnTo>
                          <a:pt x="2004359" y="0"/>
                        </a:lnTo>
                        <a:lnTo>
                          <a:pt x="2571255" y="0"/>
                        </a:lnTo>
                        <a:cubicBezTo>
                          <a:pt x="2653269" y="0"/>
                          <a:pt x="2719754" y="66485"/>
                          <a:pt x="2719754" y="148499"/>
                        </a:cubicBezTo>
                        <a:lnTo>
                          <a:pt x="2719754" y="4099651"/>
                        </a:lnTo>
                        <a:cubicBezTo>
                          <a:pt x="2719754" y="4181665"/>
                          <a:pt x="2653269" y="4248150"/>
                          <a:pt x="2571255" y="4248150"/>
                        </a:cubicBezTo>
                        <a:lnTo>
                          <a:pt x="148499" y="4248150"/>
                        </a:lnTo>
                        <a:cubicBezTo>
                          <a:pt x="66485" y="4248150"/>
                          <a:pt x="0" y="4181665"/>
                          <a:pt x="0" y="4099651"/>
                        </a:cubicBezTo>
                        <a:lnTo>
                          <a:pt x="0" y="148499"/>
                        </a:lnTo>
                        <a:cubicBezTo>
                          <a:pt x="0" y="66485"/>
                          <a:pt x="66485" y="0"/>
                          <a:pt x="148499" y="0"/>
                        </a:cubicBezTo>
                        <a:close/>
                      </a:path>
                    </a:pathLst>
                  </a:custGeom>
                  <a:solidFill>
                    <a:srgbClr val="F3F3F3"/>
                  </a:solidFill>
                  <a:ln w="19050" cap="flat" cmpd="sng" algn="ctr">
                    <a:noFill/>
                    <a:prstDash val="solid"/>
                    <a:miter lim="800000"/>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74" name="TextBox 73">
                  <a:extLst>
                    <a:ext uri="{FF2B5EF4-FFF2-40B4-BE49-F238E27FC236}">
                      <a16:creationId xmlns:a16="http://schemas.microsoft.com/office/drawing/2014/main" id="{B09ED083-BAB8-D008-2A85-097EB55A9942}"/>
                    </a:ext>
                  </a:extLst>
                </p:cNvPr>
                <p:cNvSpPr txBox="1"/>
                <p:nvPr/>
              </p:nvSpPr>
              <p:spPr>
                <a:xfrm>
                  <a:off x="434975" y="2551244"/>
                  <a:ext cx="2719754" cy="378565"/>
                </a:xfrm>
                <a:prstGeom prst="rect">
                  <a:avLst/>
                </a:prstGeom>
                <a:noFill/>
              </p:spPr>
              <p:txBody>
                <a:bodyPr wrap="square" lIns="91440" tIns="91440" rIns="91440" bIns="91440" rtlCol="0" anchor="ctr">
                  <a:sp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PBMs</a:t>
                  </a:r>
                </a:p>
              </p:txBody>
            </p:sp>
            <p:sp>
              <p:nvSpPr>
                <p:cNvPr id="75" name="TextBox 74">
                  <a:extLst>
                    <a:ext uri="{FF2B5EF4-FFF2-40B4-BE49-F238E27FC236}">
                      <a16:creationId xmlns:a16="http://schemas.microsoft.com/office/drawing/2014/main" id="{83EE9179-C1AC-26D8-FCD6-8046CD470635}"/>
                    </a:ext>
                  </a:extLst>
                </p:cNvPr>
                <p:cNvSpPr txBox="1"/>
                <p:nvPr/>
              </p:nvSpPr>
              <p:spPr>
                <a:xfrm>
                  <a:off x="434975" y="2945507"/>
                  <a:ext cx="2719754" cy="2646878"/>
                </a:xfrm>
                <a:prstGeom prst="rect">
                  <a:avLst/>
                </a:prstGeom>
                <a:noFill/>
              </p:spPr>
              <p:txBody>
                <a:bodyPr wrap="square" lIns="91440" tIns="91440" rIns="91440" bIns="91440" rtlCol="0" anchor="t">
                  <a:spAutoFit/>
                </a:bodyPr>
                <a:lstStyle/>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Rebate guarantee model at risk</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Shift to net-price models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Formulary changes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Loss of PBM owned specialty and mail customers to DTC model</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Payer pressure to lower costs in reaction to reduced rebate flow</a:t>
                  </a:r>
                </a:p>
              </p:txBody>
            </p:sp>
          </p:grpSp>
          <p:grpSp>
            <p:nvGrpSpPr>
              <p:cNvPr id="61" name="Group 60">
                <a:extLst>
                  <a:ext uri="{FF2B5EF4-FFF2-40B4-BE49-F238E27FC236}">
                    <a16:creationId xmlns:a16="http://schemas.microsoft.com/office/drawing/2014/main" id="{374B3ECF-3E8D-D337-8FAD-9A6453939A5A}"/>
                  </a:ext>
                </a:extLst>
              </p:cNvPr>
              <p:cNvGrpSpPr/>
              <p:nvPr/>
            </p:nvGrpSpPr>
            <p:grpSpPr>
              <a:xfrm>
                <a:off x="6167723" y="1350042"/>
                <a:ext cx="2719754" cy="4425918"/>
                <a:chOff x="434975" y="1350042"/>
                <a:chExt cx="2719754" cy="4425918"/>
              </a:xfrm>
            </p:grpSpPr>
            <p:grpSp>
              <p:nvGrpSpPr>
                <p:cNvPr id="68" name="Group 67">
                  <a:extLst>
                    <a:ext uri="{FF2B5EF4-FFF2-40B4-BE49-F238E27FC236}">
                      <a16:creationId xmlns:a16="http://schemas.microsoft.com/office/drawing/2014/main" id="{A9C267C2-0915-B5C8-7A7B-EF95EC071952}"/>
                    </a:ext>
                  </a:extLst>
                </p:cNvPr>
                <p:cNvGrpSpPr/>
                <p:nvPr/>
              </p:nvGrpSpPr>
              <p:grpSpPr>
                <a:xfrm>
                  <a:off x="434975" y="1350042"/>
                  <a:ext cx="2719754" cy="4425918"/>
                  <a:chOff x="434975" y="1350042"/>
                  <a:chExt cx="2719754" cy="4425918"/>
                </a:xfrm>
              </p:grpSpPr>
              <p:sp>
                <p:nvSpPr>
                  <p:cNvPr id="71" name="Graphic 4">
                    <a:extLst>
                      <a:ext uri="{FF2B5EF4-FFF2-40B4-BE49-F238E27FC236}">
                        <a16:creationId xmlns:a16="http://schemas.microsoft.com/office/drawing/2014/main" id="{8BDDA3C9-38AF-76D0-03D5-A22A5F205475}"/>
                      </a:ext>
                    </a:extLst>
                  </p:cNvPr>
                  <p:cNvSpPr/>
                  <p:nvPr/>
                </p:nvSpPr>
                <p:spPr>
                  <a:xfrm>
                    <a:off x="1146316" y="1350042"/>
                    <a:ext cx="1297072" cy="997745"/>
                  </a:xfrm>
                  <a:custGeom>
                    <a:avLst/>
                    <a:gdLst>
                      <a:gd name="csX0" fmla="*/ 473158 w 1297072"/>
                      <a:gd name="csY0" fmla="*/ 997746 h 997745"/>
                      <a:gd name="csX1" fmla="*/ 468155 w 1297072"/>
                      <a:gd name="csY1" fmla="*/ 997696 h 997745"/>
                      <a:gd name="csX2" fmla="*/ 290678 w 1297072"/>
                      <a:gd name="csY2" fmla="*/ 914332 h 997745"/>
                      <a:gd name="csX3" fmla="*/ 34493 w 1297072"/>
                      <a:gd name="csY3" fmla="*/ 581965 h 997745"/>
                      <a:gd name="csX4" fmla="*/ 51879 w 1297072"/>
                      <a:gd name="csY4" fmla="*/ 347574 h 997745"/>
                      <a:gd name="csX5" fmla="*/ 299495 w 1297072"/>
                      <a:gd name="csY5" fmla="*/ 82423 h 997745"/>
                      <a:gd name="csX6" fmla="*/ 481034 w 1297072"/>
                      <a:gd name="csY6" fmla="*/ 0 h 997745"/>
                      <a:gd name="csX7" fmla="*/ 816076 w 1297072"/>
                      <a:gd name="csY7" fmla="*/ 0 h 997745"/>
                      <a:gd name="csX8" fmla="*/ 997615 w 1297072"/>
                      <a:gd name="csY8" fmla="*/ 82374 h 997745"/>
                      <a:gd name="csX9" fmla="*/ 1245231 w 1297072"/>
                      <a:gd name="csY9" fmla="*/ 347525 h 997745"/>
                      <a:gd name="csX10" fmla="*/ 1262617 w 1297072"/>
                      <a:gd name="csY10" fmla="*/ 581915 h 997745"/>
                      <a:gd name="csX11" fmla="*/ 1006432 w 1297072"/>
                      <a:gd name="csY11" fmla="*/ 914283 h 997745"/>
                      <a:gd name="csX12" fmla="*/ 823952 w 1297072"/>
                      <a:gd name="csY12" fmla="*/ 997746 h 997745"/>
                      <a:gd name="csX13" fmla="*/ 473208 w 1297072"/>
                      <a:gd name="csY13" fmla="*/ 997746 h 9977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297072" h="997745">
                        <a:moveTo>
                          <a:pt x="473158" y="997746"/>
                        </a:moveTo>
                        <a:cubicBezTo>
                          <a:pt x="471474" y="997746"/>
                          <a:pt x="469790" y="997746"/>
                          <a:pt x="468155" y="997696"/>
                        </a:cubicBezTo>
                        <a:cubicBezTo>
                          <a:pt x="399948" y="996309"/>
                          <a:pt x="335307" y="966144"/>
                          <a:pt x="290678" y="914332"/>
                        </a:cubicBezTo>
                        <a:cubicBezTo>
                          <a:pt x="205431" y="815216"/>
                          <a:pt x="105028" y="679941"/>
                          <a:pt x="34493" y="581965"/>
                        </a:cubicBezTo>
                        <a:cubicBezTo>
                          <a:pt x="-17369" y="509944"/>
                          <a:pt x="-10087" y="411125"/>
                          <a:pt x="51879" y="347574"/>
                        </a:cubicBezTo>
                        <a:cubicBezTo>
                          <a:pt x="125287" y="272234"/>
                          <a:pt x="222966" y="169899"/>
                          <a:pt x="299495" y="82423"/>
                        </a:cubicBezTo>
                        <a:cubicBezTo>
                          <a:pt x="345263" y="30017"/>
                          <a:pt x="411440" y="0"/>
                          <a:pt x="481034" y="0"/>
                        </a:cubicBezTo>
                        <a:lnTo>
                          <a:pt x="816076" y="0"/>
                        </a:lnTo>
                        <a:cubicBezTo>
                          <a:pt x="885670" y="0"/>
                          <a:pt x="951846" y="30017"/>
                          <a:pt x="997615" y="82374"/>
                        </a:cubicBezTo>
                        <a:cubicBezTo>
                          <a:pt x="1074143" y="169849"/>
                          <a:pt x="1171823" y="272185"/>
                          <a:pt x="1245231" y="347525"/>
                        </a:cubicBezTo>
                        <a:cubicBezTo>
                          <a:pt x="1307147" y="411075"/>
                          <a:pt x="1314429" y="509894"/>
                          <a:pt x="1262617" y="581915"/>
                        </a:cubicBezTo>
                        <a:cubicBezTo>
                          <a:pt x="1192082" y="679892"/>
                          <a:pt x="1091678" y="815167"/>
                          <a:pt x="1006432" y="914283"/>
                        </a:cubicBezTo>
                        <a:cubicBezTo>
                          <a:pt x="960713" y="967382"/>
                          <a:pt x="893991" y="997746"/>
                          <a:pt x="823952" y="997746"/>
                        </a:cubicBezTo>
                        <a:lnTo>
                          <a:pt x="473208" y="997746"/>
                        </a:lnTo>
                        <a:close/>
                      </a:path>
                    </a:pathLst>
                  </a:custGeom>
                  <a:solidFill>
                    <a:srgbClr val="00A561"/>
                  </a:solidFill>
                  <a:ln w="4944"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72" name="Freeform: Shape 71">
                    <a:extLst>
                      <a:ext uri="{FF2B5EF4-FFF2-40B4-BE49-F238E27FC236}">
                        <a16:creationId xmlns:a16="http://schemas.microsoft.com/office/drawing/2014/main" id="{E7D68E83-64C1-5BC7-74CB-F674CCC4316C}"/>
                      </a:ext>
                    </a:extLst>
                  </p:cNvPr>
                  <p:cNvSpPr/>
                  <p:nvPr/>
                </p:nvSpPr>
                <p:spPr bwMode="ltGray">
                  <a:xfrm>
                    <a:off x="434975" y="1847850"/>
                    <a:ext cx="2719754" cy="3928110"/>
                  </a:xfrm>
                  <a:custGeom>
                    <a:avLst/>
                    <a:gdLst>
                      <a:gd name="csX0" fmla="*/ 148499 w 2719754"/>
                      <a:gd name="csY0" fmla="*/ 0 h 4248150"/>
                      <a:gd name="csX1" fmla="*/ 715397 w 2719754"/>
                      <a:gd name="csY1" fmla="*/ 0 h 4248150"/>
                      <a:gd name="csX2" fmla="*/ 717957 w 2719754"/>
                      <a:gd name="csY2" fmla="*/ 26086 h 4248150"/>
                      <a:gd name="csX3" fmla="*/ 745834 w 2719754"/>
                      <a:gd name="csY3" fmla="*/ 84157 h 4248150"/>
                      <a:gd name="csX4" fmla="*/ 1002019 w 2719754"/>
                      <a:gd name="csY4" fmla="*/ 416524 h 4248150"/>
                      <a:gd name="csX5" fmla="*/ 1179496 w 2719754"/>
                      <a:gd name="csY5" fmla="*/ 499888 h 4248150"/>
                      <a:gd name="csX6" fmla="*/ 1184499 w 2719754"/>
                      <a:gd name="csY6" fmla="*/ 499938 h 4248150"/>
                      <a:gd name="csX7" fmla="*/ 1184549 w 2719754"/>
                      <a:gd name="csY7" fmla="*/ 499938 h 4248150"/>
                      <a:gd name="csX8" fmla="*/ 1535293 w 2719754"/>
                      <a:gd name="csY8" fmla="*/ 499938 h 4248150"/>
                      <a:gd name="csX9" fmla="*/ 1717773 w 2719754"/>
                      <a:gd name="csY9" fmla="*/ 416475 h 4248150"/>
                      <a:gd name="csX10" fmla="*/ 1973958 w 2719754"/>
                      <a:gd name="csY10" fmla="*/ 84107 h 4248150"/>
                      <a:gd name="csX11" fmla="*/ 2001807 w 2719754"/>
                      <a:gd name="csY11" fmla="*/ 26036 h 4248150"/>
                      <a:gd name="csX12" fmla="*/ 2004359 w 2719754"/>
                      <a:gd name="csY12" fmla="*/ 0 h 4248150"/>
                      <a:gd name="csX13" fmla="*/ 2571255 w 2719754"/>
                      <a:gd name="csY13" fmla="*/ 0 h 4248150"/>
                      <a:gd name="csX14" fmla="*/ 2719754 w 2719754"/>
                      <a:gd name="csY14" fmla="*/ 148499 h 4248150"/>
                      <a:gd name="csX15" fmla="*/ 2719754 w 2719754"/>
                      <a:gd name="csY15" fmla="*/ 4099651 h 4248150"/>
                      <a:gd name="csX16" fmla="*/ 2571255 w 2719754"/>
                      <a:gd name="csY16" fmla="*/ 4248150 h 4248150"/>
                      <a:gd name="csX17" fmla="*/ 148499 w 2719754"/>
                      <a:gd name="csY17" fmla="*/ 4248150 h 4248150"/>
                      <a:gd name="csX18" fmla="*/ 0 w 2719754"/>
                      <a:gd name="csY18" fmla="*/ 4099651 h 4248150"/>
                      <a:gd name="csX19" fmla="*/ 0 w 2719754"/>
                      <a:gd name="csY19" fmla="*/ 148499 h 4248150"/>
                      <a:gd name="csX20" fmla="*/ 148499 w 2719754"/>
                      <a:gd name="csY20" fmla="*/ 0 h 42481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2719754" h="4248150">
                        <a:moveTo>
                          <a:pt x="148499" y="0"/>
                        </a:moveTo>
                        <a:lnTo>
                          <a:pt x="715397" y="0"/>
                        </a:lnTo>
                        <a:lnTo>
                          <a:pt x="717957" y="26086"/>
                        </a:lnTo>
                        <a:cubicBezTo>
                          <a:pt x="723600" y="46472"/>
                          <a:pt x="732869" y="66152"/>
                          <a:pt x="745834" y="84157"/>
                        </a:cubicBezTo>
                        <a:cubicBezTo>
                          <a:pt x="816369" y="182133"/>
                          <a:pt x="916772" y="317408"/>
                          <a:pt x="1002019" y="416524"/>
                        </a:cubicBezTo>
                        <a:cubicBezTo>
                          <a:pt x="1046648" y="468336"/>
                          <a:pt x="1111289" y="498501"/>
                          <a:pt x="1179496" y="499888"/>
                        </a:cubicBezTo>
                        <a:cubicBezTo>
                          <a:pt x="1181131" y="499938"/>
                          <a:pt x="1182815" y="499938"/>
                          <a:pt x="1184499" y="499938"/>
                        </a:cubicBezTo>
                        <a:lnTo>
                          <a:pt x="1184549" y="499938"/>
                        </a:lnTo>
                        <a:lnTo>
                          <a:pt x="1535293" y="499938"/>
                        </a:lnTo>
                        <a:cubicBezTo>
                          <a:pt x="1605332" y="499938"/>
                          <a:pt x="1672054" y="469574"/>
                          <a:pt x="1717773" y="416475"/>
                        </a:cubicBezTo>
                        <a:cubicBezTo>
                          <a:pt x="1803019" y="317359"/>
                          <a:pt x="1903423" y="182084"/>
                          <a:pt x="1973958" y="84107"/>
                        </a:cubicBezTo>
                        <a:cubicBezTo>
                          <a:pt x="1986911" y="66102"/>
                          <a:pt x="1996171" y="46422"/>
                          <a:pt x="2001807" y="26036"/>
                        </a:cubicBezTo>
                        <a:lnTo>
                          <a:pt x="2004359" y="0"/>
                        </a:lnTo>
                        <a:lnTo>
                          <a:pt x="2571255" y="0"/>
                        </a:lnTo>
                        <a:cubicBezTo>
                          <a:pt x="2653269" y="0"/>
                          <a:pt x="2719754" y="66485"/>
                          <a:pt x="2719754" y="148499"/>
                        </a:cubicBezTo>
                        <a:lnTo>
                          <a:pt x="2719754" y="4099651"/>
                        </a:lnTo>
                        <a:cubicBezTo>
                          <a:pt x="2719754" y="4181665"/>
                          <a:pt x="2653269" y="4248150"/>
                          <a:pt x="2571255" y="4248150"/>
                        </a:cubicBezTo>
                        <a:lnTo>
                          <a:pt x="148499" y="4248150"/>
                        </a:lnTo>
                        <a:cubicBezTo>
                          <a:pt x="66485" y="4248150"/>
                          <a:pt x="0" y="4181665"/>
                          <a:pt x="0" y="4099651"/>
                        </a:cubicBezTo>
                        <a:lnTo>
                          <a:pt x="0" y="148499"/>
                        </a:lnTo>
                        <a:cubicBezTo>
                          <a:pt x="0" y="66485"/>
                          <a:pt x="66485" y="0"/>
                          <a:pt x="148499" y="0"/>
                        </a:cubicBezTo>
                        <a:close/>
                      </a:path>
                    </a:pathLst>
                  </a:custGeom>
                  <a:solidFill>
                    <a:srgbClr val="F3F3F3"/>
                  </a:solidFill>
                  <a:ln w="19050" cap="flat" cmpd="sng" algn="ctr">
                    <a:noFill/>
                    <a:prstDash val="solid"/>
                    <a:miter lim="800000"/>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69" name="TextBox 68">
                  <a:extLst>
                    <a:ext uri="{FF2B5EF4-FFF2-40B4-BE49-F238E27FC236}">
                      <a16:creationId xmlns:a16="http://schemas.microsoft.com/office/drawing/2014/main" id="{A17D0B09-082A-5BC1-1A81-31C230ECC229}"/>
                    </a:ext>
                  </a:extLst>
                </p:cNvPr>
                <p:cNvSpPr txBox="1"/>
                <p:nvPr/>
              </p:nvSpPr>
              <p:spPr>
                <a:xfrm>
                  <a:off x="434975" y="2551244"/>
                  <a:ext cx="2719754" cy="378565"/>
                </a:xfrm>
                <a:prstGeom prst="rect">
                  <a:avLst/>
                </a:prstGeom>
                <a:noFill/>
              </p:spPr>
              <p:txBody>
                <a:bodyPr wrap="square" lIns="91440" tIns="91440" rIns="91440" bIns="91440" rtlCol="0" anchor="ctr">
                  <a:sp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Payers</a:t>
                  </a:r>
                </a:p>
              </p:txBody>
            </p:sp>
            <p:sp>
              <p:nvSpPr>
                <p:cNvPr id="70" name="TextBox 69">
                  <a:extLst>
                    <a:ext uri="{FF2B5EF4-FFF2-40B4-BE49-F238E27FC236}">
                      <a16:creationId xmlns:a16="http://schemas.microsoft.com/office/drawing/2014/main" id="{966F92D5-739A-0A70-DF19-301789E88B93}"/>
                    </a:ext>
                  </a:extLst>
                </p:cNvPr>
                <p:cNvSpPr txBox="1"/>
                <p:nvPr/>
              </p:nvSpPr>
              <p:spPr>
                <a:xfrm>
                  <a:off x="434975" y="2945507"/>
                  <a:ext cx="2719754" cy="1708160"/>
                </a:xfrm>
                <a:prstGeom prst="rect">
                  <a:avLst/>
                </a:prstGeom>
                <a:noFill/>
              </p:spPr>
              <p:txBody>
                <a:bodyPr wrap="square" lIns="91440" tIns="91440" rIns="91440" bIns="91440" rtlCol="0" anchor="t">
                  <a:spAutoFit/>
                </a:bodyPr>
                <a:lstStyle/>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Loss of rebate revenue</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Increased premiums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Loss of visibility into drug spend due to DTC model</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Challenges in actuarial modeling</a:t>
                  </a:r>
                </a:p>
              </p:txBody>
            </p:sp>
          </p:grpSp>
          <p:grpSp>
            <p:nvGrpSpPr>
              <p:cNvPr id="62" name="Group 61">
                <a:extLst>
                  <a:ext uri="{FF2B5EF4-FFF2-40B4-BE49-F238E27FC236}">
                    <a16:creationId xmlns:a16="http://schemas.microsoft.com/office/drawing/2014/main" id="{4531E0D5-A664-DF46-3E98-5CBD854CE167}"/>
                  </a:ext>
                </a:extLst>
              </p:cNvPr>
              <p:cNvGrpSpPr/>
              <p:nvPr/>
            </p:nvGrpSpPr>
            <p:grpSpPr>
              <a:xfrm>
                <a:off x="9034096" y="1350042"/>
                <a:ext cx="2719754" cy="4425918"/>
                <a:chOff x="434975" y="1350042"/>
                <a:chExt cx="2719754" cy="4425918"/>
              </a:xfrm>
            </p:grpSpPr>
            <p:grpSp>
              <p:nvGrpSpPr>
                <p:cNvPr id="63" name="Group 62">
                  <a:extLst>
                    <a:ext uri="{FF2B5EF4-FFF2-40B4-BE49-F238E27FC236}">
                      <a16:creationId xmlns:a16="http://schemas.microsoft.com/office/drawing/2014/main" id="{9ED40304-063C-4B0B-856E-8C5DDA3E6EB4}"/>
                    </a:ext>
                  </a:extLst>
                </p:cNvPr>
                <p:cNvGrpSpPr/>
                <p:nvPr/>
              </p:nvGrpSpPr>
              <p:grpSpPr>
                <a:xfrm>
                  <a:off x="434975" y="1350042"/>
                  <a:ext cx="2719754" cy="4425918"/>
                  <a:chOff x="434975" y="1350042"/>
                  <a:chExt cx="2719754" cy="4425918"/>
                </a:xfrm>
              </p:grpSpPr>
              <p:sp>
                <p:nvSpPr>
                  <p:cNvPr id="66" name="Graphic 4">
                    <a:extLst>
                      <a:ext uri="{FF2B5EF4-FFF2-40B4-BE49-F238E27FC236}">
                        <a16:creationId xmlns:a16="http://schemas.microsoft.com/office/drawing/2014/main" id="{8748AED4-E1B6-D32E-0536-CBB5F57DCF8C}"/>
                      </a:ext>
                    </a:extLst>
                  </p:cNvPr>
                  <p:cNvSpPr/>
                  <p:nvPr/>
                </p:nvSpPr>
                <p:spPr>
                  <a:xfrm>
                    <a:off x="1146316" y="1350042"/>
                    <a:ext cx="1297072" cy="997745"/>
                  </a:xfrm>
                  <a:custGeom>
                    <a:avLst/>
                    <a:gdLst>
                      <a:gd name="csX0" fmla="*/ 473158 w 1297072"/>
                      <a:gd name="csY0" fmla="*/ 997746 h 997745"/>
                      <a:gd name="csX1" fmla="*/ 468155 w 1297072"/>
                      <a:gd name="csY1" fmla="*/ 997696 h 997745"/>
                      <a:gd name="csX2" fmla="*/ 290678 w 1297072"/>
                      <a:gd name="csY2" fmla="*/ 914332 h 997745"/>
                      <a:gd name="csX3" fmla="*/ 34493 w 1297072"/>
                      <a:gd name="csY3" fmla="*/ 581965 h 997745"/>
                      <a:gd name="csX4" fmla="*/ 51879 w 1297072"/>
                      <a:gd name="csY4" fmla="*/ 347574 h 997745"/>
                      <a:gd name="csX5" fmla="*/ 299495 w 1297072"/>
                      <a:gd name="csY5" fmla="*/ 82423 h 997745"/>
                      <a:gd name="csX6" fmla="*/ 481034 w 1297072"/>
                      <a:gd name="csY6" fmla="*/ 0 h 997745"/>
                      <a:gd name="csX7" fmla="*/ 816076 w 1297072"/>
                      <a:gd name="csY7" fmla="*/ 0 h 997745"/>
                      <a:gd name="csX8" fmla="*/ 997615 w 1297072"/>
                      <a:gd name="csY8" fmla="*/ 82374 h 997745"/>
                      <a:gd name="csX9" fmla="*/ 1245231 w 1297072"/>
                      <a:gd name="csY9" fmla="*/ 347525 h 997745"/>
                      <a:gd name="csX10" fmla="*/ 1262617 w 1297072"/>
                      <a:gd name="csY10" fmla="*/ 581915 h 997745"/>
                      <a:gd name="csX11" fmla="*/ 1006432 w 1297072"/>
                      <a:gd name="csY11" fmla="*/ 914283 h 997745"/>
                      <a:gd name="csX12" fmla="*/ 823952 w 1297072"/>
                      <a:gd name="csY12" fmla="*/ 997746 h 997745"/>
                      <a:gd name="csX13" fmla="*/ 473208 w 1297072"/>
                      <a:gd name="csY13" fmla="*/ 997746 h 9977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297072" h="997745">
                        <a:moveTo>
                          <a:pt x="473158" y="997746"/>
                        </a:moveTo>
                        <a:cubicBezTo>
                          <a:pt x="471474" y="997746"/>
                          <a:pt x="469790" y="997746"/>
                          <a:pt x="468155" y="997696"/>
                        </a:cubicBezTo>
                        <a:cubicBezTo>
                          <a:pt x="399948" y="996309"/>
                          <a:pt x="335307" y="966144"/>
                          <a:pt x="290678" y="914332"/>
                        </a:cubicBezTo>
                        <a:cubicBezTo>
                          <a:pt x="205431" y="815216"/>
                          <a:pt x="105028" y="679941"/>
                          <a:pt x="34493" y="581965"/>
                        </a:cubicBezTo>
                        <a:cubicBezTo>
                          <a:pt x="-17369" y="509944"/>
                          <a:pt x="-10087" y="411125"/>
                          <a:pt x="51879" y="347574"/>
                        </a:cubicBezTo>
                        <a:cubicBezTo>
                          <a:pt x="125287" y="272234"/>
                          <a:pt x="222966" y="169899"/>
                          <a:pt x="299495" y="82423"/>
                        </a:cubicBezTo>
                        <a:cubicBezTo>
                          <a:pt x="345263" y="30017"/>
                          <a:pt x="411440" y="0"/>
                          <a:pt x="481034" y="0"/>
                        </a:cubicBezTo>
                        <a:lnTo>
                          <a:pt x="816076" y="0"/>
                        </a:lnTo>
                        <a:cubicBezTo>
                          <a:pt x="885670" y="0"/>
                          <a:pt x="951846" y="30017"/>
                          <a:pt x="997615" y="82374"/>
                        </a:cubicBezTo>
                        <a:cubicBezTo>
                          <a:pt x="1074143" y="169849"/>
                          <a:pt x="1171823" y="272185"/>
                          <a:pt x="1245231" y="347525"/>
                        </a:cubicBezTo>
                        <a:cubicBezTo>
                          <a:pt x="1307147" y="411075"/>
                          <a:pt x="1314429" y="509894"/>
                          <a:pt x="1262617" y="581915"/>
                        </a:cubicBezTo>
                        <a:cubicBezTo>
                          <a:pt x="1192082" y="679892"/>
                          <a:pt x="1091678" y="815167"/>
                          <a:pt x="1006432" y="914283"/>
                        </a:cubicBezTo>
                        <a:cubicBezTo>
                          <a:pt x="960713" y="967382"/>
                          <a:pt x="893991" y="997746"/>
                          <a:pt x="823952" y="997746"/>
                        </a:cubicBezTo>
                        <a:lnTo>
                          <a:pt x="473208" y="997746"/>
                        </a:lnTo>
                        <a:close/>
                      </a:path>
                    </a:pathLst>
                  </a:custGeom>
                  <a:solidFill>
                    <a:srgbClr val="FFA100"/>
                  </a:solidFill>
                  <a:ln w="4944"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67" name="Freeform: Shape 66">
                    <a:extLst>
                      <a:ext uri="{FF2B5EF4-FFF2-40B4-BE49-F238E27FC236}">
                        <a16:creationId xmlns:a16="http://schemas.microsoft.com/office/drawing/2014/main" id="{402249E7-B477-2342-C0DF-16D888FB6727}"/>
                      </a:ext>
                    </a:extLst>
                  </p:cNvPr>
                  <p:cNvSpPr/>
                  <p:nvPr/>
                </p:nvSpPr>
                <p:spPr bwMode="ltGray">
                  <a:xfrm>
                    <a:off x="434975" y="1847850"/>
                    <a:ext cx="2719754" cy="3928110"/>
                  </a:xfrm>
                  <a:custGeom>
                    <a:avLst/>
                    <a:gdLst>
                      <a:gd name="csX0" fmla="*/ 148499 w 2719754"/>
                      <a:gd name="csY0" fmla="*/ 0 h 4248150"/>
                      <a:gd name="csX1" fmla="*/ 715397 w 2719754"/>
                      <a:gd name="csY1" fmla="*/ 0 h 4248150"/>
                      <a:gd name="csX2" fmla="*/ 717957 w 2719754"/>
                      <a:gd name="csY2" fmla="*/ 26086 h 4248150"/>
                      <a:gd name="csX3" fmla="*/ 745834 w 2719754"/>
                      <a:gd name="csY3" fmla="*/ 84157 h 4248150"/>
                      <a:gd name="csX4" fmla="*/ 1002019 w 2719754"/>
                      <a:gd name="csY4" fmla="*/ 416524 h 4248150"/>
                      <a:gd name="csX5" fmla="*/ 1179496 w 2719754"/>
                      <a:gd name="csY5" fmla="*/ 499888 h 4248150"/>
                      <a:gd name="csX6" fmla="*/ 1184499 w 2719754"/>
                      <a:gd name="csY6" fmla="*/ 499938 h 4248150"/>
                      <a:gd name="csX7" fmla="*/ 1184549 w 2719754"/>
                      <a:gd name="csY7" fmla="*/ 499938 h 4248150"/>
                      <a:gd name="csX8" fmla="*/ 1535293 w 2719754"/>
                      <a:gd name="csY8" fmla="*/ 499938 h 4248150"/>
                      <a:gd name="csX9" fmla="*/ 1717773 w 2719754"/>
                      <a:gd name="csY9" fmla="*/ 416475 h 4248150"/>
                      <a:gd name="csX10" fmla="*/ 1973958 w 2719754"/>
                      <a:gd name="csY10" fmla="*/ 84107 h 4248150"/>
                      <a:gd name="csX11" fmla="*/ 2001807 w 2719754"/>
                      <a:gd name="csY11" fmla="*/ 26036 h 4248150"/>
                      <a:gd name="csX12" fmla="*/ 2004359 w 2719754"/>
                      <a:gd name="csY12" fmla="*/ 0 h 4248150"/>
                      <a:gd name="csX13" fmla="*/ 2571255 w 2719754"/>
                      <a:gd name="csY13" fmla="*/ 0 h 4248150"/>
                      <a:gd name="csX14" fmla="*/ 2719754 w 2719754"/>
                      <a:gd name="csY14" fmla="*/ 148499 h 4248150"/>
                      <a:gd name="csX15" fmla="*/ 2719754 w 2719754"/>
                      <a:gd name="csY15" fmla="*/ 4099651 h 4248150"/>
                      <a:gd name="csX16" fmla="*/ 2571255 w 2719754"/>
                      <a:gd name="csY16" fmla="*/ 4248150 h 4248150"/>
                      <a:gd name="csX17" fmla="*/ 148499 w 2719754"/>
                      <a:gd name="csY17" fmla="*/ 4248150 h 4248150"/>
                      <a:gd name="csX18" fmla="*/ 0 w 2719754"/>
                      <a:gd name="csY18" fmla="*/ 4099651 h 4248150"/>
                      <a:gd name="csX19" fmla="*/ 0 w 2719754"/>
                      <a:gd name="csY19" fmla="*/ 148499 h 4248150"/>
                      <a:gd name="csX20" fmla="*/ 148499 w 2719754"/>
                      <a:gd name="csY20" fmla="*/ 0 h 42481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2719754" h="4248150">
                        <a:moveTo>
                          <a:pt x="148499" y="0"/>
                        </a:moveTo>
                        <a:lnTo>
                          <a:pt x="715397" y="0"/>
                        </a:lnTo>
                        <a:lnTo>
                          <a:pt x="717957" y="26086"/>
                        </a:lnTo>
                        <a:cubicBezTo>
                          <a:pt x="723600" y="46472"/>
                          <a:pt x="732869" y="66152"/>
                          <a:pt x="745834" y="84157"/>
                        </a:cubicBezTo>
                        <a:cubicBezTo>
                          <a:pt x="816369" y="182133"/>
                          <a:pt x="916772" y="317408"/>
                          <a:pt x="1002019" y="416524"/>
                        </a:cubicBezTo>
                        <a:cubicBezTo>
                          <a:pt x="1046648" y="468336"/>
                          <a:pt x="1111289" y="498501"/>
                          <a:pt x="1179496" y="499888"/>
                        </a:cubicBezTo>
                        <a:cubicBezTo>
                          <a:pt x="1181131" y="499938"/>
                          <a:pt x="1182815" y="499938"/>
                          <a:pt x="1184499" y="499938"/>
                        </a:cubicBezTo>
                        <a:lnTo>
                          <a:pt x="1184549" y="499938"/>
                        </a:lnTo>
                        <a:lnTo>
                          <a:pt x="1535293" y="499938"/>
                        </a:lnTo>
                        <a:cubicBezTo>
                          <a:pt x="1605332" y="499938"/>
                          <a:pt x="1672054" y="469574"/>
                          <a:pt x="1717773" y="416475"/>
                        </a:cubicBezTo>
                        <a:cubicBezTo>
                          <a:pt x="1803019" y="317359"/>
                          <a:pt x="1903423" y="182084"/>
                          <a:pt x="1973958" y="84107"/>
                        </a:cubicBezTo>
                        <a:cubicBezTo>
                          <a:pt x="1986911" y="66102"/>
                          <a:pt x="1996171" y="46422"/>
                          <a:pt x="2001807" y="26036"/>
                        </a:cubicBezTo>
                        <a:lnTo>
                          <a:pt x="2004359" y="0"/>
                        </a:lnTo>
                        <a:lnTo>
                          <a:pt x="2571255" y="0"/>
                        </a:lnTo>
                        <a:cubicBezTo>
                          <a:pt x="2653269" y="0"/>
                          <a:pt x="2719754" y="66485"/>
                          <a:pt x="2719754" y="148499"/>
                        </a:cubicBezTo>
                        <a:lnTo>
                          <a:pt x="2719754" y="4099651"/>
                        </a:lnTo>
                        <a:cubicBezTo>
                          <a:pt x="2719754" y="4181665"/>
                          <a:pt x="2653269" y="4248150"/>
                          <a:pt x="2571255" y="4248150"/>
                        </a:cubicBezTo>
                        <a:lnTo>
                          <a:pt x="148499" y="4248150"/>
                        </a:lnTo>
                        <a:cubicBezTo>
                          <a:pt x="66485" y="4248150"/>
                          <a:pt x="0" y="4181665"/>
                          <a:pt x="0" y="4099651"/>
                        </a:cubicBezTo>
                        <a:lnTo>
                          <a:pt x="0" y="148499"/>
                        </a:lnTo>
                        <a:cubicBezTo>
                          <a:pt x="0" y="66485"/>
                          <a:pt x="66485" y="0"/>
                          <a:pt x="148499" y="0"/>
                        </a:cubicBezTo>
                        <a:close/>
                      </a:path>
                    </a:pathLst>
                  </a:custGeom>
                  <a:solidFill>
                    <a:srgbClr val="F3F3F3"/>
                  </a:solidFill>
                  <a:ln w="19050" cap="flat" cmpd="sng" algn="ctr">
                    <a:noFill/>
                    <a:prstDash val="solid"/>
                    <a:miter lim="800000"/>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64" name="TextBox 63">
                  <a:extLst>
                    <a:ext uri="{FF2B5EF4-FFF2-40B4-BE49-F238E27FC236}">
                      <a16:creationId xmlns:a16="http://schemas.microsoft.com/office/drawing/2014/main" id="{AD18155E-9A6B-B219-533A-B118E7543EDE}"/>
                    </a:ext>
                  </a:extLst>
                </p:cNvPr>
                <p:cNvSpPr txBox="1"/>
                <p:nvPr/>
              </p:nvSpPr>
              <p:spPr>
                <a:xfrm>
                  <a:off x="434975" y="2551244"/>
                  <a:ext cx="2719754" cy="378565"/>
                </a:xfrm>
                <a:prstGeom prst="rect">
                  <a:avLst/>
                </a:prstGeom>
                <a:noFill/>
              </p:spPr>
              <p:txBody>
                <a:bodyPr wrap="square" lIns="91440" tIns="91440" rIns="91440" bIns="91440" rtlCol="0" anchor="ctr">
                  <a:sp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1400" b="1" i="0" u="none" strike="noStrike" kern="0" cap="none" spc="0" normalizeH="0" baseline="0" noProof="0">
                      <a:ln>
                        <a:noFill/>
                      </a:ln>
                      <a:solidFill>
                        <a:srgbClr val="222B36"/>
                      </a:solidFill>
                      <a:effectLst/>
                      <a:uLnTx/>
                      <a:uFillTx/>
                    </a:rPr>
                    <a:t>Pharmacy</a:t>
                  </a:r>
                </a:p>
              </p:txBody>
            </p:sp>
            <p:sp>
              <p:nvSpPr>
                <p:cNvPr id="65" name="TextBox 64">
                  <a:extLst>
                    <a:ext uri="{FF2B5EF4-FFF2-40B4-BE49-F238E27FC236}">
                      <a16:creationId xmlns:a16="http://schemas.microsoft.com/office/drawing/2014/main" id="{F1441BAA-5347-7671-CBBF-E2DCD2286E9B}"/>
                    </a:ext>
                  </a:extLst>
                </p:cNvPr>
                <p:cNvSpPr txBox="1"/>
                <p:nvPr/>
              </p:nvSpPr>
              <p:spPr>
                <a:xfrm>
                  <a:off x="434975" y="2945507"/>
                  <a:ext cx="2719754" cy="2800767"/>
                </a:xfrm>
                <a:prstGeom prst="rect">
                  <a:avLst/>
                </a:prstGeom>
                <a:noFill/>
              </p:spPr>
              <p:txBody>
                <a:bodyPr wrap="square" lIns="91440" tIns="91440" rIns="91440" bIns="91440" rtlCol="0" anchor="t">
                  <a:spAutoFit/>
                </a:bodyPr>
                <a:lstStyle/>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Margin uncertainty</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Operational complexity</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Acquisition cost variability</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Multiple payers and unclear payment flows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Channel displacement (</a:t>
                  </a:r>
                  <a:r>
                    <a:rPr kumimoji="0" lang="en-US" sz="1400" b="0" i="0" u="none" strike="noStrike" kern="0" cap="none" spc="0" normalizeH="0" baseline="0" noProof="0" dirty="0" err="1">
                      <a:ln>
                        <a:noFill/>
                      </a:ln>
                      <a:solidFill>
                        <a:srgbClr val="222B36"/>
                      </a:solidFill>
                      <a:effectLst/>
                      <a:uLnTx/>
                      <a:uFillTx/>
                    </a:rPr>
                    <a:t>TrumpRx</a:t>
                  </a:r>
                  <a:r>
                    <a:rPr kumimoji="0" lang="en-US" sz="1400" b="0" i="0" u="none" strike="noStrike" kern="0" cap="none" spc="0" normalizeH="0" baseline="0" noProof="0" dirty="0">
                      <a:ln>
                        <a:noFill/>
                      </a:ln>
                      <a:solidFill>
                        <a:srgbClr val="222B36"/>
                      </a:solidFill>
                      <a:effectLst/>
                      <a:uLnTx/>
                      <a:uFillTx/>
                    </a:rPr>
                    <a:t>)</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Product discontinuation</a:t>
                  </a:r>
                  <a:endParaRPr lang="en-US" sz="1400" kern="0" dirty="0">
                    <a:solidFill>
                      <a:srgbClr val="222B36"/>
                    </a:solidFill>
                  </a:endParaRP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Complex eco-system from federal and state</a:t>
                  </a:r>
                </a:p>
              </p:txBody>
            </p:sp>
          </p:grpSp>
        </p:grpSp>
        <p:grpSp>
          <p:nvGrpSpPr>
            <p:cNvPr id="4" name="Picto Credentials">
              <a:extLst>
                <a:ext uri="{FF2B5EF4-FFF2-40B4-BE49-F238E27FC236}">
                  <a16:creationId xmlns:a16="http://schemas.microsoft.com/office/drawing/2014/main" id="{708652DC-9B5A-0E12-143A-4D48D5614222}"/>
                </a:ext>
              </a:extLst>
            </p:cNvPr>
            <p:cNvGrpSpPr/>
            <p:nvPr/>
          </p:nvGrpSpPr>
          <p:grpSpPr>
            <a:xfrm>
              <a:off x="4283438" y="1503079"/>
              <a:ext cx="762000" cy="660400"/>
              <a:chOff x="2492287" y="5083529"/>
              <a:chExt cx="762000" cy="660400"/>
            </a:xfrm>
          </p:grpSpPr>
          <p:pic>
            <p:nvPicPr>
              <p:cNvPr id="36" name="Primary color">
                <a:extLst>
                  <a:ext uri="{FF2B5EF4-FFF2-40B4-BE49-F238E27FC236}">
                    <a16:creationId xmlns:a16="http://schemas.microsoft.com/office/drawing/2014/main" id="{41925448-0401-8209-4D19-3AA180EDD7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2287" y="5083529"/>
                <a:ext cx="762000" cy="660400"/>
              </a:xfrm>
              <a:prstGeom prst="rect">
                <a:avLst/>
              </a:prstGeom>
            </p:spPr>
          </p:pic>
          <p:pic>
            <p:nvPicPr>
              <p:cNvPr id="58" name="Accent color">
                <a:extLst>
                  <a:ext uri="{FF2B5EF4-FFF2-40B4-BE49-F238E27FC236}">
                    <a16:creationId xmlns:a16="http://schemas.microsoft.com/office/drawing/2014/main" id="{EB81B650-6288-66C7-A377-8C72BCFC7B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92287" y="5083529"/>
                <a:ext cx="762000" cy="660400"/>
              </a:xfrm>
              <a:prstGeom prst="rect">
                <a:avLst/>
              </a:prstGeom>
            </p:spPr>
          </p:pic>
        </p:grpSp>
        <p:grpSp>
          <p:nvGrpSpPr>
            <p:cNvPr id="5" name="Picto Learn 3">
              <a:extLst>
                <a:ext uri="{FF2B5EF4-FFF2-40B4-BE49-F238E27FC236}">
                  <a16:creationId xmlns:a16="http://schemas.microsoft.com/office/drawing/2014/main" id="{A2CEAC5D-B6BA-0969-9AB3-4C0ECDB47DA4}"/>
                </a:ext>
              </a:extLst>
            </p:cNvPr>
            <p:cNvGrpSpPr/>
            <p:nvPr/>
          </p:nvGrpSpPr>
          <p:grpSpPr>
            <a:xfrm>
              <a:off x="1398318" y="1503079"/>
              <a:ext cx="762000" cy="660400"/>
              <a:chOff x="7327702" y="3837469"/>
              <a:chExt cx="762000" cy="660400"/>
            </a:xfrm>
          </p:grpSpPr>
          <p:pic>
            <p:nvPicPr>
              <p:cNvPr id="22" name="Primary color">
                <a:extLst>
                  <a:ext uri="{FF2B5EF4-FFF2-40B4-BE49-F238E27FC236}">
                    <a16:creationId xmlns:a16="http://schemas.microsoft.com/office/drawing/2014/main" id="{64B2FB1D-DAFF-7188-A5A0-52DBBA5FF9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327702" y="3837469"/>
                <a:ext cx="762000" cy="660400"/>
              </a:xfrm>
              <a:prstGeom prst="rect">
                <a:avLst/>
              </a:prstGeom>
            </p:spPr>
          </p:pic>
          <p:pic>
            <p:nvPicPr>
              <p:cNvPr id="29" name="Accent color">
                <a:extLst>
                  <a:ext uri="{FF2B5EF4-FFF2-40B4-BE49-F238E27FC236}">
                    <a16:creationId xmlns:a16="http://schemas.microsoft.com/office/drawing/2014/main" id="{8A010A3E-3A3D-1237-B261-E9803EE14CB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327702" y="3837469"/>
                <a:ext cx="762000" cy="660400"/>
              </a:xfrm>
              <a:prstGeom prst="rect">
                <a:avLst/>
              </a:prstGeom>
            </p:spPr>
          </p:pic>
        </p:grpSp>
        <p:grpSp>
          <p:nvGrpSpPr>
            <p:cNvPr id="6" name="Picto Expertise">
              <a:extLst>
                <a:ext uri="{FF2B5EF4-FFF2-40B4-BE49-F238E27FC236}">
                  <a16:creationId xmlns:a16="http://schemas.microsoft.com/office/drawing/2014/main" id="{BD818875-BD88-E3CA-A6D9-83F91EC6ACBC}"/>
                </a:ext>
              </a:extLst>
            </p:cNvPr>
            <p:cNvGrpSpPr/>
            <p:nvPr/>
          </p:nvGrpSpPr>
          <p:grpSpPr>
            <a:xfrm>
              <a:off x="7158195" y="1503079"/>
              <a:ext cx="762000" cy="660400"/>
              <a:chOff x="8943975" y="1336619"/>
              <a:chExt cx="762000" cy="660400"/>
            </a:xfrm>
          </p:grpSpPr>
          <p:pic>
            <p:nvPicPr>
              <p:cNvPr id="13" name="Primary color">
                <a:extLst>
                  <a:ext uri="{FF2B5EF4-FFF2-40B4-BE49-F238E27FC236}">
                    <a16:creationId xmlns:a16="http://schemas.microsoft.com/office/drawing/2014/main" id="{38DE3479-EFAA-247D-4380-C19A6569B2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43975" y="1336619"/>
                <a:ext cx="762000" cy="660400"/>
              </a:xfrm>
              <a:prstGeom prst="rect">
                <a:avLst/>
              </a:prstGeom>
            </p:spPr>
          </p:pic>
          <p:pic>
            <p:nvPicPr>
              <p:cNvPr id="15" name="Accent color">
                <a:extLst>
                  <a:ext uri="{FF2B5EF4-FFF2-40B4-BE49-F238E27FC236}">
                    <a16:creationId xmlns:a16="http://schemas.microsoft.com/office/drawing/2014/main" id="{C8FF0EDF-9D4C-2D92-8D8A-8A180A2F6A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43975" y="1336619"/>
                <a:ext cx="762000" cy="660400"/>
              </a:xfrm>
              <a:prstGeom prst="rect">
                <a:avLst/>
              </a:prstGeom>
            </p:spPr>
          </p:pic>
        </p:grpSp>
        <p:grpSp>
          <p:nvGrpSpPr>
            <p:cNvPr id="8" name="Picto Health providers">
              <a:extLst>
                <a:ext uri="{FF2B5EF4-FFF2-40B4-BE49-F238E27FC236}">
                  <a16:creationId xmlns:a16="http://schemas.microsoft.com/office/drawing/2014/main" id="{E8F5FFCC-C5F8-3661-DB51-E8998008C753}"/>
                </a:ext>
              </a:extLst>
            </p:cNvPr>
            <p:cNvGrpSpPr/>
            <p:nvPr/>
          </p:nvGrpSpPr>
          <p:grpSpPr>
            <a:xfrm>
              <a:off x="10045189" y="1503079"/>
              <a:ext cx="762000" cy="660400"/>
              <a:chOff x="4102091" y="2579795"/>
              <a:chExt cx="762000" cy="660400"/>
            </a:xfrm>
          </p:grpSpPr>
          <p:pic>
            <p:nvPicPr>
              <p:cNvPr id="9" name="Primary color">
                <a:extLst>
                  <a:ext uri="{FF2B5EF4-FFF2-40B4-BE49-F238E27FC236}">
                    <a16:creationId xmlns:a16="http://schemas.microsoft.com/office/drawing/2014/main" id="{2489544C-B2FF-C613-4C46-B3FADFC7B1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02091" y="2579795"/>
                <a:ext cx="762000" cy="660400"/>
              </a:xfrm>
              <a:prstGeom prst="rect">
                <a:avLst/>
              </a:prstGeom>
            </p:spPr>
          </p:pic>
          <p:pic>
            <p:nvPicPr>
              <p:cNvPr id="12" name="Accent color">
                <a:extLst>
                  <a:ext uri="{FF2B5EF4-FFF2-40B4-BE49-F238E27FC236}">
                    <a16:creationId xmlns:a16="http://schemas.microsoft.com/office/drawing/2014/main" id="{F821BCF8-97F5-2F71-FA4D-CA2C988D42B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102091" y="2579795"/>
                <a:ext cx="762000" cy="660400"/>
              </a:xfrm>
              <a:prstGeom prst="rect">
                <a:avLst/>
              </a:prstGeom>
            </p:spPr>
          </p:pic>
        </p:grpSp>
      </p:grpSp>
      <p:grpSp>
        <p:nvGrpSpPr>
          <p:cNvPr id="83" name="Group 82">
            <a:extLst>
              <a:ext uri="{FF2B5EF4-FFF2-40B4-BE49-F238E27FC236}">
                <a16:creationId xmlns:a16="http://schemas.microsoft.com/office/drawing/2014/main" id="{18209AF6-0E34-90B9-41F8-15B421A2A7FF}"/>
              </a:ext>
            </a:extLst>
          </p:cNvPr>
          <p:cNvGrpSpPr/>
          <p:nvPr/>
        </p:nvGrpSpPr>
        <p:grpSpPr>
          <a:xfrm>
            <a:off x="434975" y="5692140"/>
            <a:ext cx="11318875" cy="393091"/>
            <a:chOff x="434975" y="5527964"/>
            <a:chExt cx="11318875" cy="557267"/>
          </a:xfrm>
        </p:grpSpPr>
        <p:sp>
          <p:nvSpPr>
            <p:cNvPr id="84" name="Rectangle: Rounded Corners 83">
              <a:extLst>
                <a:ext uri="{FF2B5EF4-FFF2-40B4-BE49-F238E27FC236}">
                  <a16:creationId xmlns:a16="http://schemas.microsoft.com/office/drawing/2014/main" id="{D7AAFD0A-6832-C2CC-63A1-5CBE05315687}"/>
                </a:ext>
              </a:extLst>
            </p:cNvPr>
            <p:cNvSpPr/>
            <p:nvPr/>
          </p:nvSpPr>
          <p:spPr bwMode="ltGray">
            <a:xfrm>
              <a:off x="434975" y="5527964"/>
              <a:ext cx="11318875" cy="557267"/>
            </a:xfrm>
            <a:prstGeom prst="roundRect">
              <a:avLst>
                <a:gd name="adj" fmla="val 17381"/>
              </a:avLst>
            </a:prstGeom>
            <a:solidFill>
              <a:srgbClr val="F3F3F3">
                <a:lumMod val="5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5" name="TextBox 84">
              <a:extLst>
                <a:ext uri="{FF2B5EF4-FFF2-40B4-BE49-F238E27FC236}">
                  <a16:creationId xmlns:a16="http://schemas.microsoft.com/office/drawing/2014/main" id="{91ED1F78-0190-635F-2E4E-5E3D6FB4F4EF}"/>
                </a:ext>
              </a:extLst>
            </p:cNvPr>
            <p:cNvSpPr txBox="1"/>
            <p:nvPr/>
          </p:nvSpPr>
          <p:spPr>
            <a:xfrm>
              <a:off x="455929" y="5588435"/>
              <a:ext cx="11193145" cy="436321"/>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3F3F3"/>
                  </a:solidFill>
                  <a:effectLst/>
                  <a:uLnTx/>
                  <a:uFillTx/>
                </a:rPr>
                <a:t>Intent of programs is to make medications affordable for Patients</a:t>
              </a:r>
            </a:p>
          </p:txBody>
        </p:sp>
      </p:grpSp>
      <p:sp>
        <p:nvSpPr>
          <p:cNvPr id="87" name="Slide Number Placeholder 2">
            <a:extLst>
              <a:ext uri="{FF2B5EF4-FFF2-40B4-BE49-F238E27FC236}">
                <a16:creationId xmlns:a16="http://schemas.microsoft.com/office/drawing/2014/main" id="{29FBED3B-D7D3-4527-5EB0-DA432AE99168}"/>
              </a:ext>
            </a:extLst>
          </p:cNvPr>
          <p:cNvSpPr txBox="1">
            <a:spLocks/>
          </p:cNvSpPr>
          <p:nvPr/>
        </p:nvSpPr>
        <p:spPr>
          <a:xfrm>
            <a:off x="11171808" y="6484767"/>
            <a:ext cx="587376"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612E008-61E4-4A99-8383-A3C8D6963C8E}" type="slidenum">
              <a:rPr lang="en-US" sz="1200" smtClean="0">
                <a:solidFill>
                  <a:schemeClr val="tx2"/>
                </a:solidFill>
              </a:rPr>
              <a:pPr algn="r"/>
              <a:t>23</a:t>
            </a:fld>
            <a:endParaRPr lang="en-US" sz="1200">
              <a:solidFill>
                <a:schemeClr val="tx2"/>
              </a:solidFill>
            </a:endParaRPr>
          </a:p>
        </p:txBody>
      </p:sp>
    </p:spTree>
    <p:extLst>
      <p:ext uri="{BB962C8B-B14F-4D97-AF65-F5344CB8AC3E}">
        <p14:creationId xmlns:p14="http://schemas.microsoft.com/office/powerpoint/2010/main" val="825871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DE785-4F84-D591-4A93-622E53395EDC}"/>
            </a:ext>
          </a:extLst>
        </p:cNvPr>
        <p:cNvGrpSpPr/>
        <p:nvPr/>
      </p:nvGrpSpPr>
      <p:grpSpPr>
        <a:xfrm>
          <a:off x="0" y="0"/>
          <a:ext cx="0" cy="0"/>
          <a:chOff x="0" y="0"/>
          <a:chExt cx="0" cy="0"/>
        </a:xfrm>
      </p:grpSpPr>
      <p:pic>
        <p:nvPicPr>
          <p:cNvPr id="6" name="Picture 5" descr="Dominoes falling in a row">
            <a:extLst>
              <a:ext uri="{FF2B5EF4-FFF2-40B4-BE49-F238E27FC236}">
                <a16:creationId xmlns:a16="http://schemas.microsoft.com/office/drawing/2014/main" id="{BDD91810-A8F8-8E20-028E-FF571874B400}"/>
              </a:ext>
            </a:extLst>
          </p:cNvPr>
          <p:cNvPicPr>
            <a:picLocks noChangeAspect="1"/>
          </p:cNvPicPr>
          <p:nvPr/>
        </p:nvPicPr>
        <p:blipFill>
          <a:blip r:embed="rId3">
            <a:alphaModFix amt="25000"/>
            <a:extLst>
              <a:ext uri="{28A0092B-C50C-407E-A947-70E740481C1C}">
                <a14:useLocalDpi xmlns:a14="http://schemas.microsoft.com/office/drawing/2010/main" val="0"/>
              </a:ext>
            </a:extLst>
          </a:blip>
          <a:srcRect/>
          <a:stretch/>
        </p:blipFill>
        <p:spPr>
          <a:xfrm>
            <a:off x="0" y="-804775"/>
            <a:ext cx="12231622" cy="9178754"/>
          </a:xfrm>
          <a:prstGeom prst="rect">
            <a:avLst/>
          </a:prstGeom>
        </p:spPr>
      </p:pic>
      <p:sp>
        <p:nvSpPr>
          <p:cNvPr id="23" name="Text Placeholder 1">
            <a:extLst>
              <a:ext uri="{FF2B5EF4-FFF2-40B4-BE49-F238E27FC236}">
                <a16:creationId xmlns:a16="http://schemas.microsoft.com/office/drawing/2014/main" id="{731661A8-0AF3-E526-2850-9976DE426E34}"/>
              </a:ext>
            </a:extLst>
          </p:cNvPr>
          <p:cNvSpPr txBox="1">
            <a:spLocks/>
          </p:cNvSpPr>
          <p:nvPr/>
        </p:nvSpPr>
        <p:spPr>
          <a:xfrm>
            <a:off x="617621" y="119549"/>
            <a:ext cx="10956758" cy="1477328"/>
          </a:xfrm>
          <a:prstGeom prst="rect">
            <a:avLst/>
          </a:prstGeom>
          <a:ln>
            <a:noFill/>
          </a:ln>
        </p:spPr>
        <p:txBody>
          <a:bodyPr vert="horz" wrap="square" lIns="0" tIns="0" rIns="0" bIns="0" rtlCol="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kern="1200" baseline="0">
                <a:solidFill>
                  <a:schemeClr val="tx1"/>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sz="24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5pPr>
            <a:lvl6pPr marL="0" indent="0" algn="l" defTabSz="914400" rtl="0" eaLnBrk="1" latinLnBrk="0" hangingPunct="1">
              <a:lnSpc>
                <a:spcPct val="90000"/>
              </a:lnSpc>
              <a:spcBef>
                <a:spcPts val="0"/>
              </a:spcBef>
              <a:buFont typeface="Arial" panose="020B0604020202020204" pitchFamily="34" charset="0"/>
              <a:buNone/>
              <a:defRPr sz="2400" kern="1200">
                <a:solidFill>
                  <a:schemeClr val="tx1"/>
                </a:solidFill>
                <a:latin typeface="+mn-lt"/>
                <a:ea typeface="+mn-ea"/>
                <a:cs typeface="+mn-cs"/>
              </a:defRPr>
            </a:lvl6pPr>
            <a:lvl7pPr marL="0" indent="0" algn="l" defTabSz="914400" rtl="0" eaLnBrk="1" latinLnBrk="0" hangingPunct="1">
              <a:lnSpc>
                <a:spcPct val="90000"/>
              </a:lnSpc>
              <a:spcBef>
                <a:spcPts val="0"/>
              </a:spcBef>
              <a:buFont typeface="Arial" panose="020B0604020202020204" pitchFamily="34" charset="0"/>
              <a:buNone/>
              <a:defRPr sz="2400" kern="1200">
                <a:solidFill>
                  <a:schemeClr val="tx1"/>
                </a:solidFill>
                <a:latin typeface="+mn-lt"/>
                <a:ea typeface="+mn-ea"/>
                <a:cs typeface="+mn-cs"/>
              </a:defRPr>
            </a:lvl7pPr>
            <a:lvl8pPr marL="0" indent="0" algn="l" defTabSz="914400" rtl="0" eaLnBrk="1" latinLnBrk="0" hangingPunct="1">
              <a:lnSpc>
                <a:spcPct val="90000"/>
              </a:lnSpc>
              <a:spcBef>
                <a:spcPts val="0"/>
              </a:spcBef>
              <a:buFont typeface="Arial" panose="020B0604020202020204" pitchFamily="34" charset="0"/>
              <a:buNone/>
              <a:defRPr sz="2400" kern="1200">
                <a:solidFill>
                  <a:schemeClr val="tx1"/>
                </a:solidFill>
                <a:latin typeface="+mn-lt"/>
                <a:ea typeface="+mn-ea"/>
                <a:cs typeface="+mn-cs"/>
              </a:defRPr>
            </a:lvl8pPr>
            <a:lvl9pPr marL="0" indent="0" algn="l" defTabSz="914400" rtl="0" eaLnBrk="1" latinLnBrk="0" hangingPunct="1">
              <a:lnSpc>
                <a:spcPct val="90000"/>
              </a:lnSpc>
              <a:spcBef>
                <a:spcPts val="0"/>
              </a:spcBef>
              <a:buFont typeface="Arial" panose="020B0604020202020204" pitchFamily="34" charset="0"/>
              <a:buNone/>
              <a:defRPr sz="2400" kern="1200">
                <a:solidFill>
                  <a:schemeClr val="tx1"/>
                </a:solidFill>
                <a:latin typeface="+mn-lt"/>
                <a:ea typeface="+mn-ea"/>
                <a:cs typeface="+mn-cs"/>
              </a:defRPr>
            </a:lvl9pPr>
          </a:lstStyle>
          <a:p>
            <a:pPr algn="ctr"/>
            <a:endParaRPr lang="en-US" sz="2400" dirty="0"/>
          </a:p>
          <a:p>
            <a:pPr algn="ctr"/>
            <a:r>
              <a:rPr lang="en-US" sz="2400" b="1" dirty="0"/>
              <a:t>Every government intervention [in the marketplace] creates unintended consequences, which lead to calls for further government interventions</a:t>
            </a:r>
          </a:p>
          <a:p>
            <a:pPr algn="ctr"/>
            <a:r>
              <a:rPr lang="en-US" sz="2400" dirty="0"/>
              <a:t>Ludwig von Mises</a:t>
            </a:r>
          </a:p>
        </p:txBody>
      </p:sp>
    </p:spTree>
    <p:extLst>
      <p:ext uri="{BB962C8B-B14F-4D97-AF65-F5344CB8AC3E}">
        <p14:creationId xmlns:p14="http://schemas.microsoft.com/office/powerpoint/2010/main" val="1782269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6D4B3C-E887-EAEC-D835-212CD4C94514}"/>
              </a:ext>
            </a:extLst>
          </p:cNvPr>
          <p:cNvSpPr>
            <a:spLocks noGrp="1"/>
          </p:cNvSpPr>
          <p:nvPr>
            <p:ph type="title"/>
          </p:nvPr>
        </p:nvSpPr>
        <p:spPr>
          <a:xfrm>
            <a:off x="609601" y="2363280"/>
            <a:ext cx="8091949" cy="590931"/>
          </a:xfrm>
        </p:spPr>
        <p:txBody>
          <a:bodyPr/>
          <a:lstStyle/>
          <a:p>
            <a:r>
              <a:rPr lang="en-US"/>
              <a:t>Thank You</a:t>
            </a:r>
          </a:p>
        </p:txBody>
      </p:sp>
      <p:sp>
        <p:nvSpPr>
          <p:cNvPr id="12" name="Text Placeholder 2">
            <a:extLst>
              <a:ext uri="{FF2B5EF4-FFF2-40B4-BE49-F238E27FC236}">
                <a16:creationId xmlns:a16="http://schemas.microsoft.com/office/drawing/2014/main" id="{DBB5DE8F-8922-7083-8FE8-C8027FF4E312}"/>
              </a:ext>
            </a:extLst>
          </p:cNvPr>
          <p:cNvSpPr>
            <a:spLocks noGrp="1"/>
          </p:cNvSpPr>
          <p:nvPr>
            <p:ph type="body" sz="quarter" idx="11"/>
          </p:nvPr>
        </p:nvSpPr>
        <p:spPr>
          <a:xfrm>
            <a:off x="609601" y="3903789"/>
            <a:ext cx="3643422" cy="633507"/>
          </a:xfrm>
        </p:spPr>
        <p:txBody>
          <a:bodyPr/>
          <a:lstStyle/>
          <a:p>
            <a:r>
              <a:rPr lang="en-US" b="1"/>
              <a:t>Alan Van Amber</a:t>
            </a:r>
          </a:p>
          <a:p>
            <a:r>
              <a:rPr lang="en-US"/>
              <a:t>alan.vanamber@milliman.com</a:t>
            </a:r>
          </a:p>
        </p:txBody>
      </p:sp>
      <p:sp>
        <p:nvSpPr>
          <p:cNvPr id="6" name="Text Placeholder 2">
            <a:extLst>
              <a:ext uri="{FF2B5EF4-FFF2-40B4-BE49-F238E27FC236}">
                <a16:creationId xmlns:a16="http://schemas.microsoft.com/office/drawing/2014/main" id="{F2F33AD3-D3AE-65AC-85F9-4CEEA2D855BA}"/>
              </a:ext>
            </a:extLst>
          </p:cNvPr>
          <p:cNvSpPr txBox="1">
            <a:spLocks/>
          </p:cNvSpPr>
          <p:nvPr/>
        </p:nvSpPr>
        <p:spPr>
          <a:xfrm>
            <a:off x="4295557" y="3903788"/>
            <a:ext cx="3643422" cy="633507"/>
          </a:xfrm>
          <a:prstGeom prst="rect">
            <a:avLst/>
          </a:prstGeom>
          <a:ln>
            <a:noFill/>
          </a:ln>
        </p:spPr>
        <p:txBody>
          <a:bodyPr vert="horz" lIns="0" tIns="0" rIns="91440" bIns="0" rtlCol="0">
            <a:spAutoFit/>
          </a:bodyPr>
          <a:lstStyle>
            <a:lvl1pPr marL="0" indent="0" algn="l" defTabSz="914400" rtl="0" eaLnBrk="1" latinLnBrk="0" hangingPunct="1">
              <a:lnSpc>
                <a:spcPct val="100000"/>
              </a:lnSpc>
              <a:spcBef>
                <a:spcPts val="600"/>
              </a:spcBef>
              <a:spcAft>
                <a:spcPts val="500"/>
              </a:spcAft>
              <a:buFont typeface="Calibri" panose="020F0502020204030204" pitchFamily="34" charset="0"/>
              <a:buChar char="​"/>
              <a:defRPr sz="1600" kern="1200">
                <a:solidFill>
                  <a:schemeClr val="tx1"/>
                </a:solidFill>
                <a:latin typeface="+mn-lt"/>
                <a:ea typeface="+mn-ea"/>
                <a:cs typeface="Arial" panose="020B0604020202020204" pitchFamily="34" charset="0"/>
              </a:defRPr>
            </a:lvl1pPr>
            <a:lvl2pPr marL="274320" indent="-274320" algn="l" defTabSz="914400" rtl="0" eaLnBrk="1" latinLnBrk="0" hangingPunct="1">
              <a:lnSpc>
                <a:spcPct val="100000"/>
              </a:lnSpc>
              <a:spcBef>
                <a:spcPts val="600"/>
              </a:spcBef>
              <a:spcAft>
                <a:spcPts val="500"/>
              </a:spcAft>
              <a:buFont typeface="Wingdings" panose="05000000000000000000" pitchFamily="2" charset="2"/>
              <a:buChar char="§"/>
              <a:defRPr sz="1000" b="1" kern="1200" cap="all" spc="30" baseline="0">
                <a:solidFill>
                  <a:schemeClr val="tx1"/>
                </a:solidFill>
                <a:latin typeface="+mn-lt"/>
                <a:ea typeface="+mn-ea"/>
                <a:cs typeface="Arial" panose="020B0604020202020204" pitchFamily="34" charset="0"/>
              </a:defRPr>
            </a:lvl2pPr>
            <a:lvl3pPr marL="548640" indent="-27432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822960" indent="-27432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097280" indent="-27432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Michael Hunter</a:t>
            </a:r>
          </a:p>
          <a:p>
            <a:r>
              <a:rPr lang="en-US"/>
              <a:t>michael.t.hunter@milliman.com</a:t>
            </a:r>
          </a:p>
        </p:txBody>
      </p:sp>
    </p:spTree>
    <p:extLst>
      <p:ext uri="{BB962C8B-B14F-4D97-AF65-F5344CB8AC3E}">
        <p14:creationId xmlns:p14="http://schemas.microsoft.com/office/powerpoint/2010/main" val="156332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BB75B-ACAF-937F-7B3C-49BA4F4C9015}"/>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F3F98371-DC6F-312A-D8F8-180D73D81F0D}"/>
              </a:ext>
            </a:extLst>
          </p:cNvPr>
          <p:cNvSpPr>
            <a:spLocks noGrp="1"/>
          </p:cNvSpPr>
          <p:nvPr>
            <p:ph type="title"/>
          </p:nvPr>
        </p:nvSpPr>
        <p:spPr/>
        <p:txBody>
          <a:bodyPr/>
          <a:lstStyle/>
          <a:p>
            <a:r>
              <a:rPr lang="en-US"/>
              <a:t>IPAY 2026 Drugs Future Outlook</a:t>
            </a:r>
          </a:p>
        </p:txBody>
      </p:sp>
      <p:sp>
        <p:nvSpPr>
          <p:cNvPr id="21" name="Text Placeholder 20">
            <a:extLst>
              <a:ext uri="{FF2B5EF4-FFF2-40B4-BE49-F238E27FC236}">
                <a16:creationId xmlns:a16="http://schemas.microsoft.com/office/drawing/2014/main" id="{BA54AFAB-E021-40FB-125F-B16E167D1653}"/>
              </a:ext>
            </a:extLst>
          </p:cNvPr>
          <p:cNvSpPr>
            <a:spLocks noGrp="1"/>
          </p:cNvSpPr>
          <p:nvPr>
            <p:ph type="body" sz="quarter" idx="14"/>
          </p:nvPr>
        </p:nvSpPr>
        <p:spPr/>
        <p:txBody>
          <a:bodyPr/>
          <a:lstStyle/>
          <a:p>
            <a:r>
              <a:rPr lang="en-US"/>
              <a:t>2026 NACDS Regional Conference</a:t>
            </a:r>
          </a:p>
        </p:txBody>
      </p:sp>
      <p:sp>
        <p:nvSpPr>
          <p:cNvPr id="22" name="Text Placeholder 21">
            <a:extLst>
              <a:ext uri="{FF2B5EF4-FFF2-40B4-BE49-F238E27FC236}">
                <a16:creationId xmlns:a16="http://schemas.microsoft.com/office/drawing/2014/main" id="{79F4D33E-F38D-A943-058B-6AD28B25E3EC}"/>
              </a:ext>
            </a:extLst>
          </p:cNvPr>
          <p:cNvSpPr>
            <a:spLocks noGrp="1"/>
          </p:cNvSpPr>
          <p:nvPr>
            <p:ph type="body" sz="quarter" idx="15"/>
          </p:nvPr>
        </p:nvSpPr>
        <p:spPr/>
        <p:txBody>
          <a:bodyPr/>
          <a:lstStyle/>
          <a:p>
            <a:r>
              <a:rPr lang="en-US"/>
              <a:t>In effect as of January 2026</a:t>
            </a:r>
          </a:p>
        </p:txBody>
      </p:sp>
      <p:sp>
        <p:nvSpPr>
          <p:cNvPr id="23" name="Text Placeholder 22">
            <a:extLst>
              <a:ext uri="{FF2B5EF4-FFF2-40B4-BE49-F238E27FC236}">
                <a16:creationId xmlns:a16="http://schemas.microsoft.com/office/drawing/2014/main" id="{5355830B-455A-1745-1C30-D319A89739C6}"/>
              </a:ext>
            </a:extLst>
          </p:cNvPr>
          <p:cNvSpPr>
            <a:spLocks noGrp="1"/>
          </p:cNvSpPr>
          <p:nvPr>
            <p:ph type="body" sz="quarter" idx="16"/>
          </p:nvPr>
        </p:nvSpPr>
        <p:spPr>
          <a:xfrm>
            <a:off x="438912" y="5562722"/>
            <a:ext cx="11319701" cy="400050"/>
          </a:xfrm>
        </p:spPr>
        <p:txBody>
          <a:bodyPr/>
          <a:lstStyle/>
          <a:p>
            <a:pPr marL="0" marR="0" lvl="0" indent="0" algn="l" defTabSz="914400" rtl="0" eaLnBrk="1" fontAlgn="auto" latinLnBrk="0" hangingPunct="1">
              <a:lnSpc>
                <a:spcPct val="100000"/>
              </a:lnSpc>
              <a:spcBef>
                <a:spcPts val="600"/>
              </a:spcBef>
              <a:spcAft>
                <a:spcPts val="0"/>
              </a:spcAft>
              <a:buClrTx/>
              <a:buSzTx/>
              <a:buFont typeface="Calibri" panose="020F0502020204030204" pitchFamily="34" charset="0"/>
              <a:buNone/>
              <a:tabLst/>
              <a:defRPr/>
            </a:pPr>
            <a:r>
              <a:rPr kumimoji="0" lang="en-US" sz="800" b="0" i="0" u="none" strike="noStrike" kern="1200" cap="none" spc="0" normalizeH="0" baseline="0" noProof="0">
                <a:ln>
                  <a:noFill/>
                </a:ln>
                <a:solidFill>
                  <a:srgbClr val="222B36"/>
                </a:solidFill>
                <a:effectLst/>
                <a:uLnTx/>
                <a:uFillTx/>
                <a:latin typeface="Arial"/>
                <a:ea typeface="+mn-ea"/>
                <a:cs typeface="+mn-cs"/>
              </a:rPr>
              <a:t>1 Includes unbranded insulin aspart, which will be discontinued 12/31/2025.</a:t>
            </a:r>
            <a:br>
              <a:rPr kumimoji="0" lang="en-US" sz="800" b="0" i="0" u="none" strike="noStrike" kern="1200" cap="none" spc="0" normalizeH="0" baseline="0" noProof="0">
                <a:ln>
                  <a:noFill/>
                </a:ln>
                <a:solidFill>
                  <a:srgbClr val="222B36"/>
                </a:solidFill>
                <a:effectLst/>
                <a:uLnTx/>
                <a:uFillTx/>
                <a:latin typeface="Arial"/>
                <a:ea typeface="+mn-ea"/>
                <a:cs typeface="+mn-cs"/>
              </a:rPr>
            </a:br>
            <a:r>
              <a:rPr kumimoji="0" lang="en-US" sz="800" b="0" i="0" u="none" strike="noStrike" kern="1200" cap="none" spc="0" normalizeH="0" baseline="0" noProof="0">
                <a:ln>
                  <a:noFill/>
                </a:ln>
                <a:solidFill>
                  <a:srgbClr val="222B36"/>
                </a:solidFill>
                <a:effectLst/>
                <a:uLnTx/>
                <a:uFillTx/>
                <a:latin typeface="Arial"/>
                <a:ea typeface="+mn-ea"/>
                <a:cs typeface="+mn-cs"/>
              </a:rPr>
              <a:t>2 A generic form of Xarelto (rivaroxaban 2.5 mg) exists, but this dosage represents &lt;10% of Part D utilization. The 2.5mg dosage of Xarelto was listed on the May FRF for initial CY26 formulary submission, and therefore we do not expect plans may remove Xarelto 2.5mg from formulary during CY26 under immediate substitution rules. We expect CMS to remove the MFP for all Xarelto dosage forms and strengths in CY2027 due to the bona fide marketing of a generic of at least one dosage form and strength.</a:t>
            </a:r>
            <a:br>
              <a:rPr kumimoji="0" lang="en-US" sz="800" b="0" i="0" u="none" strike="noStrike" kern="1200" cap="none" spc="0" normalizeH="0" baseline="0" noProof="0">
                <a:ln>
                  <a:noFill/>
                </a:ln>
                <a:solidFill>
                  <a:srgbClr val="222B36"/>
                </a:solidFill>
                <a:effectLst/>
                <a:uLnTx/>
                <a:uFillTx/>
                <a:latin typeface="Arial"/>
                <a:ea typeface="+mn-ea"/>
                <a:cs typeface="+mn-cs"/>
              </a:rPr>
            </a:br>
            <a:r>
              <a:rPr kumimoji="0" lang="en-US" sz="800" b="0" i="0" u="none" strike="noStrike" kern="1200" cap="none" spc="0" normalizeH="0" baseline="0" noProof="0">
                <a:ln>
                  <a:noFill/>
                </a:ln>
                <a:solidFill>
                  <a:srgbClr val="222B36"/>
                </a:solidFill>
                <a:effectLst/>
                <a:uLnTx/>
                <a:uFillTx/>
                <a:latin typeface="Arial"/>
                <a:ea typeface="+mn-ea"/>
                <a:cs typeface="+mn-cs"/>
              </a:rPr>
              <a:t>3 Additional Stelara biosimilars launched after January 2025 and RxCUIs were added to September FRF after the finalization of the May FRF used for CY26 which allows plans the flexibility to remove Stelara for CY26 coverage.</a:t>
            </a:r>
            <a:br>
              <a:rPr kumimoji="0" lang="en-US" sz="800" b="0" i="0" u="none" strike="noStrike" kern="1200" cap="none" spc="0" normalizeH="0" baseline="0" noProof="0">
                <a:ln>
                  <a:noFill/>
                </a:ln>
                <a:solidFill>
                  <a:srgbClr val="222B36"/>
                </a:solidFill>
                <a:effectLst/>
                <a:uLnTx/>
                <a:uFillTx/>
                <a:latin typeface="Arial"/>
                <a:ea typeface="+mn-ea"/>
                <a:cs typeface="+mn-cs"/>
              </a:rPr>
            </a:br>
            <a:r>
              <a:rPr kumimoji="0" lang="en-US" sz="800" b="0" i="0" u="none" strike="noStrike" kern="1200" cap="none" spc="0" normalizeH="0" baseline="0" noProof="0">
                <a:ln>
                  <a:noFill/>
                </a:ln>
                <a:solidFill>
                  <a:srgbClr val="222B36"/>
                </a:solidFill>
                <a:effectLst/>
                <a:uLnTx/>
                <a:uFillTx/>
                <a:latin typeface="Arial"/>
                <a:ea typeface="+mn-ea"/>
                <a:cs typeface="+mn-cs"/>
              </a:rPr>
              <a:t>Future WAC decrease source: </a:t>
            </a:r>
            <a:r>
              <a:rPr kumimoji="0" lang="en-US" sz="800" b="0" i="0" u="none" strike="noStrike" kern="1200" cap="none" spc="0" normalizeH="0" baseline="0" noProof="0">
                <a:ln>
                  <a:noFill/>
                </a:ln>
                <a:solidFill>
                  <a:srgbClr val="222B36"/>
                </a:solidFill>
                <a:effectLst/>
                <a:uLnTx/>
                <a:uFillTx/>
                <a:latin typeface="Arial"/>
                <a:ea typeface="+mn-ea"/>
                <a:cs typeface="+mn-cs"/>
                <a:hlinkClick r:id="rId2"/>
              </a:rPr>
              <a:t>https://ncpa.org/newsroom/qam/2025/11/11/wac-reductions-likely-coming-soon</a:t>
            </a:r>
            <a:endParaRPr kumimoji="0" lang="en-US" sz="800" b="0" i="0" u="none" strike="noStrike" kern="1200" cap="none" spc="0" normalizeH="0" baseline="0" noProof="0">
              <a:ln>
                <a:noFill/>
              </a:ln>
              <a:solidFill>
                <a:srgbClr val="222B36"/>
              </a:solidFill>
              <a:effectLst/>
              <a:uLnTx/>
              <a:uFillTx/>
              <a:latin typeface="Arial"/>
              <a:ea typeface="+mn-ea"/>
              <a:cs typeface="+mn-cs"/>
            </a:endParaRPr>
          </a:p>
        </p:txBody>
      </p:sp>
      <p:sp>
        <p:nvSpPr>
          <p:cNvPr id="2" name="Star: 5 Points 1">
            <a:extLst>
              <a:ext uri="{FF2B5EF4-FFF2-40B4-BE49-F238E27FC236}">
                <a16:creationId xmlns:a16="http://schemas.microsoft.com/office/drawing/2014/main" id="{61131CC8-4875-F7E6-7D03-DBE2E37C9EB4}"/>
              </a:ext>
            </a:extLst>
          </p:cNvPr>
          <p:cNvSpPr/>
          <p:nvPr/>
        </p:nvSpPr>
        <p:spPr bwMode="ltGray">
          <a:xfrm>
            <a:off x="8254995" y="6050304"/>
            <a:ext cx="257175" cy="228600"/>
          </a:xfrm>
          <a:prstGeom prst="star5">
            <a:avLst/>
          </a:prstGeom>
          <a:solidFill>
            <a:srgbClr val="FFC8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7" name="TextBox 6">
            <a:extLst>
              <a:ext uri="{FF2B5EF4-FFF2-40B4-BE49-F238E27FC236}">
                <a16:creationId xmlns:a16="http://schemas.microsoft.com/office/drawing/2014/main" id="{54893FC5-351D-5958-CC83-DA749F90986C}"/>
              </a:ext>
            </a:extLst>
          </p:cNvPr>
          <p:cNvSpPr txBox="1"/>
          <p:nvPr/>
        </p:nvSpPr>
        <p:spPr>
          <a:xfrm>
            <a:off x="8383585" y="5894858"/>
            <a:ext cx="3375026" cy="720197"/>
          </a:xfrm>
          <a:prstGeom prst="rect">
            <a:avLst/>
          </a:prstGeom>
          <a:noFill/>
        </p:spPr>
        <p:txBody>
          <a:bodyPr wrap="square" lIns="173736" tIns="137160" rIns="91440" bIns="137160" rtlCol="0">
            <a:spAutoFit/>
          </a:bodyPr>
          <a:lstStyle/>
          <a:p>
            <a:pPr algn="l">
              <a:lnSpc>
                <a:spcPct val="90000"/>
              </a:lnSpc>
              <a:spcBef>
                <a:spcPts val="600"/>
              </a:spcBef>
            </a:pPr>
            <a:r>
              <a:rPr lang="en-US" sz="800">
                <a:solidFill>
                  <a:schemeClr val="tx2"/>
                </a:solidFill>
              </a:rPr>
              <a:t>Cases where selected drug could be removed from the CY26 formulary for generic substitution but based on expected launch timing, will not demonstrate bona fide generic marketing by the 3/31/26 to trigger deselection for CY27.</a:t>
            </a:r>
            <a:endParaRPr lang="en-US" sz="800">
              <a:solidFill>
                <a:schemeClr val="tx2"/>
              </a:solidFill>
              <a:latin typeface="+mn-lt"/>
            </a:endParaRPr>
          </a:p>
        </p:txBody>
      </p:sp>
      <p:graphicFrame>
        <p:nvGraphicFramePr>
          <p:cNvPr id="8" name="Table 7">
            <a:extLst>
              <a:ext uri="{FF2B5EF4-FFF2-40B4-BE49-F238E27FC236}">
                <a16:creationId xmlns:a16="http://schemas.microsoft.com/office/drawing/2014/main" id="{E56EADE1-0BA3-1B1D-FCA3-578FAB01E314}"/>
              </a:ext>
            </a:extLst>
          </p:cNvPr>
          <p:cNvGraphicFramePr>
            <a:graphicFrameLocks noGrp="1"/>
          </p:cNvGraphicFramePr>
          <p:nvPr>
            <p:extLst>
              <p:ext uri="{D42A27DB-BD31-4B8C-83A1-F6EECF244321}">
                <p14:modId xmlns:p14="http://schemas.microsoft.com/office/powerpoint/2010/main" val="1560589759"/>
              </p:ext>
            </p:extLst>
          </p:nvPr>
        </p:nvGraphicFramePr>
        <p:xfrm>
          <a:off x="431800" y="1695449"/>
          <a:ext cx="11326811" cy="3274789"/>
        </p:xfrm>
        <a:graphic>
          <a:graphicData uri="http://schemas.openxmlformats.org/drawingml/2006/table">
            <a:tbl>
              <a:tblPr firstRow="1" bandRow="1"/>
              <a:tblGrid>
                <a:gridCol w="1492250">
                  <a:extLst>
                    <a:ext uri="{9D8B030D-6E8A-4147-A177-3AD203B41FA5}">
                      <a16:colId xmlns:a16="http://schemas.microsoft.com/office/drawing/2014/main" val="3542840054"/>
                    </a:ext>
                  </a:extLst>
                </a:gridCol>
                <a:gridCol w="1714500">
                  <a:extLst>
                    <a:ext uri="{9D8B030D-6E8A-4147-A177-3AD203B41FA5}">
                      <a16:colId xmlns:a16="http://schemas.microsoft.com/office/drawing/2014/main" val="462164590"/>
                    </a:ext>
                  </a:extLst>
                </a:gridCol>
                <a:gridCol w="1581150">
                  <a:extLst>
                    <a:ext uri="{9D8B030D-6E8A-4147-A177-3AD203B41FA5}">
                      <a16:colId xmlns:a16="http://schemas.microsoft.com/office/drawing/2014/main" val="2447315149"/>
                    </a:ext>
                  </a:extLst>
                </a:gridCol>
                <a:gridCol w="2286000">
                  <a:extLst>
                    <a:ext uri="{9D8B030D-6E8A-4147-A177-3AD203B41FA5}">
                      <a16:colId xmlns:a16="http://schemas.microsoft.com/office/drawing/2014/main" val="1035212666"/>
                    </a:ext>
                  </a:extLst>
                </a:gridCol>
                <a:gridCol w="2143125">
                  <a:extLst>
                    <a:ext uri="{9D8B030D-6E8A-4147-A177-3AD203B41FA5}">
                      <a16:colId xmlns:a16="http://schemas.microsoft.com/office/drawing/2014/main" val="191073313"/>
                    </a:ext>
                  </a:extLst>
                </a:gridCol>
                <a:gridCol w="2109786">
                  <a:extLst>
                    <a:ext uri="{9D8B030D-6E8A-4147-A177-3AD203B41FA5}">
                      <a16:colId xmlns:a16="http://schemas.microsoft.com/office/drawing/2014/main" val="1962064826"/>
                    </a:ext>
                  </a:extLst>
                </a:gridCol>
              </a:tblGrid>
              <a:tr h="541553">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l"/>
                      <a:endParaRPr lang="en-US" sz="1000">
                        <a:solidFill>
                          <a:schemeClr val="tx2"/>
                        </a:solidFill>
                        <a:latin typeface="+mn-lt"/>
                      </a:endParaRPr>
                    </a:p>
                  </a:txBody>
                  <a:tcPr marL="173736" marT="18288" marB="18288" anchor="ctr">
                    <a:lnL w="12700" cap="flat" cmpd="sng" algn="ctr">
                      <a:noFill/>
                      <a:prstDash val="solid"/>
                      <a:miter lim="800000"/>
                    </a:lnL>
                    <a:lnR>
                      <a:noFill/>
                    </a:lnR>
                    <a:lnT w="1270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l"/>
                      <a:endParaRPr lang="en-US" sz="1000">
                        <a:solidFill>
                          <a:schemeClr val="tx2"/>
                        </a:solidFill>
                        <a:latin typeface="+mn-lt"/>
                      </a:endParaRPr>
                    </a:p>
                  </a:txBody>
                  <a:tcPr marL="173736" marT="18288" marB="18288" anchor="ctr">
                    <a:lnL>
                      <a:noFill/>
                    </a:lnL>
                    <a:lnR>
                      <a:noFill/>
                    </a:lnR>
                    <a:lnT w="1270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l"/>
                      <a:endParaRPr lang="en-US" sz="1000">
                        <a:solidFill>
                          <a:schemeClr val="tx2"/>
                        </a:solidFill>
                        <a:latin typeface="+mn-lt"/>
                      </a:endParaRPr>
                    </a:p>
                  </a:txBody>
                  <a:tcPr marL="173736" marT="18288" marB="18288" anchor="ctr">
                    <a:lnL>
                      <a:noFill/>
                    </a:lnL>
                    <a:lnR>
                      <a:noFill/>
                    </a:lnR>
                    <a:lnT w="1270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l"/>
                      <a:r>
                        <a:rPr lang="en-US" sz="1000">
                          <a:solidFill>
                            <a:schemeClr val="tx2"/>
                          </a:solidFill>
                          <a:latin typeface="+mn-lt"/>
                        </a:rPr>
                        <a:t>Contingent on generic on FRF after 5/2025 + before 12/2026</a:t>
                      </a:r>
                    </a:p>
                  </a:txBody>
                  <a:tcPr marL="173736" marT="18288" marB="18288" anchor="ctr">
                    <a:lnL>
                      <a:noFill/>
                    </a:lnL>
                    <a:lnR>
                      <a:noFill/>
                    </a:lnR>
                    <a:lnT w="1270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l"/>
                      <a:r>
                        <a:rPr lang="en-US" sz="1000">
                          <a:solidFill>
                            <a:schemeClr val="tx2"/>
                          </a:solidFill>
                          <a:latin typeface="+mn-lt"/>
                        </a:rPr>
                        <a:t>Contingent on generic not appearing on May 2026 FRF</a:t>
                      </a:r>
                    </a:p>
                  </a:txBody>
                  <a:tcPr marL="173736" marT="18288" marB="18288" anchor="ctr">
                    <a:lnL>
                      <a:noFill/>
                    </a:lnL>
                    <a:lnR>
                      <a:noFill/>
                    </a:lnR>
                    <a:lnT w="1270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l"/>
                      <a:r>
                        <a:rPr lang="en-US" sz="1000">
                          <a:solidFill>
                            <a:schemeClr val="tx2"/>
                          </a:solidFill>
                          <a:latin typeface="+mn-lt"/>
                        </a:rPr>
                        <a:t>Contingent on generic bona fide marketing first occurring after 3/31/2026</a:t>
                      </a:r>
                    </a:p>
                  </a:txBody>
                  <a:tcPr marL="173736" marT="18288" marB="18288" anchor="ctr">
                    <a:lnL>
                      <a:noFill/>
                    </a:lnL>
                    <a:lnR w="12700" cap="flat" cmpd="sng" algn="ctr">
                      <a:noFill/>
                      <a:prstDash val="solid"/>
                      <a:miter lim="800000"/>
                    </a:lnR>
                    <a:lnT w="1270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extLst>
                  <a:ext uri="{0D108BD9-81ED-4DB2-BD59-A6C34878D82A}">
                    <a16:rowId xmlns:a16="http://schemas.microsoft.com/office/drawing/2014/main" val="2002696758"/>
                  </a:ext>
                </a:extLst>
              </a:tr>
              <a:tr h="33696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a:solidFill>
                            <a:schemeClr val="tx2"/>
                          </a:solidFill>
                          <a:latin typeface="+mn-lt"/>
                        </a:rPr>
                        <a:t>Drug Name</a:t>
                      </a:r>
                    </a:p>
                  </a:txBody>
                  <a:tcPr marL="173736" marT="18288" marB="18288" anchor="ctr">
                    <a:lnL w="12700" cap="flat" cmpd="sng" algn="ctr">
                      <a:noFill/>
                      <a:prstDash val="solid"/>
                      <a:miter lim="800000"/>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a:solidFill>
                            <a:schemeClr val="tx2"/>
                          </a:solidFill>
                          <a:latin typeface="+mn-lt"/>
                        </a:rPr>
                        <a:t>Generic / Biosimilar</a:t>
                      </a:r>
                    </a:p>
                  </a:txBody>
                  <a:tcPr marL="173736" marT="18288" marB="18288" anchor="ct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a:solidFill>
                            <a:schemeClr val="tx2"/>
                          </a:solidFill>
                          <a:latin typeface="+mn-lt"/>
                        </a:rPr>
                        <a:t>WAC Decrease?</a:t>
                      </a:r>
                    </a:p>
                  </a:txBody>
                  <a:tcPr marL="173736" marT="18288" marB="18288" anchor="ct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a:solidFill>
                            <a:schemeClr val="tx2"/>
                          </a:solidFill>
                          <a:latin typeface="+mn-lt"/>
                        </a:rPr>
                        <a:t>Can be removed after initial CY26 submission?</a:t>
                      </a:r>
                    </a:p>
                  </a:txBody>
                  <a:tcPr marL="173736" marT="18288" marB="18288" anchor="ct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a:solidFill>
                            <a:schemeClr val="tx2"/>
                          </a:solidFill>
                          <a:latin typeface="+mn-lt"/>
                        </a:rPr>
                        <a:t>Can be excluded for initial CY27 submission?</a:t>
                      </a:r>
                    </a:p>
                  </a:txBody>
                  <a:tcPr marL="173736" marT="18288" marB="18288" anchor="ct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a:solidFill>
                            <a:schemeClr val="tx2"/>
                          </a:solidFill>
                          <a:latin typeface="+mn-lt"/>
                        </a:rPr>
                        <a:t>MFP in effect in CY27?</a:t>
                      </a:r>
                    </a:p>
                  </a:txBody>
                  <a:tcPr marL="173736" marT="18288" marB="18288" anchor="ctr">
                    <a:lnL>
                      <a:noFill/>
                    </a:lnL>
                    <a:lnR w="1270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extLst>
                  <a:ext uri="{0D108BD9-81ED-4DB2-BD59-A6C34878D82A}">
                    <a16:rowId xmlns:a16="http://schemas.microsoft.com/office/drawing/2014/main" val="4210388893"/>
                  </a:ext>
                </a:extLst>
              </a:tr>
              <a:tr h="23918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i="0">
                          <a:solidFill>
                            <a:schemeClr val="tx2"/>
                          </a:solidFill>
                          <a:latin typeface="+mn-lt"/>
                        </a:rPr>
                        <a:t>Eliquis</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i="0">
                          <a:solidFill>
                            <a:schemeClr val="tx2"/>
                          </a:solidFill>
                          <a:latin typeface="+mn-lt"/>
                        </a:rPr>
                        <a:t>TBD</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i="0">
                          <a:solidFill>
                            <a:schemeClr val="tx2"/>
                          </a:solidFill>
                          <a:latin typeface="+mn-lt"/>
                        </a:rPr>
                        <a:t>Expected Jan. 2026</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No</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No</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Yes</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9814090"/>
                  </a:ext>
                </a:extLst>
              </a:tr>
              <a:tr h="23918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i="0">
                          <a:solidFill>
                            <a:schemeClr val="tx2"/>
                          </a:solidFill>
                          <a:latin typeface="+mn-lt"/>
                        </a:rPr>
                        <a:t>Jardiance</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i="0">
                          <a:solidFill>
                            <a:schemeClr val="tx2"/>
                          </a:solidFill>
                          <a:latin typeface="+mn-lt"/>
                        </a:rPr>
                        <a:t>TBD</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i="0">
                          <a:solidFill>
                            <a:schemeClr val="tx2"/>
                          </a:solidFill>
                          <a:latin typeface="+mn-lt"/>
                        </a:rPr>
                        <a:t>Expected Jan. 2026</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No</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No</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Yes</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054031"/>
                  </a:ext>
                </a:extLst>
              </a:tr>
              <a:tr h="23918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i="0">
                          <a:solidFill>
                            <a:schemeClr val="tx2"/>
                          </a:solidFill>
                          <a:latin typeface="+mn-lt"/>
                        </a:rPr>
                        <a:t>Xarelto</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i="0">
                          <a:solidFill>
                            <a:schemeClr val="tx2"/>
                          </a:solidFill>
                          <a:latin typeface="+mn-lt"/>
                        </a:rPr>
                        <a:t>Mar. 2025</a:t>
                      </a:r>
                      <a:r>
                        <a:rPr lang="en-US" sz="1000" i="0" baseline="30000">
                          <a:solidFill>
                            <a:schemeClr val="tx2"/>
                          </a:solidFill>
                          <a:latin typeface="+mn-lt"/>
                        </a:rPr>
                        <a:t>2</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endParaRPr lang="en-US" sz="1000" i="0">
                        <a:solidFill>
                          <a:schemeClr val="tx2"/>
                        </a:solidFill>
                        <a:latin typeface="+mn-lt"/>
                      </a:endParaRP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No</a:t>
                      </a:r>
                      <a:r>
                        <a:rPr lang="en-US" sz="1000" baseline="30000">
                          <a:solidFill>
                            <a:schemeClr val="tx2"/>
                          </a:solidFill>
                          <a:latin typeface="+mn-lt"/>
                        </a:rPr>
                        <a:t>2</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Yes – confirmed</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No – confirmed</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4157489"/>
                  </a:ext>
                </a:extLst>
              </a:tr>
              <a:tr h="23918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i="0">
                          <a:solidFill>
                            <a:schemeClr val="tx2"/>
                          </a:solidFill>
                          <a:latin typeface="+mn-lt"/>
                        </a:rPr>
                        <a:t>Januvia</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i="0">
                          <a:solidFill>
                            <a:schemeClr val="tx2"/>
                          </a:solidFill>
                          <a:latin typeface="+mn-lt"/>
                        </a:rPr>
                        <a:t>Expected May 2026</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i="0">
                          <a:solidFill>
                            <a:schemeClr val="tx2"/>
                          </a:solidFill>
                          <a:latin typeface="+mn-lt"/>
                        </a:rPr>
                        <a:t>Jan. 2025</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Yes</a:t>
                      </a:r>
                      <a:endParaRPr lang="en-US" sz="1000" baseline="30000">
                        <a:solidFill>
                          <a:schemeClr val="tx2"/>
                        </a:solidFill>
                        <a:latin typeface="+mn-lt"/>
                      </a:endParaRP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Unlikely</a:t>
                      </a:r>
                      <a:endParaRPr lang="en-US" sz="1000" baseline="30000">
                        <a:solidFill>
                          <a:schemeClr val="tx2"/>
                        </a:solidFill>
                        <a:latin typeface="+mn-lt"/>
                      </a:endParaRP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Likely</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760111"/>
                  </a:ext>
                </a:extLst>
              </a:tr>
              <a:tr h="23918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i="0">
                          <a:solidFill>
                            <a:schemeClr val="tx2"/>
                          </a:solidFill>
                          <a:latin typeface="+mn-lt"/>
                        </a:rPr>
                        <a:t>Farxiga</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2"/>
                          </a:solidFill>
                          <a:effectLst/>
                          <a:uLnTx/>
                          <a:uFillTx/>
                          <a:latin typeface="+mn-lt"/>
                          <a:ea typeface="+mn-ea"/>
                          <a:cs typeface="+mn-cs"/>
                        </a:rPr>
                        <a:t>Expected April 2026</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i="0">
                          <a:solidFill>
                            <a:schemeClr val="tx2"/>
                          </a:solidFill>
                          <a:latin typeface="+mn-lt"/>
                        </a:rPr>
                        <a:t>Expected Jan. 2026</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Yes</a:t>
                      </a:r>
                      <a:endParaRPr lang="en-US" sz="1000" baseline="30000">
                        <a:solidFill>
                          <a:schemeClr val="tx2"/>
                        </a:solidFill>
                        <a:latin typeface="+mn-lt"/>
                      </a:endParaRP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Unlikely</a:t>
                      </a:r>
                      <a:endParaRPr lang="en-US" sz="1000" baseline="30000">
                        <a:solidFill>
                          <a:schemeClr val="tx2"/>
                        </a:solidFill>
                        <a:latin typeface="+mn-lt"/>
                      </a:endParaRP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Likely</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7175123"/>
                  </a:ext>
                </a:extLst>
              </a:tr>
              <a:tr h="23918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i="0">
                          <a:solidFill>
                            <a:schemeClr val="tx2"/>
                          </a:solidFill>
                          <a:latin typeface="+mn-lt"/>
                        </a:rPr>
                        <a:t>Novolog / Fiasp</a:t>
                      </a:r>
                      <a:r>
                        <a:rPr lang="en-US" sz="1000" b="1" i="0" baseline="30000">
                          <a:solidFill>
                            <a:schemeClr val="tx2"/>
                          </a:solidFill>
                          <a:latin typeface="+mn-lt"/>
                        </a:rPr>
                        <a:t>1</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i="0">
                          <a:solidFill>
                            <a:schemeClr val="tx2"/>
                          </a:solidFill>
                          <a:latin typeface="+mn-lt"/>
                        </a:rPr>
                        <a:t>Jul. 2025 &amp; Sept. 2025</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i="0">
                          <a:solidFill>
                            <a:schemeClr val="tx2"/>
                          </a:solidFill>
                          <a:latin typeface="+mn-lt"/>
                        </a:rPr>
                        <a:t>Jan. 2024 / Jan. 2026</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Yes</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TBD – Likely</a:t>
                      </a:r>
                      <a:endParaRPr lang="en-US" sz="1000" baseline="30000">
                        <a:solidFill>
                          <a:schemeClr val="tx2"/>
                        </a:solidFill>
                        <a:latin typeface="+mn-lt"/>
                      </a:endParaRP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TBD – Unlikely</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682766"/>
                  </a:ext>
                </a:extLst>
              </a:tr>
              <a:tr h="23918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i="0">
                          <a:solidFill>
                            <a:schemeClr val="tx2"/>
                          </a:solidFill>
                          <a:latin typeface="+mn-lt"/>
                        </a:rPr>
                        <a:t>Entresto</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i="0">
                          <a:solidFill>
                            <a:schemeClr val="tx2"/>
                          </a:solidFill>
                          <a:latin typeface="+mn-lt"/>
                        </a:rPr>
                        <a:t>Jul. 2025</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endParaRPr lang="en-US" sz="1000" i="0">
                        <a:solidFill>
                          <a:schemeClr val="tx2"/>
                        </a:solidFill>
                        <a:latin typeface="+mn-lt"/>
                      </a:endParaRP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Yes</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Yes – confirmed</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No – confirmed</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09906"/>
                  </a:ext>
                </a:extLst>
              </a:tr>
              <a:tr h="23918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i="0">
                          <a:solidFill>
                            <a:schemeClr val="tx2"/>
                          </a:solidFill>
                          <a:latin typeface="+mn-lt"/>
                        </a:rPr>
                        <a:t>Enbrel</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i="0">
                          <a:solidFill>
                            <a:schemeClr val="tx2"/>
                          </a:solidFill>
                          <a:latin typeface="+mn-lt"/>
                        </a:rPr>
                        <a:t>TBD</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endParaRPr lang="en-US" sz="1000" i="0">
                        <a:solidFill>
                          <a:schemeClr val="tx2"/>
                        </a:solidFill>
                        <a:latin typeface="+mn-lt"/>
                      </a:endParaRP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No</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No</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Yes</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564036"/>
                  </a:ext>
                </a:extLst>
              </a:tr>
              <a:tr h="23918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i="0">
                          <a:solidFill>
                            <a:schemeClr val="tx2"/>
                          </a:solidFill>
                          <a:latin typeface="+mn-lt"/>
                        </a:rPr>
                        <a:t>Imbruvica</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i="0">
                          <a:solidFill>
                            <a:schemeClr val="tx2"/>
                          </a:solidFill>
                          <a:latin typeface="+mn-lt"/>
                        </a:rPr>
                        <a:t>TBD</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i="0">
                          <a:solidFill>
                            <a:schemeClr val="tx2"/>
                          </a:solidFill>
                          <a:latin typeface="+mn-lt"/>
                        </a:rPr>
                        <a:t>Expected Jan. 2026</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No</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No</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Yes</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963992"/>
                  </a:ext>
                </a:extLst>
              </a:tr>
              <a:tr h="23918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i="0">
                          <a:solidFill>
                            <a:schemeClr val="tx2"/>
                          </a:solidFill>
                          <a:latin typeface="+mn-lt"/>
                        </a:rPr>
                        <a:t>Stelara</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i="0">
                          <a:solidFill>
                            <a:schemeClr val="tx2"/>
                          </a:solidFill>
                          <a:latin typeface="+mn-lt"/>
                        </a:rPr>
                        <a:t>Jan. 2025</a:t>
                      </a:r>
                      <a:r>
                        <a:rPr lang="en-US" sz="1000" i="0" baseline="30000">
                          <a:solidFill>
                            <a:schemeClr val="tx2"/>
                          </a:solidFill>
                          <a:latin typeface="+mn-lt"/>
                        </a:rPr>
                        <a:t>3</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endParaRPr lang="en-US" sz="1000" i="0">
                        <a:solidFill>
                          <a:schemeClr val="tx2"/>
                        </a:solidFill>
                        <a:latin typeface="+mn-lt"/>
                      </a:endParaRP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Yes</a:t>
                      </a:r>
                      <a:endParaRPr lang="en-US" sz="1000" baseline="30000">
                        <a:solidFill>
                          <a:schemeClr val="tx2"/>
                        </a:solidFill>
                        <a:latin typeface="+mn-lt"/>
                      </a:endParaRP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Yes – confirmed</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r>
                        <a:rPr lang="en-US" sz="1000">
                          <a:solidFill>
                            <a:schemeClr val="tx2"/>
                          </a:solidFill>
                          <a:latin typeface="+mn-lt"/>
                        </a:rPr>
                        <a:t>No – confirmed</a:t>
                      </a:r>
                    </a:p>
                  </a:txBody>
                  <a:tcPr marL="173736"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2469651"/>
                  </a:ext>
                </a:extLst>
              </a:tr>
            </a:tbl>
          </a:graphicData>
        </a:graphic>
      </p:graphicFrame>
      <p:sp>
        <p:nvSpPr>
          <p:cNvPr id="9" name="Star: 5 Points 8">
            <a:extLst>
              <a:ext uri="{FF2B5EF4-FFF2-40B4-BE49-F238E27FC236}">
                <a16:creationId xmlns:a16="http://schemas.microsoft.com/office/drawing/2014/main" id="{FA9A0D49-1986-2E23-2491-D813EDA46C6B}"/>
              </a:ext>
            </a:extLst>
          </p:cNvPr>
          <p:cNvSpPr/>
          <p:nvPr/>
        </p:nvSpPr>
        <p:spPr bwMode="ltGray">
          <a:xfrm>
            <a:off x="8108219" y="3304725"/>
            <a:ext cx="200122" cy="177886"/>
          </a:xfrm>
          <a:prstGeom prst="star5">
            <a:avLst/>
          </a:prstGeom>
          <a:solidFill>
            <a:srgbClr val="FFC8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Star: 5 Points 9">
            <a:extLst>
              <a:ext uri="{FF2B5EF4-FFF2-40B4-BE49-F238E27FC236}">
                <a16:creationId xmlns:a16="http://schemas.microsoft.com/office/drawing/2014/main" id="{02DE71B2-E8E5-CD49-A5A2-A37FE86FD56C}"/>
              </a:ext>
            </a:extLst>
          </p:cNvPr>
          <p:cNvSpPr/>
          <p:nvPr/>
        </p:nvSpPr>
        <p:spPr bwMode="ltGray">
          <a:xfrm>
            <a:off x="8108219" y="3546773"/>
            <a:ext cx="200122" cy="177886"/>
          </a:xfrm>
          <a:prstGeom prst="star5">
            <a:avLst/>
          </a:prstGeom>
          <a:solidFill>
            <a:srgbClr val="FFC8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 name="Star: 5 Points 10">
            <a:extLst>
              <a:ext uri="{FF2B5EF4-FFF2-40B4-BE49-F238E27FC236}">
                <a16:creationId xmlns:a16="http://schemas.microsoft.com/office/drawing/2014/main" id="{671DF985-A30B-EEB8-8227-9CFB49023733}"/>
              </a:ext>
            </a:extLst>
          </p:cNvPr>
          <p:cNvSpPr/>
          <p:nvPr/>
        </p:nvSpPr>
        <p:spPr bwMode="ltGray">
          <a:xfrm>
            <a:off x="10291125" y="3304725"/>
            <a:ext cx="200122" cy="177886"/>
          </a:xfrm>
          <a:prstGeom prst="star5">
            <a:avLst/>
          </a:prstGeom>
          <a:solidFill>
            <a:srgbClr val="FFC8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2" name="Star: 5 Points 11">
            <a:extLst>
              <a:ext uri="{FF2B5EF4-FFF2-40B4-BE49-F238E27FC236}">
                <a16:creationId xmlns:a16="http://schemas.microsoft.com/office/drawing/2014/main" id="{9791E978-3199-8A80-1934-81CE3CEB4E43}"/>
              </a:ext>
            </a:extLst>
          </p:cNvPr>
          <p:cNvSpPr/>
          <p:nvPr/>
        </p:nvSpPr>
        <p:spPr bwMode="ltGray">
          <a:xfrm>
            <a:off x="10291125" y="3546773"/>
            <a:ext cx="200122" cy="177886"/>
          </a:xfrm>
          <a:prstGeom prst="star5">
            <a:avLst/>
          </a:prstGeom>
          <a:solidFill>
            <a:srgbClr val="FFC8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76185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012F-798D-81A6-5542-3340316E5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FC54E-18BA-35A6-0B1F-C2C296DAE4E7}"/>
              </a:ext>
            </a:extLst>
          </p:cNvPr>
          <p:cNvSpPr>
            <a:spLocks noGrp="1"/>
          </p:cNvSpPr>
          <p:nvPr>
            <p:ph type="title"/>
          </p:nvPr>
        </p:nvSpPr>
        <p:spPr/>
        <p:txBody>
          <a:bodyPr/>
          <a:lstStyle/>
          <a:p>
            <a:r>
              <a:rPr lang="en-US"/>
              <a:t>IPAY 2027 Drugs Future Outlook</a:t>
            </a:r>
          </a:p>
        </p:txBody>
      </p:sp>
      <p:sp>
        <p:nvSpPr>
          <p:cNvPr id="3" name="Slide Number Placeholder 2">
            <a:extLst>
              <a:ext uri="{FF2B5EF4-FFF2-40B4-BE49-F238E27FC236}">
                <a16:creationId xmlns:a16="http://schemas.microsoft.com/office/drawing/2014/main" id="{6A897D7C-61F6-91CF-7EF1-0218686D4F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2E008-61E4-4A99-8383-A3C8D6963C8E}" type="slidenum">
              <a:rPr kumimoji="0" lang="en-US" sz="1200" b="0" i="0" u="none" strike="noStrike" kern="1200" cap="none" spc="0" normalizeH="0" baseline="0" noProof="0" smtClean="0">
                <a:ln>
                  <a:noFill/>
                </a:ln>
                <a:solidFill>
                  <a:srgbClr val="222B36"/>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222B36"/>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A8688C6A-CAAE-D04D-E070-67E5738CAFD1}"/>
              </a:ext>
            </a:extLst>
          </p:cNvPr>
          <p:cNvSpPr>
            <a:spLocks noGrp="1"/>
          </p:cNvSpPr>
          <p:nvPr>
            <p:ph type="body" sz="quarter" idx="14"/>
          </p:nvPr>
        </p:nvSpPr>
        <p:spPr/>
        <p:txBody>
          <a:bodyPr/>
          <a:lstStyle/>
          <a:p>
            <a:r>
              <a:rPr lang="en-US"/>
              <a:t>2026 NACDS Regional Conference</a:t>
            </a:r>
          </a:p>
        </p:txBody>
      </p:sp>
      <p:graphicFrame>
        <p:nvGraphicFramePr>
          <p:cNvPr id="12" name="Table 11">
            <a:extLst>
              <a:ext uri="{FF2B5EF4-FFF2-40B4-BE49-F238E27FC236}">
                <a16:creationId xmlns:a16="http://schemas.microsoft.com/office/drawing/2014/main" id="{646B675E-DA70-639D-09A1-AAC69C24A248}"/>
              </a:ext>
            </a:extLst>
          </p:cNvPr>
          <p:cNvGraphicFramePr>
            <a:graphicFrameLocks noGrp="1"/>
          </p:cNvGraphicFramePr>
          <p:nvPr>
            <p:extLst>
              <p:ext uri="{D42A27DB-BD31-4B8C-83A1-F6EECF244321}">
                <p14:modId xmlns:p14="http://schemas.microsoft.com/office/powerpoint/2010/main" val="2372990314"/>
              </p:ext>
            </p:extLst>
          </p:nvPr>
        </p:nvGraphicFramePr>
        <p:xfrm>
          <a:off x="423229" y="1448973"/>
          <a:ext cx="11326811" cy="3950338"/>
        </p:xfrm>
        <a:graphic>
          <a:graphicData uri="http://schemas.openxmlformats.org/drawingml/2006/table">
            <a:tbl>
              <a:tblPr firstRow="1" bandRow="1"/>
              <a:tblGrid>
                <a:gridCol w="1945640">
                  <a:extLst>
                    <a:ext uri="{9D8B030D-6E8A-4147-A177-3AD203B41FA5}">
                      <a16:colId xmlns:a16="http://schemas.microsoft.com/office/drawing/2014/main" val="3542840054"/>
                    </a:ext>
                  </a:extLst>
                </a:gridCol>
                <a:gridCol w="1478280">
                  <a:extLst>
                    <a:ext uri="{9D8B030D-6E8A-4147-A177-3AD203B41FA5}">
                      <a16:colId xmlns:a16="http://schemas.microsoft.com/office/drawing/2014/main" val="462164590"/>
                    </a:ext>
                  </a:extLst>
                </a:gridCol>
                <a:gridCol w="1363980">
                  <a:extLst>
                    <a:ext uri="{9D8B030D-6E8A-4147-A177-3AD203B41FA5}">
                      <a16:colId xmlns:a16="http://schemas.microsoft.com/office/drawing/2014/main" val="2447315149"/>
                    </a:ext>
                  </a:extLst>
                </a:gridCol>
                <a:gridCol w="2286000">
                  <a:extLst>
                    <a:ext uri="{9D8B030D-6E8A-4147-A177-3AD203B41FA5}">
                      <a16:colId xmlns:a16="http://schemas.microsoft.com/office/drawing/2014/main" val="1035212666"/>
                    </a:ext>
                  </a:extLst>
                </a:gridCol>
                <a:gridCol w="2143125">
                  <a:extLst>
                    <a:ext uri="{9D8B030D-6E8A-4147-A177-3AD203B41FA5}">
                      <a16:colId xmlns:a16="http://schemas.microsoft.com/office/drawing/2014/main" val="191073313"/>
                    </a:ext>
                  </a:extLst>
                </a:gridCol>
                <a:gridCol w="2109786">
                  <a:extLst>
                    <a:ext uri="{9D8B030D-6E8A-4147-A177-3AD203B41FA5}">
                      <a16:colId xmlns:a16="http://schemas.microsoft.com/office/drawing/2014/main" val="1962064826"/>
                    </a:ext>
                  </a:extLst>
                </a:gridCol>
              </a:tblGrid>
              <a:tr h="518404">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l"/>
                      <a:endParaRPr lang="en-US" sz="1000">
                        <a:solidFill>
                          <a:schemeClr val="tx2"/>
                        </a:solidFill>
                        <a:latin typeface="+mn-lt"/>
                      </a:endParaRPr>
                    </a:p>
                  </a:txBody>
                  <a:tcPr marL="182880" marT="0" marB="0" anchor="ctr">
                    <a:lnL w="12700" cap="flat" cmpd="sng" algn="ctr">
                      <a:noFill/>
                      <a:prstDash val="solid"/>
                      <a:miter lim="800000"/>
                    </a:lnL>
                    <a:lnR>
                      <a:noFill/>
                    </a:lnR>
                    <a:lnT w="1270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l"/>
                      <a:endParaRPr lang="en-US" sz="1000">
                        <a:solidFill>
                          <a:schemeClr val="tx2"/>
                        </a:solidFill>
                        <a:latin typeface="+mn-lt"/>
                      </a:endParaRPr>
                    </a:p>
                  </a:txBody>
                  <a:tcPr marT="0" marB="0" anchor="ctr">
                    <a:lnL>
                      <a:noFill/>
                    </a:lnL>
                    <a:lnR>
                      <a:noFill/>
                    </a:lnR>
                    <a:lnT w="1270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l"/>
                      <a:endParaRPr lang="en-US" sz="1000">
                        <a:solidFill>
                          <a:schemeClr val="tx2"/>
                        </a:solidFill>
                        <a:latin typeface="+mn-lt"/>
                      </a:endParaRPr>
                    </a:p>
                  </a:txBody>
                  <a:tcPr marT="0" marB="0" anchor="ctr">
                    <a:lnL>
                      <a:noFill/>
                    </a:lnL>
                    <a:lnR>
                      <a:noFill/>
                    </a:lnR>
                    <a:lnT w="1270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l"/>
                      <a:r>
                        <a:rPr lang="en-US" sz="1000">
                          <a:solidFill>
                            <a:schemeClr val="tx2"/>
                          </a:solidFill>
                          <a:latin typeface="+mn-lt"/>
                        </a:rPr>
                        <a:t>Contingent on generic on FRF after 5/2026 + before 12/2027</a:t>
                      </a:r>
                    </a:p>
                  </a:txBody>
                  <a:tcPr marT="0" anchor="ctr">
                    <a:lnL>
                      <a:noFill/>
                    </a:lnL>
                    <a:lnR>
                      <a:noFill/>
                    </a:lnR>
                    <a:lnT w="1270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mn-lt"/>
                        </a:rPr>
                        <a:t>Contingent on generic not appearing on May 2027 FRF</a:t>
                      </a:r>
                    </a:p>
                  </a:txBody>
                  <a:tcPr marT="0" anchor="ctr">
                    <a:lnL>
                      <a:noFill/>
                    </a:lnL>
                    <a:lnR>
                      <a:noFill/>
                    </a:lnR>
                    <a:lnT w="1270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mn-lt"/>
                        </a:rPr>
                        <a:t>Contingent on generic bona fide marketing first occurring after 3/31/2027</a:t>
                      </a:r>
                    </a:p>
                  </a:txBody>
                  <a:tcPr marT="0" anchor="ctr">
                    <a:lnL>
                      <a:noFill/>
                    </a:lnL>
                    <a:lnR w="12700" cap="flat" cmpd="sng" algn="ctr">
                      <a:noFill/>
                      <a:prstDash val="solid"/>
                      <a:miter lim="800000"/>
                    </a:lnR>
                    <a:lnT w="12700" cap="flat" cmpd="sng" algn="ctr">
                      <a:noFill/>
                      <a:prstDash val="solid"/>
                      <a:miter lim="800000"/>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75000"/>
                      </a:srgbClr>
                    </a:solidFill>
                  </a:tcPr>
                </a:tc>
                <a:extLst>
                  <a:ext uri="{0D108BD9-81ED-4DB2-BD59-A6C34878D82A}">
                    <a16:rowId xmlns:a16="http://schemas.microsoft.com/office/drawing/2014/main" val="2002696758"/>
                  </a:ext>
                </a:extLst>
              </a:tr>
              <a:tr h="426243">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a:solidFill>
                            <a:schemeClr val="tx2"/>
                          </a:solidFill>
                          <a:latin typeface="+mn-lt"/>
                        </a:rPr>
                        <a:t>Drug Name</a:t>
                      </a:r>
                    </a:p>
                  </a:txBody>
                  <a:tcPr marL="182880" marT="73152" marB="73152" anchor="ctr">
                    <a:lnL w="12700" cap="flat" cmpd="sng" algn="ctr">
                      <a:noFill/>
                      <a:prstDash val="solid"/>
                      <a:miter lim="800000"/>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a:solidFill>
                            <a:schemeClr val="tx2"/>
                          </a:solidFill>
                          <a:latin typeface="+mn-lt"/>
                        </a:rPr>
                        <a:t>Generic / Biosimilar</a:t>
                      </a:r>
                    </a:p>
                  </a:txBody>
                  <a:tcPr marR="45720" marT="73152" marB="73152" anchor="ct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a:solidFill>
                            <a:schemeClr val="tx2"/>
                          </a:solidFill>
                          <a:latin typeface="+mn-lt"/>
                        </a:rPr>
                        <a:t>WAC Decrease?</a:t>
                      </a:r>
                    </a:p>
                  </a:txBody>
                  <a:tcPr marR="45720" marT="73152" marB="73152" anchor="ct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a:solidFill>
                            <a:schemeClr val="tx2"/>
                          </a:solidFill>
                          <a:latin typeface="+mn-lt"/>
                        </a:rPr>
                        <a:t>Can be removed after initial CY27 submission?</a:t>
                      </a:r>
                    </a:p>
                  </a:txBody>
                  <a:tcPr marR="45720" marT="73152" marB="73152" anchor="ct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a:solidFill>
                            <a:schemeClr val="tx2"/>
                          </a:solidFill>
                          <a:latin typeface="+mn-lt"/>
                        </a:rPr>
                        <a:t>Can be excluded for initial CY28 submission?</a:t>
                      </a:r>
                    </a:p>
                  </a:txBody>
                  <a:tcPr marR="45720" marT="73152" marB="73152" anchor="ctr">
                    <a:lnL>
                      <a:noFill/>
                    </a:lnL>
                    <a:lnR>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l"/>
                      <a:r>
                        <a:rPr lang="en-US" sz="1000" b="1">
                          <a:solidFill>
                            <a:schemeClr val="tx2"/>
                          </a:solidFill>
                          <a:latin typeface="+mn-lt"/>
                        </a:rPr>
                        <a:t>MFP in effect in CY28?</a:t>
                      </a:r>
                    </a:p>
                  </a:txBody>
                  <a:tcPr marR="45720" marT="73152" marB="73152" anchor="ctr">
                    <a:lnL>
                      <a:noFill/>
                    </a:lnL>
                    <a:lnR w="1270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extLst>
                  <a:ext uri="{0D108BD9-81ED-4DB2-BD59-A6C34878D82A}">
                    <a16:rowId xmlns:a16="http://schemas.microsoft.com/office/drawing/2014/main" val="4210388893"/>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spc="-20" baseline="0">
                          <a:solidFill>
                            <a:schemeClr val="tx2"/>
                          </a:solidFill>
                          <a:latin typeface="+mn-lt"/>
                          <a:ea typeface="+mn-ea"/>
                          <a:cs typeface="+mn-cs"/>
                        </a:rPr>
                        <a:t>Ozempic, Rybelsus, Wegovy</a:t>
                      </a:r>
                    </a:p>
                  </a:txBody>
                  <a:tcPr marL="182880" marR="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TBD</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endParaRPr lang="en-US" sz="1000" i="0" kern="1200">
                        <a:solidFill>
                          <a:schemeClr val="tx2"/>
                        </a:solidFill>
                        <a:latin typeface="+mn-lt"/>
                        <a:ea typeface="+mn-ea"/>
                        <a:cs typeface="+mn-cs"/>
                      </a:endParaRP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Yes</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9814090"/>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Trelegy Ellipta</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TBD</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0" kern="1200">
                        <a:solidFill>
                          <a:schemeClr val="tx2"/>
                        </a:solidFill>
                        <a:latin typeface="+mn-lt"/>
                        <a:ea typeface="+mn-ea"/>
                        <a:cs typeface="+mn-cs"/>
                      </a:endParaRP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Yes</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412980"/>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Xtandi</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Expected 2027</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0" kern="1200">
                        <a:solidFill>
                          <a:schemeClr val="tx2"/>
                        </a:solidFill>
                        <a:latin typeface="+mn-lt"/>
                        <a:ea typeface="+mn-ea"/>
                        <a:cs typeface="+mn-cs"/>
                      </a:endParaRP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Likely</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0" kern="1200">
                          <a:solidFill>
                            <a:schemeClr val="tx2"/>
                          </a:solidFill>
                          <a:latin typeface="+mn-lt"/>
                          <a:ea typeface="+mn-ea"/>
                          <a:cs typeface="+mn-cs"/>
                        </a:rPr>
                        <a:t>Yes</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883914"/>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Pomalyst</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Expected 2026</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endParaRPr lang="en-US" sz="1000" i="0" kern="1200">
                        <a:solidFill>
                          <a:schemeClr val="tx2"/>
                        </a:solidFill>
                        <a:latin typeface="+mn-lt"/>
                        <a:ea typeface="+mn-ea"/>
                        <a:cs typeface="+mn-cs"/>
                      </a:endParaRP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TBD</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Likely</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Unlikely</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316631"/>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Ibrance</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Expected 2027</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0" kern="1200">
                        <a:solidFill>
                          <a:schemeClr val="tx2"/>
                        </a:solidFill>
                        <a:latin typeface="+mn-lt"/>
                        <a:ea typeface="+mn-ea"/>
                        <a:cs typeface="+mn-cs"/>
                      </a:endParaRP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Likely</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TBD – Unlikely</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TBD – Likely</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60823"/>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Ofev</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Expected 2026</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endParaRPr lang="en-US" sz="1000" i="0" kern="1200">
                        <a:solidFill>
                          <a:schemeClr val="tx2"/>
                        </a:solidFill>
                        <a:latin typeface="+mn-lt"/>
                        <a:ea typeface="+mn-ea"/>
                        <a:cs typeface="+mn-cs"/>
                      </a:endParaRP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TBD</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Likely</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Unlikely</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855761"/>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Linzess</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TBD – 2029</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a:solidFill>
                            <a:schemeClr val="tx2"/>
                          </a:solidFill>
                          <a:latin typeface="+mn-lt"/>
                          <a:ea typeface="+mn-ea"/>
                          <a:cs typeface="+mn-cs"/>
                        </a:rPr>
                        <a:t>Expected Jan. 2026</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0" kern="1200">
                          <a:solidFill>
                            <a:schemeClr val="tx2"/>
                          </a:solidFill>
                          <a:latin typeface="+mn-lt"/>
                          <a:ea typeface="+mn-ea"/>
                          <a:cs typeface="+mn-cs"/>
                        </a:rPr>
                        <a:t>Yes</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054031"/>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Calquence</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TBD</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endParaRPr lang="en-US" sz="1000" i="0" kern="1200">
                        <a:solidFill>
                          <a:schemeClr val="tx2"/>
                        </a:solidFill>
                        <a:latin typeface="+mn-lt"/>
                        <a:ea typeface="+mn-ea"/>
                        <a:cs typeface="+mn-cs"/>
                      </a:endParaRP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Yes</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4157489"/>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Austedo, Austedo XR</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TBD</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0" kern="1200">
                        <a:solidFill>
                          <a:schemeClr val="tx2"/>
                        </a:solidFill>
                        <a:latin typeface="+mn-lt"/>
                        <a:ea typeface="+mn-ea"/>
                        <a:cs typeface="+mn-cs"/>
                      </a:endParaRP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Yes</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760111"/>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Breo Ellipta</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TBD</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endParaRPr lang="en-US" sz="1000" i="0" kern="1200">
                        <a:solidFill>
                          <a:schemeClr val="tx2"/>
                        </a:solidFill>
                        <a:latin typeface="+mn-lt"/>
                        <a:ea typeface="+mn-ea"/>
                        <a:cs typeface="+mn-cs"/>
                      </a:endParaRP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Yes</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7175123"/>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Tradjenta</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Expected 2026</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endParaRPr lang="en-US" sz="1000" i="0" kern="1200">
                        <a:solidFill>
                          <a:schemeClr val="tx2"/>
                        </a:solidFill>
                        <a:latin typeface="+mn-lt"/>
                        <a:ea typeface="+mn-ea"/>
                        <a:cs typeface="+mn-cs"/>
                      </a:endParaRP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TBD – Likely</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Likely</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Unlikely</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682766"/>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Xifaxan</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TBD – 2028</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endParaRPr lang="en-US" sz="1000" i="0" kern="1200">
                        <a:solidFill>
                          <a:schemeClr val="tx2"/>
                        </a:solidFill>
                        <a:latin typeface="+mn-lt"/>
                        <a:ea typeface="+mn-ea"/>
                        <a:cs typeface="+mn-cs"/>
                      </a:endParaRP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Yes</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09906"/>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Vraylar</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TBD – 2029</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endParaRPr lang="en-US" sz="1000" i="0" kern="1200">
                        <a:solidFill>
                          <a:schemeClr val="tx2"/>
                        </a:solidFill>
                        <a:latin typeface="+mn-lt"/>
                        <a:ea typeface="+mn-ea"/>
                        <a:cs typeface="+mn-cs"/>
                      </a:endParaRP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Yes</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564036"/>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Janumet, Janumet XR</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Expected 2026</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a:solidFill>
                            <a:schemeClr val="tx2"/>
                          </a:solidFill>
                          <a:latin typeface="+mn-lt"/>
                          <a:ea typeface="+mn-ea"/>
                          <a:cs typeface="+mn-cs"/>
                        </a:rPr>
                        <a:t>Jan. 2025</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TBD</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Likely</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Unlikely</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963992"/>
                  </a:ext>
                </a:extLst>
              </a:tr>
              <a:tr h="198722">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r>
                        <a:rPr lang="en-US" sz="1000" i="0" kern="1200">
                          <a:solidFill>
                            <a:schemeClr val="tx2"/>
                          </a:solidFill>
                          <a:latin typeface="+mn-lt"/>
                          <a:ea typeface="+mn-ea"/>
                          <a:cs typeface="+mn-cs"/>
                        </a:rPr>
                        <a:t>Otezla</a:t>
                      </a:r>
                    </a:p>
                  </a:txBody>
                  <a:tcPr marL="182880"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noProof="0">
                          <a:solidFill>
                            <a:schemeClr val="tx2"/>
                          </a:solidFill>
                          <a:latin typeface="+mn-lt"/>
                          <a:ea typeface="+mn-ea"/>
                          <a:cs typeface="+mn-cs"/>
                        </a:rPr>
                        <a:t>TBD – 2028</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l" defTabSz="914400" rtl="0" eaLnBrk="1" latinLnBrk="0" hangingPunct="1"/>
                      <a:endParaRPr lang="en-US" sz="1000" i="0" kern="1200">
                        <a:solidFill>
                          <a:schemeClr val="tx2"/>
                        </a:solidFill>
                        <a:latin typeface="+mn-lt"/>
                        <a:ea typeface="+mn-ea"/>
                        <a:cs typeface="+mn-cs"/>
                      </a:endParaRP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No</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algn="ctr" defTabSz="914400" rtl="0" eaLnBrk="1" latinLnBrk="0" hangingPunct="1"/>
                      <a:r>
                        <a:rPr lang="en-US" sz="1000" i="0" kern="1200">
                          <a:solidFill>
                            <a:schemeClr val="tx2"/>
                          </a:solidFill>
                          <a:latin typeface="+mn-lt"/>
                          <a:ea typeface="+mn-ea"/>
                          <a:cs typeface="+mn-cs"/>
                        </a:rPr>
                        <a:t>Yes</a:t>
                      </a:r>
                    </a:p>
                  </a:txBody>
                  <a:tcPr marR="45720" marT="18288" marB="18288"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2469651"/>
                  </a:ext>
                </a:extLst>
              </a:tr>
            </a:tbl>
          </a:graphicData>
        </a:graphic>
      </p:graphicFrame>
      <p:sp>
        <p:nvSpPr>
          <p:cNvPr id="13" name="Star: 5 Points 12">
            <a:extLst>
              <a:ext uri="{FF2B5EF4-FFF2-40B4-BE49-F238E27FC236}">
                <a16:creationId xmlns:a16="http://schemas.microsoft.com/office/drawing/2014/main" id="{6709D48A-867B-69CB-6C8F-F0B33B33DC10}"/>
              </a:ext>
            </a:extLst>
          </p:cNvPr>
          <p:cNvSpPr/>
          <p:nvPr/>
        </p:nvSpPr>
        <p:spPr bwMode="ltGray">
          <a:xfrm>
            <a:off x="7924003" y="3088054"/>
            <a:ext cx="140497" cy="124886"/>
          </a:xfrm>
          <a:prstGeom prst="star5">
            <a:avLst/>
          </a:prstGeom>
          <a:solidFill>
            <a:srgbClr val="00A561"/>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 name="Star: 5 Points 13">
            <a:extLst>
              <a:ext uri="{FF2B5EF4-FFF2-40B4-BE49-F238E27FC236}">
                <a16:creationId xmlns:a16="http://schemas.microsoft.com/office/drawing/2014/main" id="{DBD54E20-6F96-AEB5-5FA6-ED9D65AF6F65}"/>
              </a:ext>
            </a:extLst>
          </p:cNvPr>
          <p:cNvSpPr/>
          <p:nvPr/>
        </p:nvSpPr>
        <p:spPr bwMode="ltGray">
          <a:xfrm>
            <a:off x="7924003" y="3494584"/>
            <a:ext cx="140497" cy="124886"/>
          </a:xfrm>
          <a:prstGeom prst="star5">
            <a:avLst/>
          </a:prstGeom>
          <a:solidFill>
            <a:srgbClr val="FFC8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 name="Star: 5 Points 16">
            <a:extLst>
              <a:ext uri="{FF2B5EF4-FFF2-40B4-BE49-F238E27FC236}">
                <a16:creationId xmlns:a16="http://schemas.microsoft.com/office/drawing/2014/main" id="{058A10C6-3C15-B0D8-135F-832FE77271B4}"/>
              </a:ext>
            </a:extLst>
          </p:cNvPr>
          <p:cNvSpPr/>
          <p:nvPr/>
        </p:nvSpPr>
        <p:spPr bwMode="ltGray">
          <a:xfrm>
            <a:off x="5807771" y="5711340"/>
            <a:ext cx="200122" cy="177886"/>
          </a:xfrm>
          <a:prstGeom prst="star5">
            <a:avLst/>
          </a:prstGeom>
          <a:solidFill>
            <a:srgbClr val="00A561"/>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8" name="Text Placeholder 10">
            <a:extLst>
              <a:ext uri="{FF2B5EF4-FFF2-40B4-BE49-F238E27FC236}">
                <a16:creationId xmlns:a16="http://schemas.microsoft.com/office/drawing/2014/main" id="{625179C1-258E-6026-3480-792B6B061D36}"/>
              </a:ext>
            </a:extLst>
          </p:cNvPr>
          <p:cNvSpPr txBox="1">
            <a:spLocks/>
          </p:cNvSpPr>
          <p:nvPr/>
        </p:nvSpPr>
        <p:spPr>
          <a:xfrm>
            <a:off x="434975" y="5543490"/>
            <a:ext cx="11318875" cy="400110"/>
          </a:xfrm>
          <a:prstGeom prst="rect">
            <a:avLst/>
          </a:prstGeom>
          <a:noFill/>
        </p:spPr>
        <p:txBody>
          <a:bodyPr vert="horz" wrap="square" lIns="173736" tIns="137160" rIns="91440" bIns="137160" rtlCol="0" anchor="b">
            <a:spAutoFit/>
          </a:bodyPr>
          <a:lstStyle>
            <a:lvl1pPr marL="0" indent="0" algn="l" defTabSz="914377" rtl="0" eaLnBrk="1" latinLnBrk="0" hangingPunct="1">
              <a:lnSpc>
                <a:spcPct val="100000"/>
              </a:lnSpc>
              <a:spcBef>
                <a:spcPts val="400"/>
              </a:spcBef>
              <a:spcAft>
                <a:spcPts val="600"/>
              </a:spcAft>
              <a:buClrTx/>
              <a:buSzPct val="80000"/>
              <a:buFont typeface="Wingdings" charset="2"/>
              <a:buNone/>
              <a:defRPr sz="800" b="0" kern="1200" baseline="0">
                <a:solidFill>
                  <a:schemeClr val="bg2"/>
                </a:solidFill>
                <a:latin typeface="+mn-lt"/>
                <a:ea typeface="+mn-ea"/>
                <a:cs typeface="+mn-cs"/>
              </a:defRPr>
            </a:lvl1pPr>
            <a:lvl2pPr marL="0" indent="0" algn="l" defTabSz="914377" rtl="0" eaLnBrk="1" latinLnBrk="0" hangingPunct="1">
              <a:lnSpc>
                <a:spcPct val="100000"/>
              </a:lnSpc>
              <a:spcBef>
                <a:spcPts val="0"/>
              </a:spcBef>
              <a:spcAft>
                <a:spcPts val="600"/>
              </a:spcAft>
              <a:buClrTx/>
              <a:buSzPct val="80000"/>
              <a:buFont typeface="Wingdings" charset="2"/>
              <a:buNone/>
              <a:defRPr sz="2000" b="1" kern="1200">
                <a:solidFill>
                  <a:schemeClr val="bg2"/>
                </a:solidFill>
                <a:latin typeface="+mn-lt"/>
                <a:ea typeface="+mn-ea"/>
                <a:cs typeface="+mn-cs"/>
              </a:defRPr>
            </a:lvl2pPr>
            <a:lvl3pPr marL="635" indent="0" algn="l" defTabSz="914377" rtl="0" eaLnBrk="1" latinLnBrk="0" hangingPunct="1">
              <a:lnSpc>
                <a:spcPct val="100000"/>
              </a:lnSpc>
              <a:spcBef>
                <a:spcPts val="0"/>
              </a:spcBef>
              <a:spcAft>
                <a:spcPts val="600"/>
              </a:spcAft>
              <a:buClrTx/>
              <a:buSzPct val="100000"/>
              <a:buFont typeface="Wingdings" charset="2"/>
              <a:buNone/>
              <a:defRPr sz="2000" kern="1200">
                <a:solidFill>
                  <a:schemeClr val="bg2"/>
                </a:solidFill>
                <a:latin typeface="+mn-lt"/>
                <a:ea typeface="+mn-ea"/>
                <a:cs typeface="+mn-cs"/>
              </a:defRPr>
            </a:lvl3pPr>
            <a:lvl4pPr marL="228600" indent="-228600" algn="l" defTabSz="914377" rtl="0" eaLnBrk="1" latinLnBrk="0" hangingPunct="1">
              <a:lnSpc>
                <a:spcPct val="100000"/>
              </a:lnSpc>
              <a:spcBef>
                <a:spcPts val="0"/>
              </a:spcBef>
              <a:spcAft>
                <a:spcPts val="600"/>
              </a:spcAft>
              <a:buClrTx/>
              <a:buSzPct val="100000"/>
              <a:buFont typeface="Wingdings" charset="2"/>
              <a:buChar char="§"/>
              <a:defRPr sz="2000" kern="1200">
                <a:solidFill>
                  <a:schemeClr val="bg2"/>
                </a:solidFill>
                <a:latin typeface="+mn-lt"/>
                <a:ea typeface="+mn-ea"/>
                <a:cs typeface="+mn-cs"/>
              </a:defRPr>
            </a:lvl4pPr>
            <a:lvl5pPr marL="457200" indent="-228600" algn="l" defTabSz="914377" rtl="0" eaLnBrk="1" latinLnBrk="0" hangingPunct="1">
              <a:lnSpc>
                <a:spcPct val="100000"/>
              </a:lnSpc>
              <a:spcBef>
                <a:spcPts val="0"/>
              </a:spcBef>
              <a:spcAft>
                <a:spcPts val="600"/>
              </a:spcAft>
              <a:buClrTx/>
              <a:buSzPct val="100000"/>
              <a:buFont typeface="System Font Regular"/>
              <a:buChar char="–"/>
              <a:defRPr sz="2000" kern="1200">
                <a:solidFill>
                  <a:schemeClr val="bg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400"/>
              </a:spcBef>
              <a:spcAft>
                <a:spcPts val="600"/>
              </a:spcAft>
              <a:buClrTx/>
              <a:buSzPct val="80000"/>
              <a:buFont typeface="Wingdings" charset="2"/>
              <a:buNone/>
              <a:tabLst/>
              <a:defRPr/>
            </a:pPr>
            <a:r>
              <a:rPr kumimoji="0" lang="en-US" sz="800" b="0" i="0" u="none" strike="noStrike" kern="1200" cap="none" spc="0" normalizeH="0" baseline="0" noProof="0">
                <a:ln>
                  <a:noFill/>
                </a:ln>
                <a:solidFill>
                  <a:srgbClr val="222B36"/>
                </a:solidFill>
                <a:effectLst/>
                <a:uLnTx/>
                <a:uFillTx/>
                <a:latin typeface="Arial"/>
                <a:ea typeface="+mn-ea"/>
                <a:cs typeface="+mn-cs"/>
              </a:rPr>
              <a:t>Future WAC decrease source: </a:t>
            </a:r>
            <a:r>
              <a:rPr kumimoji="0" lang="en-US" sz="800" b="0" i="0" u="none" strike="noStrike" kern="1200" cap="none" spc="0" normalizeH="0" baseline="0" noProof="0">
                <a:ln>
                  <a:noFill/>
                </a:ln>
                <a:solidFill>
                  <a:srgbClr val="222B36"/>
                </a:solidFill>
                <a:effectLst/>
                <a:uLnTx/>
                <a:uFillTx/>
                <a:latin typeface="Arial"/>
                <a:ea typeface="+mn-ea"/>
                <a:cs typeface="+mn-cs"/>
                <a:hlinkClick r:id="rId2"/>
              </a:rPr>
              <a:t>https://ncpa.org/newsroom/qam/2025/11/11/wac-reductions-likely-coming-soon</a:t>
            </a:r>
            <a:endParaRPr kumimoji="0" lang="en-US" sz="800" b="0" i="0" u="none" strike="noStrike" kern="1200" cap="none" spc="0" normalizeH="0" baseline="0" noProof="0">
              <a:ln>
                <a:noFill/>
              </a:ln>
              <a:solidFill>
                <a:srgbClr val="222B36"/>
              </a:solidFill>
              <a:effectLst/>
              <a:uLnTx/>
              <a:uFillTx/>
              <a:latin typeface="Arial"/>
              <a:ea typeface="+mn-ea"/>
              <a:cs typeface="+mn-cs"/>
            </a:endParaRPr>
          </a:p>
        </p:txBody>
      </p:sp>
      <p:sp>
        <p:nvSpPr>
          <p:cNvPr id="19" name="TextBox 18">
            <a:extLst>
              <a:ext uri="{FF2B5EF4-FFF2-40B4-BE49-F238E27FC236}">
                <a16:creationId xmlns:a16="http://schemas.microsoft.com/office/drawing/2014/main" id="{D3391590-28A9-3A15-C29C-E68608C23FE4}"/>
              </a:ext>
            </a:extLst>
          </p:cNvPr>
          <p:cNvSpPr txBox="1"/>
          <p:nvPr/>
        </p:nvSpPr>
        <p:spPr>
          <a:xfrm>
            <a:off x="6007893" y="5599321"/>
            <a:ext cx="5742147" cy="797141"/>
          </a:xfrm>
          <a:prstGeom prst="rect">
            <a:avLst/>
          </a:prstGeom>
          <a:noFill/>
        </p:spPr>
        <p:txBody>
          <a:bodyPr wrap="square" lIns="173736" tIns="137160" rIns="91440" bIns="137160" rtlCol="0">
            <a:sp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800" b="0" i="0" u="none" strike="noStrike" kern="0" cap="none" spc="0" normalizeH="0" baseline="0" noProof="0">
                <a:ln>
                  <a:noFill/>
                </a:ln>
                <a:solidFill>
                  <a:srgbClr val="222B36"/>
                </a:solidFill>
                <a:effectLst/>
                <a:uLnTx/>
                <a:uFillTx/>
              </a:rPr>
              <a:t>Based on expected generic launch timing, generic substitution could occur after initial formulary submission for CY28.</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800" b="0" i="0" u="none" strike="noStrike" kern="0" cap="none" spc="0" normalizeH="0" baseline="0" noProof="0">
                <a:ln>
                  <a:noFill/>
                </a:ln>
                <a:solidFill>
                  <a:srgbClr val="222B36"/>
                </a:solidFill>
                <a:effectLst/>
                <a:uLnTx/>
                <a:uFillTx/>
              </a:rPr>
              <a:t>Ibrance is a unique case (similar to Farxiga) where it could be removed from the CY27 formulary for generic substitution but based on expected launch timing it is unlikely to have bona fide generic marketing by the 3/31/27 to trigger deselection for CY28.</a:t>
            </a:r>
          </a:p>
        </p:txBody>
      </p:sp>
      <p:sp>
        <p:nvSpPr>
          <p:cNvPr id="20" name="Star: 5 Points 19">
            <a:extLst>
              <a:ext uri="{FF2B5EF4-FFF2-40B4-BE49-F238E27FC236}">
                <a16:creationId xmlns:a16="http://schemas.microsoft.com/office/drawing/2014/main" id="{D70FE671-66F3-45B2-1A32-7841DD6F48A5}"/>
              </a:ext>
            </a:extLst>
          </p:cNvPr>
          <p:cNvSpPr/>
          <p:nvPr/>
        </p:nvSpPr>
        <p:spPr bwMode="ltGray">
          <a:xfrm>
            <a:off x="5807771" y="5927711"/>
            <a:ext cx="200122" cy="177886"/>
          </a:xfrm>
          <a:prstGeom prst="star5">
            <a:avLst/>
          </a:prstGeom>
          <a:solidFill>
            <a:srgbClr val="FFC8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79665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24B22-FBF4-F958-D7B5-0AF4DDBA46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FD2B6-B6F5-795B-AAC2-D6672F1DAC4E}"/>
              </a:ext>
            </a:extLst>
          </p:cNvPr>
          <p:cNvSpPr>
            <a:spLocks noGrp="1"/>
          </p:cNvSpPr>
          <p:nvPr>
            <p:ph type="title"/>
          </p:nvPr>
        </p:nvSpPr>
        <p:spPr/>
        <p:txBody>
          <a:bodyPr/>
          <a:lstStyle/>
          <a:p>
            <a:r>
              <a:rPr lang="en-US">
                <a:solidFill>
                  <a:schemeClr val="tx2"/>
                </a:solidFill>
              </a:rPr>
              <a:t>GLP-1 Drug Pricing by Program</a:t>
            </a:r>
          </a:p>
        </p:txBody>
      </p:sp>
      <p:sp>
        <p:nvSpPr>
          <p:cNvPr id="5" name="Text Placeholder 4">
            <a:extLst>
              <a:ext uri="{FF2B5EF4-FFF2-40B4-BE49-F238E27FC236}">
                <a16:creationId xmlns:a16="http://schemas.microsoft.com/office/drawing/2014/main" id="{13665B96-5692-5EC1-1694-7D7DB2C3645D}"/>
              </a:ext>
            </a:extLst>
          </p:cNvPr>
          <p:cNvSpPr>
            <a:spLocks noGrp="1"/>
          </p:cNvSpPr>
          <p:nvPr>
            <p:ph type="body" sz="quarter" idx="13"/>
          </p:nvPr>
        </p:nvSpPr>
        <p:spPr>
          <a:xfrm>
            <a:off x="612774" y="856744"/>
            <a:ext cx="11036301" cy="246221"/>
          </a:xfrm>
        </p:spPr>
        <p:txBody>
          <a:bodyPr/>
          <a:lstStyle/>
          <a:p>
            <a:r>
              <a:rPr lang="en-US">
                <a:solidFill>
                  <a:schemeClr val="tx2"/>
                </a:solidFill>
              </a:rPr>
              <a:t>Prices as negotiated between Eli Lilly and Novo Nordisk and the Trump administration</a:t>
            </a:r>
            <a:endParaRPr lang="en-US"/>
          </a:p>
        </p:txBody>
      </p:sp>
      <p:sp>
        <p:nvSpPr>
          <p:cNvPr id="4" name="Text Placeholder 3">
            <a:extLst>
              <a:ext uri="{FF2B5EF4-FFF2-40B4-BE49-F238E27FC236}">
                <a16:creationId xmlns:a16="http://schemas.microsoft.com/office/drawing/2014/main" id="{9E2325C6-83FA-59C8-EA7A-562566C2DD42}"/>
              </a:ext>
            </a:extLst>
          </p:cNvPr>
          <p:cNvSpPr>
            <a:spLocks noGrp="1"/>
          </p:cNvSpPr>
          <p:nvPr>
            <p:ph type="body" sz="quarter" idx="16"/>
          </p:nvPr>
        </p:nvSpPr>
        <p:spPr/>
        <p:txBody>
          <a:bodyPr/>
          <a:lstStyle/>
          <a:p>
            <a:r>
              <a:rPr lang="en-US">
                <a:solidFill>
                  <a:schemeClr val="tx2"/>
                </a:solidFill>
              </a:rPr>
              <a:t>2026 NACDS Regional Conference</a:t>
            </a:r>
          </a:p>
          <a:p>
            <a:pPr>
              <a:buNone/>
            </a:pPr>
            <a:endParaRPr lang="en-US">
              <a:solidFill>
                <a:schemeClr val="tx2"/>
              </a:solidFill>
            </a:endParaRPr>
          </a:p>
        </p:txBody>
      </p:sp>
      <p:sp>
        <p:nvSpPr>
          <p:cNvPr id="3" name="Slide Number Placeholder 2">
            <a:extLst>
              <a:ext uri="{FF2B5EF4-FFF2-40B4-BE49-F238E27FC236}">
                <a16:creationId xmlns:a16="http://schemas.microsoft.com/office/drawing/2014/main" id="{02D3DFBE-E79A-BCEB-406E-4D59A353ACBE}"/>
              </a:ext>
            </a:extLst>
          </p:cNvPr>
          <p:cNvSpPr>
            <a:spLocks noGrp="1"/>
          </p:cNvSpPr>
          <p:nvPr>
            <p:ph type="sldNum" sz="quarter" idx="4294967295"/>
          </p:nvPr>
        </p:nvSpPr>
        <p:spPr>
          <a:xfrm>
            <a:off x="11355387" y="6484261"/>
            <a:ext cx="587375" cy="1698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2E008-61E4-4A99-8383-A3C8D6963C8E}" type="slidenum">
              <a:rPr kumimoji="0" lang="en-US" sz="1200" b="0" i="0" u="none" strike="noStrike" kern="1200" cap="none" spc="0" normalizeH="0" baseline="0" noProof="0" smtClean="0">
                <a:ln>
                  <a:noFill/>
                </a:ln>
                <a:solidFill>
                  <a:srgbClr val="222B36"/>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222B36"/>
              </a:solidFill>
              <a:effectLst/>
              <a:uLnTx/>
              <a:uFillTx/>
              <a:latin typeface="Arial"/>
              <a:ea typeface="+mn-ea"/>
              <a:cs typeface="+mn-cs"/>
            </a:endParaRPr>
          </a:p>
        </p:txBody>
      </p:sp>
      <p:sp>
        <p:nvSpPr>
          <p:cNvPr id="6" name="Text Placeholder 4">
            <a:extLst>
              <a:ext uri="{FF2B5EF4-FFF2-40B4-BE49-F238E27FC236}">
                <a16:creationId xmlns:a16="http://schemas.microsoft.com/office/drawing/2014/main" id="{E5B438F4-2F3C-B3C6-5A25-2628BA695F2F}"/>
              </a:ext>
            </a:extLst>
          </p:cNvPr>
          <p:cNvSpPr txBox="1">
            <a:spLocks/>
          </p:cNvSpPr>
          <p:nvPr/>
        </p:nvSpPr>
        <p:spPr>
          <a:xfrm>
            <a:off x="434975" y="5543490"/>
            <a:ext cx="11318875" cy="400110"/>
          </a:xfrm>
          <a:prstGeom prst="rect">
            <a:avLst/>
          </a:prstGeom>
          <a:noFill/>
        </p:spPr>
        <p:txBody>
          <a:bodyPr vert="horz" wrap="square" lIns="173736" tIns="137160" rIns="91440" bIns="137160" rtlCol="0" anchor="b">
            <a:spAutoFit/>
          </a:bodyPr>
          <a:lstStyle>
            <a:lvl1pPr marL="0" indent="0" algn="l" defTabSz="914377" rtl="0" eaLnBrk="1" latinLnBrk="0" hangingPunct="1">
              <a:lnSpc>
                <a:spcPct val="100000"/>
              </a:lnSpc>
              <a:spcBef>
                <a:spcPts val="400"/>
              </a:spcBef>
              <a:spcAft>
                <a:spcPts val="600"/>
              </a:spcAft>
              <a:buClrTx/>
              <a:buSzPct val="80000"/>
              <a:buFont typeface="Wingdings" charset="2"/>
              <a:buNone/>
              <a:defRPr sz="800" b="0" kern="1200" baseline="0">
                <a:solidFill>
                  <a:schemeClr val="bg2"/>
                </a:solidFill>
                <a:latin typeface="+mn-lt"/>
                <a:ea typeface="+mn-ea"/>
                <a:cs typeface="+mn-cs"/>
              </a:defRPr>
            </a:lvl1pPr>
            <a:lvl2pPr marL="0" indent="0" algn="l" defTabSz="914377" rtl="0" eaLnBrk="1" latinLnBrk="0" hangingPunct="1">
              <a:lnSpc>
                <a:spcPct val="100000"/>
              </a:lnSpc>
              <a:spcBef>
                <a:spcPts val="0"/>
              </a:spcBef>
              <a:spcAft>
                <a:spcPts val="600"/>
              </a:spcAft>
              <a:buClrTx/>
              <a:buSzPct val="80000"/>
              <a:buFont typeface="Wingdings" charset="2"/>
              <a:buNone/>
              <a:defRPr sz="2000" b="1" kern="1200">
                <a:solidFill>
                  <a:schemeClr val="bg2"/>
                </a:solidFill>
                <a:latin typeface="+mn-lt"/>
                <a:ea typeface="+mn-ea"/>
                <a:cs typeface="+mn-cs"/>
              </a:defRPr>
            </a:lvl2pPr>
            <a:lvl3pPr marL="635" indent="0" algn="l" defTabSz="914377" rtl="0" eaLnBrk="1" latinLnBrk="0" hangingPunct="1">
              <a:lnSpc>
                <a:spcPct val="100000"/>
              </a:lnSpc>
              <a:spcBef>
                <a:spcPts val="0"/>
              </a:spcBef>
              <a:spcAft>
                <a:spcPts val="600"/>
              </a:spcAft>
              <a:buClrTx/>
              <a:buSzPct val="100000"/>
              <a:buFont typeface="Wingdings" charset="2"/>
              <a:buNone/>
              <a:defRPr sz="2000" kern="1200">
                <a:solidFill>
                  <a:schemeClr val="bg2"/>
                </a:solidFill>
                <a:latin typeface="+mn-lt"/>
                <a:ea typeface="+mn-ea"/>
                <a:cs typeface="+mn-cs"/>
              </a:defRPr>
            </a:lvl3pPr>
            <a:lvl4pPr marL="228600" indent="-228600" algn="l" defTabSz="914377" rtl="0" eaLnBrk="1" latinLnBrk="0" hangingPunct="1">
              <a:lnSpc>
                <a:spcPct val="100000"/>
              </a:lnSpc>
              <a:spcBef>
                <a:spcPts val="0"/>
              </a:spcBef>
              <a:spcAft>
                <a:spcPts val="600"/>
              </a:spcAft>
              <a:buClrTx/>
              <a:buSzPct val="100000"/>
              <a:buFont typeface="Wingdings" charset="2"/>
              <a:buChar char="§"/>
              <a:defRPr sz="2000" kern="1200">
                <a:solidFill>
                  <a:schemeClr val="bg2"/>
                </a:solidFill>
                <a:latin typeface="+mn-lt"/>
                <a:ea typeface="+mn-ea"/>
                <a:cs typeface="+mn-cs"/>
              </a:defRPr>
            </a:lvl4pPr>
            <a:lvl5pPr marL="457200" indent="-228600" algn="l" defTabSz="914377" rtl="0" eaLnBrk="1" latinLnBrk="0" hangingPunct="1">
              <a:lnSpc>
                <a:spcPct val="100000"/>
              </a:lnSpc>
              <a:spcBef>
                <a:spcPts val="0"/>
              </a:spcBef>
              <a:spcAft>
                <a:spcPts val="600"/>
              </a:spcAft>
              <a:buClrTx/>
              <a:buSzPct val="100000"/>
              <a:buFont typeface="System Font Regular"/>
              <a:buChar char="–"/>
              <a:defRPr sz="2000" kern="1200">
                <a:solidFill>
                  <a:schemeClr val="bg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Pct val="80000"/>
              <a:buFont typeface="Wingdings" charset="2"/>
              <a:buNone/>
              <a:tabLst/>
              <a:defRPr/>
            </a:pPr>
            <a:r>
              <a:rPr kumimoji="0" lang="en-US" sz="800" b="0" i="0" u="none" strike="noStrike" kern="1200" cap="none" spc="0" normalizeH="0" baseline="0" noProof="0">
                <a:ln>
                  <a:noFill/>
                </a:ln>
                <a:solidFill>
                  <a:srgbClr val="222B36"/>
                </a:solidFill>
                <a:effectLst/>
                <a:uLnTx/>
                <a:uFillTx/>
                <a:latin typeface="Arial"/>
                <a:ea typeface="+mn-ea"/>
                <a:cs typeface="+mn-cs"/>
              </a:rPr>
              <a:t>Sources: </a:t>
            </a:r>
            <a:r>
              <a:rPr kumimoji="0" lang="en-US" sz="800" b="0" i="0" u="none" strike="noStrike" kern="1200" cap="none" spc="0" normalizeH="0" baseline="0" noProof="0">
                <a:ln>
                  <a:noFill/>
                </a:ln>
                <a:solidFill>
                  <a:srgbClr val="222B36"/>
                </a:solidFill>
                <a:effectLst/>
                <a:uLnTx/>
                <a:uFillTx/>
                <a:latin typeface="Arial"/>
                <a:ea typeface="+mn-ea"/>
                <a:cs typeface="+mn-cs"/>
                <a:hlinkClick r:id="rId2"/>
              </a:rPr>
              <a:t>White House Fact Sheet; CNBC</a:t>
            </a:r>
            <a:endParaRPr kumimoji="0" lang="en-US" sz="800" b="0" i="0" u="none" strike="noStrike" kern="1200" cap="none" spc="0" normalizeH="0" baseline="0" noProof="0">
              <a:ln>
                <a:noFill/>
              </a:ln>
              <a:solidFill>
                <a:srgbClr val="222B36"/>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4D797FA7-DCEC-B9EB-4AF4-BFC6F5C7EA58}"/>
              </a:ext>
            </a:extLst>
          </p:cNvPr>
          <p:cNvGraphicFramePr>
            <a:graphicFrameLocks noGrp="1"/>
          </p:cNvGraphicFramePr>
          <p:nvPr>
            <p:extLst>
              <p:ext uri="{D42A27DB-BD31-4B8C-83A1-F6EECF244321}">
                <p14:modId xmlns:p14="http://schemas.microsoft.com/office/powerpoint/2010/main" val="2376668954"/>
              </p:ext>
            </p:extLst>
          </p:nvPr>
        </p:nvGraphicFramePr>
        <p:xfrm>
          <a:off x="434974" y="1695450"/>
          <a:ext cx="11318875" cy="3599564"/>
        </p:xfrm>
        <a:graphic>
          <a:graphicData uri="http://schemas.openxmlformats.org/drawingml/2006/table">
            <a:tbl>
              <a:tblPr firstRow="1" firstCol="1"/>
              <a:tblGrid>
                <a:gridCol w="2146546">
                  <a:extLst>
                    <a:ext uri="{9D8B030D-6E8A-4147-A177-3AD203B41FA5}">
                      <a16:colId xmlns:a16="http://schemas.microsoft.com/office/drawing/2014/main" val="3162567228"/>
                    </a:ext>
                  </a:extLst>
                </a:gridCol>
                <a:gridCol w="3090998">
                  <a:extLst>
                    <a:ext uri="{9D8B030D-6E8A-4147-A177-3AD203B41FA5}">
                      <a16:colId xmlns:a16="http://schemas.microsoft.com/office/drawing/2014/main" val="1129639967"/>
                    </a:ext>
                  </a:extLst>
                </a:gridCol>
                <a:gridCol w="3236596">
                  <a:extLst>
                    <a:ext uri="{9D8B030D-6E8A-4147-A177-3AD203B41FA5}">
                      <a16:colId xmlns:a16="http://schemas.microsoft.com/office/drawing/2014/main" val="524348792"/>
                    </a:ext>
                  </a:extLst>
                </a:gridCol>
                <a:gridCol w="2844735">
                  <a:extLst>
                    <a:ext uri="{9D8B030D-6E8A-4147-A177-3AD203B41FA5}">
                      <a16:colId xmlns:a16="http://schemas.microsoft.com/office/drawing/2014/main" val="3226015233"/>
                    </a:ext>
                  </a:extLst>
                </a:gridCol>
              </a:tblGrid>
              <a:tr h="30214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buNone/>
                      </a:pPr>
                      <a:r>
                        <a:rPr lang="en-US" sz="1200" b="1" u="none" strike="noStrike">
                          <a:solidFill>
                            <a:schemeClr val="tx2"/>
                          </a:solidFill>
                          <a:effectLst/>
                        </a:rPr>
                        <a:t>Drug</a:t>
                      </a:r>
                      <a:endParaRPr lang="en-US" sz="1200" b="1"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mpd="sng">
                      <a:noFill/>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buNone/>
                      </a:pPr>
                      <a:r>
                        <a:rPr lang="en-US" sz="1200" b="1" u="none" strike="noStrike">
                          <a:solidFill>
                            <a:schemeClr val="tx2"/>
                          </a:solidFill>
                          <a:effectLst/>
                        </a:rPr>
                        <a:t>Medicare</a:t>
                      </a:r>
                      <a:endParaRPr lang="en-US" sz="1200" b="1"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mpd="sng">
                      <a:noFill/>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buNone/>
                      </a:pPr>
                      <a:r>
                        <a:rPr lang="en-US" sz="1200" b="1" u="none" strike="noStrike">
                          <a:solidFill>
                            <a:schemeClr val="tx2"/>
                          </a:solidFill>
                          <a:effectLst/>
                        </a:rPr>
                        <a:t>Medicaid</a:t>
                      </a:r>
                      <a:endParaRPr lang="en-US" sz="1200" b="1"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mpd="sng">
                      <a:noFill/>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buNone/>
                      </a:pPr>
                      <a:r>
                        <a:rPr lang="en-US" sz="1200" b="1" u="none" strike="noStrike">
                          <a:solidFill>
                            <a:schemeClr val="tx2"/>
                          </a:solidFill>
                          <a:effectLst/>
                        </a:rPr>
                        <a:t>TrumpRx</a:t>
                      </a:r>
                      <a:endParaRPr lang="en-US" sz="1200" b="1"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mpd="sng">
                      <a:noFill/>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extLst>
                  <a:ext uri="{0D108BD9-81ED-4DB2-BD59-A6C34878D82A}">
                    <a16:rowId xmlns:a16="http://schemas.microsoft.com/office/drawing/2014/main" val="3394426154"/>
                  </a:ext>
                </a:extLst>
              </a:tr>
              <a:tr h="54957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buNone/>
                      </a:pPr>
                      <a:r>
                        <a:rPr lang="en-US" sz="1200" b="1" u="none" strike="noStrike">
                          <a:solidFill>
                            <a:schemeClr val="tx2"/>
                          </a:solidFill>
                          <a:effectLst/>
                        </a:rPr>
                        <a:t>Ozempic</a:t>
                      </a:r>
                      <a:endParaRPr lang="en-US" sz="1200" b="1"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$245</a:t>
                      </a:r>
                      <a:br>
                        <a:rPr lang="en-US" sz="1200" b="0" u="none" strike="noStrike">
                          <a:solidFill>
                            <a:schemeClr val="tx2"/>
                          </a:solidFill>
                          <a:effectLst/>
                        </a:rPr>
                      </a:br>
                      <a:r>
                        <a:rPr lang="en-US" sz="1200" b="0" u="none" strike="noStrike">
                          <a:solidFill>
                            <a:schemeClr val="tx2"/>
                          </a:solidFill>
                          <a:effectLst/>
                        </a:rPr>
                        <a:t>Cost Sharing: $50 copay</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$245</a:t>
                      </a:r>
                      <a:br>
                        <a:rPr lang="en-US" sz="1200" b="0" u="none" strike="noStrike">
                          <a:solidFill>
                            <a:schemeClr val="tx2"/>
                          </a:solidFill>
                          <a:effectLst/>
                        </a:rPr>
                      </a:br>
                      <a:r>
                        <a:rPr lang="en-US" sz="1200" b="0" u="none" strike="noStrike">
                          <a:solidFill>
                            <a:schemeClr val="tx2"/>
                          </a:solidFill>
                          <a:effectLst/>
                        </a:rPr>
                        <a:t>Cost Sharing: Varies</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$350 </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4992071"/>
                  </a:ext>
                </a:extLst>
              </a:tr>
              <a:tr h="54957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buNone/>
                      </a:pPr>
                      <a:r>
                        <a:rPr lang="en-US" sz="1200" b="1" u="none" strike="noStrike">
                          <a:solidFill>
                            <a:schemeClr val="tx2"/>
                          </a:solidFill>
                          <a:effectLst/>
                        </a:rPr>
                        <a:t>Wegovy</a:t>
                      </a:r>
                      <a:endParaRPr lang="en-US" sz="1200" b="1"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$245</a:t>
                      </a:r>
                      <a:br>
                        <a:rPr lang="en-US" sz="1200" b="0" u="none" strike="noStrike">
                          <a:solidFill>
                            <a:schemeClr val="tx2"/>
                          </a:solidFill>
                          <a:effectLst/>
                        </a:rPr>
                      </a:br>
                      <a:r>
                        <a:rPr lang="en-US" sz="1200" b="0" u="none" strike="noStrike">
                          <a:solidFill>
                            <a:schemeClr val="tx2"/>
                          </a:solidFill>
                          <a:effectLst/>
                        </a:rPr>
                        <a:t>Cost Sharing: $50 copay</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$245</a:t>
                      </a:r>
                      <a:br>
                        <a:rPr lang="en-US" sz="1200" b="0" u="none" strike="noStrike">
                          <a:solidFill>
                            <a:schemeClr val="tx2"/>
                          </a:solidFill>
                          <a:effectLst/>
                        </a:rPr>
                      </a:br>
                      <a:r>
                        <a:rPr lang="en-US" sz="1200" b="0" u="none" strike="noStrike">
                          <a:solidFill>
                            <a:schemeClr val="tx2"/>
                          </a:solidFill>
                          <a:effectLst/>
                        </a:rPr>
                        <a:t>Cost Sharing: Varies</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$350</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425676"/>
                  </a:ext>
                </a:extLst>
              </a:tr>
              <a:tr h="54957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buNone/>
                      </a:pPr>
                      <a:r>
                        <a:rPr lang="en-US" sz="1200" b="1" u="none" strike="noStrike">
                          <a:solidFill>
                            <a:schemeClr val="tx2"/>
                          </a:solidFill>
                          <a:effectLst/>
                        </a:rPr>
                        <a:t>Mounjaro</a:t>
                      </a:r>
                      <a:endParaRPr lang="en-US" sz="1200" b="1"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$245</a:t>
                      </a:r>
                      <a:br>
                        <a:rPr lang="en-US" sz="1200" b="0" u="none" strike="noStrike">
                          <a:solidFill>
                            <a:schemeClr val="tx2"/>
                          </a:solidFill>
                          <a:effectLst/>
                        </a:rPr>
                      </a:br>
                      <a:r>
                        <a:rPr lang="en-US" sz="1200" b="0" u="none" strike="noStrike">
                          <a:solidFill>
                            <a:schemeClr val="tx2"/>
                          </a:solidFill>
                          <a:effectLst/>
                        </a:rPr>
                        <a:t>Cost Sharing: $50 copay</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$245</a:t>
                      </a:r>
                      <a:br>
                        <a:rPr lang="en-US" sz="1200" b="0" u="none" strike="noStrike">
                          <a:solidFill>
                            <a:schemeClr val="tx2"/>
                          </a:solidFill>
                          <a:effectLst/>
                        </a:rPr>
                      </a:br>
                      <a:r>
                        <a:rPr lang="en-US" sz="1200" b="0" u="none" strike="noStrike">
                          <a:solidFill>
                            <a:schemeClr val="tx2"/>
                          </a:solidFill>
                          <a:effectLst/>
                        </a:rPr>
                        <a:t>Cost Sharing: Varies</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$350 </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058353"/>
                  </a:ext>
                </a:extLst>
              </a:tr>
              <a:tr h="54957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buNone/>
                      </a:pPr>
                      <a:r>
                        <a:rPr lang="en-US" sz="1200" b="1" u="none" strike="noStrike">
                          <a:solidFill>
                            <a:schemeClr val="tx2"/>
                          </a:solidFill>
                          <a:effectLst/>
                        </a:rPr>
                        <a:t>Zepbound</a:t>
                      </a:r>
                      <a:endParaRPr lang="en-US" sz="1200" b="1"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$245</a:t>
                      </a:r>
                      <a:br>
                        <a:rPr lang="en-US" sz="1200" b="0" u="none" strike="noStrike">
                          <a:solidFill>
                            <a:schemeClr val="tx2"/>
                          </a:solidFill>
                          <a:effectLst/>
                        </a:rPr>
                      </a:br>
                      <a:r>
                        <a:rPr lang="en-US" sz="1200" b="0" u="none" strike="noStrike">
                          <a:solidFill>
                            <a:schemeClr val="tx2"/>
                          </a:solidFill>
                          <a:effectLst/>
                        </a:rPr>
                        <a:t>Cost Sharing: $50 copay</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$245</a:t>
                      </a:r>
                      <a:br>
                        <a:rPr lang="en-US" sz="1200" b="0" u="none" strike="noStrike">
                          <a:solidFill>
                            <a:schemeClr val="tx2"/>
                          </a:solidFill>
                          <a:effectLst/>
                        </a:rPr>
                      </a:br>
                      <a:r>
                        <a:rPr lang="en-US" sz="1200" b="0" u="none" strike="noStrike">
                          <a:solidFill>
                            <a:schemeClr val="tx2"/>
                          </a:solidFill>
                          <a:effectLst/>
                        </a:rPr>
                        <a:t>Cost Sharing: Varies</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$346 </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280216"/>
                  </a:ext>
                </a:extLst>
              </a:tr>
              <a:tr h="54957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buNone/>
                      </a:pPr>
                      <a:r>
                        <a:rPr lang="en-US" sz="1200" b="1" u="none" strike="noStrike">
                          <a:solidFill>
                            <a:schemeClr val="tx2"/>
                          </a:solidFill>
                          <a:effectLst/>
                        </a:rPr>
                        <a:t>Orforgilpron </a:t>
                      </a:r>
                    </a:p>
                    <a:p>
                      <a:pPr algn="l" fontAlgn="b">
                        <a:buNone/>
                      </a:pPr>
                      <a:r>
                        <a:rPr lang="en-US" sz="1200" b="0" u="none" strike="noStrike">
                          <a:solidFill>
                            <a:schemeClr val="tx2"/>
                          </a:solidFill>
                          <a:effectLst/>
                        </a:rPr>
                        <a:t>(if approved)</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TBD</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TBD</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$346 </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8117524"/>
                  </a:ext>
                </a:extLst>
              </a:tr>
              <a:tr h="54957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buNone/>
                      </a:pPr>
                      <a:r>
                        <a:rPr lang="en-US" sz="1200" b="1" u="none" strike="noStrike">
                          <a:solidFill>
                            <a:schemeClr val="tx2"/>
                          </a:solidFill>
                          <a:effectLst/>
                        </a:rPr>
                        <a:t>Other Oral GLP-1s </a:t>
                      </a: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$149*</a:t>
                      </a:r>
                      <a:br>
                        <a:rPr lang="en-US" sz="1200" b="0" u="none" strike="noStrike">
                          <a:solidFill>
                            <a:schemeClr val="tx2"/>
                          </a:solidFill>
                          <a:effectLst/>
                        </a:rPr>
                      </a:br>
                      <a:r>
                        <a:rPr lang="en-US" sz="1200" b="0" u="none" strike="noStrike">
                          <a:solidFill>
                            <a:schemeClr val="tx2"/>
                          </a:solidFill>
                          <a:effectLst/>
                        </a:rPr>
                        <a:t>Cost Sharing: TBD</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$149*</a:t>
                      </a:r>
                      <a:br>
                        <a:rPr lang="en-US" sz="1200" b="0" u="none" strike="noStrike">
                          <a:solidFill>
                            <a:schemeClr val="tx2"/>
                          </a:solidFill>
                          <a:effectLst/>
                        </a:rPr>
                      </a:br>
                      <a:r>
                        <a:rPr lang="en-US" sz="1200" b="0" u="none" strike="noStrike">
                          <a:solidFill>
                            <a:schemeClr val="tx2"/>
                          </a:solidFill>
                          <a:effectLst/>
                        </a:rPr>
                        <a:t>Cost Sharing: TBD</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buNone/>
                      </a:pPr>
                      <a:r>
                        <a:rPr lang="en-US" sz="1200" b="0" u="none" strike="noStrike">
                          <a:solidFill>
                            <a:schemeClr val="tx2"/>
                          </a:solidFill>
                          <a:effectLst/>
                        </a:rPr>
                        <a:t>Purchase Price: $150*</a:t>
                      </a:r>
                      <a:endParaRPr lang="en-US" sz="1200" b="0" i="0" u="none" strike="noStrike">
                        <a:solidFill>
                          <a:schemeClr val="tx2"/>
                        </a:solidFill>
                        <a:effectLst/>
                        <a:latin typeface="Aptos Narrow" panose="020B0004020202020204" pitchFamily="34" charset="0"/>
                      </a:endParaRPr>
                    </a:p>
                  </a:txBody>
                  <a:tcPr marL="173736" anchor="ctr">
                    <a:lnL w="12700" cmpd="sng">
                      <a:noFill/>
                    </a:lnL>
                    <a:lnR w="12700" cmpd="sng">
                      <a:noFill/>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4513572"/>
                  </a:ext>
                </a:extLst>
              </a:tr>
            </a:tbl>
          </a:graphicData>
        </a:graphic>
      </p:graphicFrame>
      <p:sp>
        <p:nvSpPr>
          <p:cNvPr id="8" name="TextBox 7">
            <a:extLst>
              <a:ext uri="{FF2B5EF4-FFF2-40B4-BE49-F238E27FC236}">
                <a16:creationId xmlns:a16="http://schemas.microsoft.com/office/drawing/2014/main" id="{938FDC31-4D26-CAC7-6519-E8C7FE79F72B}"/>
              </a:ext>
            </a:extLst>
          </p:cNvPr>
          <p:cNvSpPr txBox="1"/>
          <p:nvPr/>
        </p:nvSpPr>
        <p:spPr>
          <a:xfrm>
            <a:off x="523889" y="5319646"/>
            <a:ext cx="6097772" cy="215444"/>
          </a:xfrm>
          <a:prstGeom prst="rect">
            <a:avLst/>
          </a:prstGeom>
          <a:noFill/>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222B36"/>
                </a:solidFill>
                <a:effectLst/>
                <a:uLnTx/>
                <a:uFillTx/>
              </a:rPr>
              <a:t>*For the lowest dose available</a:t>
            </a:r>
          </a:p>
        </p:txBody>
      </p:sp>
    </p:spTree>
    <p:extLst>
      <p:ext uri="{BB962C8B-B14F-4D97-AF65-F5344CB8AC3E}">
        <p14:creationId xmlns:p14="http://schemas.microsoft.com/office/powerpoint/2010/main" val="110294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3565BE-DC4E-3250-0915-420BAF69CAD4}"/>
              </a:ext>
            </a:extLst>
          </p:cNvPr>
          <p:cNvSpPr>
            <a:spLocks noGrp="1"/>
          </p:cNvSpPr>
          <p:nvPr>
            <p:ph type="sldNum" sz="quarter" idx="12"/>
          </p:nvPr>
        </p:nvSpPr>
        <p:spPr/>
        <p:txBody>
          <a:bodyPr/>
          <a:lstStyle/>
          <a:p>
            <a:fld id="{3612E008-61E4-4A99-8383-A3C8D6963C8E}" type="slidenum">
              <a:rPr lang="en-US" smtClean="0"/>
              <a:t>3</a:t>
            </a:fld>
            <a:endParaRPr lang="en-US"/>
          </a:p>
        </p:txBody>
      </p:sp>
      <p:sp>
        <p:nvSpPr>
          <p:cNvPr id="3" name="Title 5">
            <a:extLst>
              <a:ext uri="{FF2B5EF4-FFF2-40B4-BE49-F238E27FC236}">
                <a16:creationId xmlns:a16="http://schemas.microsoft.com/office/drawing/2014/main" id="{6A2C8E1F-DD87-5830-354F-C005399AD309}"/>
              </a:ext>
            </a:extLst>
          </p:cNvPr>
          <p:cNvSpPr txBox="1">
            <a:spLocks/>
          </p:cNvSpPr>
          <p:nvPr/>
        </p:nvSpPr>
        <p:spPr>
          <a:xfrm>
            <a:off x="609600" y="521208"/>
            <a:ext cx="11039475" cy="332399"/>
          </a:xfrm>
          <a:prstGeom prst="rect">
            <a:avLst/>
          </a:prstGeom>
          <a:ln>
            <a:noFill/>
          </a:ln>
        </p:spPr>
        <p:txBody>
          <a:bodyPr vert="horz" wrap="square" lIns="0" tIns="0" rIns="0" bIns="0" rtlCol="0" anchor="t" anchorCtr="0">
            <a:spAutoFit/>
          </a:bodyPr>
          <a:lstStyle>
            <a:lvl1pPr algn="l" defTabSz="914377" rtl="0" eaLnBrk="1" latinLnBrk="0" hangingPunct="1">
              <a:lnSpc>
                <a:spcPct val="90000"/>
              </a:lnSpc>
              <a:spcBef>
                <a:spcPct val="0"/>
              </a:spcBef>
              <a:buClrTx/>
              <a:buNone/>
              <a:defRPr sz="2400" b="1" i="0" kern="1200" baseline="0">
                <a:solidFill>
                  <a:schemeClr val="bg2"/>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222B36"/>
                </a:solidFill>
                <a:effectLst/>
                <a:uLnTx/>
                <a:uFillTx/>
                <a:latin typeface="Arial"/>
                <a:ea typeface="+mj-ea"/>
                <a:cs typeface="+mj-cs"/>
              </a:rPr>
              <a:t>Pop Quiz</a:t>
            </a:r>
          </a:p>
        </p:txBody>
      </p:sp>
      <p:grpSp>
        <p:nvGrpSpPr>
          <p:cNvPr id="4" name="Group 3">
            <a:extLst>
              <a:ext uri="{FF2B5EF4-FFF2-40B4-BE49-F238E27FC236}">
                <a16:creationId xmlns:a16="http://schemas.microsoft.com/office/drawing/2014/main" id="{2E57FEFC-D56A-40DE-3EAB-8DAB5C8AB32D}"/>
              </a:ext>
            </a:extLst>
          </p:cNvPr>
          <p:cNvGrpSpPr/>
          <p:nvPr/>
        </p:nvGrpSpPr>
        <p:grpSpPr>
          <a:xfrm>
            <a:off x="3139440" y="1339850"/>
            <a:ext cx="5958840" cy="793850"/>
            <a:chOff x="3139440" y="1847850"/>
            <a:chExt cx="5958840" cy="793850"/>
          </a:xfrm>
        </p:grpSpPr>
        <p:sp>
          <p:nvSpPr>
            <p:cNvPr id="5" name="Rectangle 4">
              <a:extLst>
                <a:ext uri="{FF2B5EF4-FFF2-40B4-BE49-F238E27FC236}">
                  <a16:creationId xmlns:a16="http://schemas.microsoft.com/office/drawing/2014/main" id="{BE8CDBA8-2160-3A8D-A451-FC56FAECD619}"/>
                </a:ext>
              </a:extLst>
            </p:cNvPr>
            <p:cNvSpPr/>
            <p:nvPr/>
          </p:nvSpPr>
          <p:spPr bwMode="ltGray">
            <a:xfrm>
              <a:off x="3139440" y="1847850"/>
              <a:ext cx="5958840" cy="793850"/>
            </a:xfrm>
            <a:prstGeom prst="rect">
              <a:avLst/>
            </a:prstGeom>
            <a:solidFill>
              <a:srgbClr val="0078D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8AFB2753-F485-A907-8D34-C061D86423B6}"/>
                </a:ext>
              </a:extLst>
            </p:cNvPr>
            <p:cNvSpPr txBox="1"/>
            <p:nvPr/>
          </p:nvSpPr>
          <p:spPr>
            <a:xfrm>
              <a:off x="3139440" y="1921610"/>
              <a:ext cx="5958840" cy="646331"/>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3F3F3"/>
                  </a:solidFill>
                  <a:effectLst/>
                  <a:uLnTx/>
                  <a:uFillTx/>
                </a:rPr>
                <a:t>What year was the following quote stated within a Congressional Report:</a:t>
              </a:r>
            </a:p>
          </p:txBody>
        </p:sp>
      </p:grpSp>
      <p:grpSp>
        <p:nvGrpSpPr>
          <p:cNvPr id="7" name="Group 6">
            <a:extLst>
              <a:ext uri="{FF2B5EF4-FFF2-40B4-BE49-F238E27FC236}">
                <a16:creationId xmlns:a16="http://schemas.microsoft.com/office/drawing/2014/main" id="{203C2414-6E49-CB15-9FF6-B18476B6A6E3}"/>
              </a:ext>
            </a:extLst>
          </p:cNvPr>
          <p:cNvGrpSpPr/>
          <p:nvPr/>
        </p:nvGrpSpPr>
        <p:grpSpPr>
          <a:xfrm>
            <a:off x="5382895" y="425450"/>
            <a:ext cx="1471930" cy="914400"/>
            <a:chOff x="5360035" y="933450"/>
            <a:chExt cx="1471930" cy="914400"/>
          </a:xfrm>
          <a:solidFill>
            <a:srgbClr val="0078D3"/>
          </a:solidFill>
        </p:grpSpPr>
        <p:pic>
          <p:nvPicPr>
            <p:cNvPr id="8" name="Graphic 7" descr="Question Mark with solid fill">
              <a:extLst>
                <a:ext uri="{FF2B5EF4-FFF2-40B4-BE49-F238E27FC236}">
                  <a16:creationId xmlns:a16="http://schemas.microsoft.com/office/drawing/2014/main" id="{CD79719F-903C-927E-F12D-EA3EB0C3DF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933450"/>
              <a:ext cx="914400" cy="914400"/>
            </a:xfrm>
            <a:prstGeom prst="rect">
              <a:avLst/>
            </a:prstGeom>
          </p:spPr>
        </p:pic>
        <p:pic>
          <p:nvPicPr>
            <p:cNvPr id="9" name="Graphic 8" descr="Question Mark with solid fill">
              <a:extLst>
                <a:ext uri="{FF2B5EF4-FFF2-40B4-BE49-F238E27FC236}">
                  <a16:creationId xmlns:a16="http://schemas.microsoft.com/office/drawing/2014/main" id="{7D71EE3A-61BF-92F3-6990-B5275F80DE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60035" y="1290320"/>
              <a:ext cx="557530" cy="557530"/>
            </a:xfrm>
            <a:prstGeom prst="rect">
              <a:avLst/>
            </a:prstGeom>
          </p:spPr>
        </p:pic>
        <p:pic>
          <p:nvPicPr>
            <p:cNvPr id="10" name="Graphic 9" descr="Question Mark with solid fill">
              <a:extLst>
                <a:ext uri="{FF2B5EF4-FFF2-40B4-BE49-F238E27FC236}">
                  <a16:creationId xmlns:a16="http://schemas.microsoft.com/office/drawing/2014/main" id="{0E9CFD6E-9503-0CDF-5EF1-ECB3D00148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4435" y="1290320"/>
              <a:ext cx="557530" cy="557530"/>
            </a:xfrm>
            <a:prstGeom prst="rect">
              <a:avLst/>
            </a:prstGeom>
          </p:spPr>
        </p:pic>
      </p:grpSp>
      <p:sp>
        <p:nvSpPr>
          <p:cNvPr id="11" name="TextBox 10">
            <a:extLst>
              <a:ext uri="{FF2B5EF4-FFF2-40B4-BE49-F238E27FC236}">
                <a16:creationId xmlns:a16="http://schemas.microsoft.com/office/drawing/2014/main" id="{0AC9648F-654C-EAE3-D47C-5627C2190932}"/>
              </a:ext>
            </a:extLst>
          </p:cNvPr>
          <p:cNvSpPr txBox="1"/>
          <p:nvPr/>
        </p:nvSpPr>
        <p:spPr>
          <a:xfrm>
            <a:off x="664921" y="2254250"/>
            <a:ext cx="10939704" cy="646331"/>
          </a:xfrm>
          <a:prstGeom prst="rect">
            <a:avLst/>
          </a:prstGeom>
          <a:noFill/>
        </p:spPr>
        <p:txBody>
          <a:bodyPr wrap="square" lIns="0" tIns="0" rIns="0" bIns="0" rtlCol="0">
            <a:noAutofit/>
          </a:bodyPr>
          <a:lstStyle/>
          <a:p>
            <a:pPr marL="0" marR="0" lvl="0" indent="0" algn="ctr" defTabSz="912813" eaLnBrk="0" fontAlgn="base" latinLnBrk="0" hangingPunct="0">
              <a:lnSpc>
                <a:spcPct val="90000"/>
              </a:lnSpc>
              <a:spcBef>
                <a:spcPct val="0"/>
              </a:spcBef>
              <a:spcAft>
                <a:spcPct val="0"/>
              </a:spcAft>
              <a:buClrTx/>
              <a:buSzTx/>
              <a:buFontTx/>
              <a:buNone/>
              <a:tabLst/>
              <a:defRPr/>
            </a:pPr>
            <a:r>
              <a:rPr kumimoji="0" lang="en-US" sz="1400" b="1" i="1" u="none" strike="noStrike" kern="0" cap="none" spc="0" normalizeH="0" baseline="0" noProof="0">
                <a:ln>
                  <a:noFill/>
                </a:ln>
                <a:solidFill>
                  <a:srgbClr val="222B36"/>
                </a:solidFill>
                <a:effectLst/>
                <a:uLnTx/>
                <a:uFillTx/>
              </a:rPr>
              <a:t>“Rising drug prices, particularly the high prices of new drugs, are driving State Medicaid program costs and projected Medicare drug benefit expenditures to unsustainable levels, causing the Congress to consider reducing benefits to the elderly and poor, and forcing State legislatures to choose between funding drug benefits or other health care needs of the elderly and poor…”</a:t>
            </a:r>
          </a:p>
        </p:txBody>
      </p:sp>
      <p:grpSp>
        <p:nvGrpSpPr>
          <p:cNvPr id="12" name="Group 11">
            <a:extLst>
              <a:ext uri="{FF2B5EF4-FFF2-40B4-BE49-F238E27FC236}">
                <a16:creationId xmlns:a16="http://schemas.microsoft.com/office/drawing/2014/main" id="{FAB4BF59-D83B-D4AA-9371-DB89B2816822}"/>
              </a:ext>
            </a:extLst>
          </p:cNvPr>
          <p:cNvGrpSpPr/>
          <p:nvPr/>
        </p:nvGrpSpPr>
        <p:grpSpPr>
          <a:xfrm>
            <a:off x="2841772" y="3021131"/>
            <a:ext cx="6508457" cy="786509"/>
            <a:chOff x="1811655" y="3529131"/>
            <a:chExt cx="6508457" cy="786509"/>
          </a:xfrm>
        </p:grpSpPr>
        <p:grpSp>
          <p:nvGrpSpPr>
            <p:cNvPr id="13" name="Group 12">
              <a:extLst>
                <a:ext uri="{FF2B5EF4-FFF2-40B4-BE49-F238E27FC236}">
                  <a16:creationId xmlns:a16="http://schemas.microsoft.com/office/drawing/2014/main" id="{55149340-0729-C31A-87C9-CE708B7CAC51}"/>
                </a:ext>
              </a:extLst>
            </p:cNvPr>
            <p:cNvGrpSpPr/>
            <p:nvPr/>
          </p:nvGrpSpPr>
          <p:grpSpPr>
            <a:xfrm>
              <a:off x="1811655" y="3529131"/>
              <a:ext cx="717245" cy="786509"/>
              <a:chOff x="1811655" y="3529131"/>
              <a:chExt cx="717245" cy="786509"/>
            </a:xfrm>
          </p:grpSpPr>
          <p:sp>
            <p:nvSpPr>
              <p:cNvPr id="29" name="Freeform: Shape 28">
                <a:extLst>
                  <a:ext uri="{FF2B5EF4-FFF2-40B4-BE49-F238E27FC236}">
                    <a16:creationId xmlns:a16="http://schemas.microsoft.com/office/drawing/2014/main" id="{AC4F4188-1C17-F306-F17D-9410A5A2A11F}"/>
                  </a:ext>
                </a:extLst>
              </p:cNvPr>
              <p:cNvSpPr/>
              <p:nvPr/>
            </p:nvSpPr>
            <p:spPr>
              <a:xfrm>
                <a:off x="1811655" y="3615889"/>
                <a:ext cx="717245" cy="699751"/>
              </a:xfrm>
              <a:custGeom>
                <a:avLst/>
                <a:gdLst>
                  <a:gd name="csX0" fmla="*/ 670462 w 717245"/>
                  <a:gd name="csY0" fmla="*/ 0 h 699751"/>
                  <a:gd name="csX1" fmla="*/ 623805 w 717245"/>
                  <a:gd name="csY1" fmla="*/ 0 h 699751"/>
                  <a:gd name="csX2" fmla="*/ 623805 w 717245"/>
                  <a:gd name="csY2" fmla="*/ 59107 h 699751"/>
                  <a:gd name="csX3" fmla="*/ 577950 w 717245"/>
                  <a:gd name="csY3" fmla="*/ 104963 h 699751"/>
                  <a:gd name="csX4" fmla="*/ 532095 w 717245"/>
                  <a:gd name="csY4" fmla="*/ 59107 h 699751"/>
                  <a:gd name="csX5" fmla="*/ 532095 w 717245"/>
                  <a:gd name="csY5" fmla="*/ 0 h 699751"/>
                  <a:gd name="csX6" fmla="*/ 203354 w 717245"/>
                  <a:gd name="csY6" fmla="*/ 0 h 699751"/>
                  <a:gd name="csX7" fmla="*/ 203354 w 717245"/>
                  <a:gd name="csY7" fmla="*/ 59107 h 699751"/>
                  <a:gd name="csX8" fmla="*/ 157499 w 717245"/>
                  <a:gd name="csY8" fmla="*/ 104963 h 699751"/>
                  <a:gd name="csX9" fmla="*/ 111625 w 717245"/>
                  <a:gd name="csY9" fmla="*/ 59107 h 699751"/>
                  <a:gd name="csX10" fmla="*/ 111625 w 717245"/>
                  <a:gd name="csY10" fmla="*/ 0 h 699751"/>
                  <a:gd name="csX11" fmla="*/ 46784 w 717245"/>
                  <a:gd name="csY11" fmla="*/ 0 h 699751"/>
                  <a:gd name="csX12" fmla="*/ 0 w 717245"/>
                  <a:gd name="csY12" fmla="*/ 46784 h 699751"/>
                  <a:gd name="csX13" fmla="*/ 0 w 717245"/>
                  <a:gd name="csY13" fmla="*/ 652968 h 699751"/>
                  <a:gd name="csX14" fmla="*/ 46784 w 717245"/>
                  <a:gd name="csY14" fmla="*/ 699751 h 699751"/>
                  <a:gd name="csX15" fmla="*/ 670462 w 717245"/>
                  <a:gd name="csY15" fmla="*/ 699751 h 699751"/>
                  <a:gd name="csX16" fmla="*/ 717245 w 717245"/>
                  <a:gd name="csY16" fmla="*/ 652968 h 699751"/>
                  <a:gd name="csX17" fmla="*/ 717245 w 717245"/>
                  <a:gd name="csY17" fmla="*/ 46784 h 699751"/>
                  <a:gd name="csX18" fmla="*/ 670462 w 717245"/>
                  <a:gd name="csY18" fmla="*/ 0 h 699751"/>
                  <a:gd name="csX19" fmla="*/ 680838 w 717245"/>
                  <a:gd name="csY19" fmla="*/ 652968 h 699751"/>
                  <a:gd name="csX20" fmla="*/ 670462 w 717245"/>
                  <a:gd name="csY20" fmla="*/ 663344 h 699751"/>
                  <a:gd name="csX21" fmla="*/ 46784 w 717245"/>
                  <a:gd name="csY21" fmla="*/ 663344 h 699751"/>
                  <a:gd name="csX22" fmla="*/ 36407 w 717245"/>
                  <a:gd name="csY22" fmla="*/ 652968 h 699751"/>
                  <a:gd name="csX23" fmla="*/ 36407 w 717245"/>
                  <a:gd name="csY23" fmla="*/ 200860 h 699751"/>
                  <a:gd name="csX24" fmla="*/ 680838 w 717245"/>
                  <a:gd name="csY24" fmla="*/ 200860 h 699751"/>
                  <a:gd name="csX25" fmla="*/ 680838 w 717245"/>
                  <a:gd name="csY25" fmla="*/ 652968 h 6997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717245" h="699751">
                    <a:moveTo>
                      <a:pt x="670462" y="0"/>
                    </a:moveTo>
                    <a:lnTo>
                      <a:pt x="623805" y="0"/>
                    </a:lnTo>
                    <a:lnTo>
                      <a:pt x="623805" y="59107"/>
                    </a:lnTo>
                    <a:cubicBezTo>
                      <a:pt x="623805" y="84392"/>
                      <a:pt x="603235" y="104963"/>
                      <a:pt x="577950" y="104963"/>
                    </a:cubicBezTo>
                    <a:cubicBezTo>
                      <a:pt x="552665" y="104963"/>
                      <a:pt x="532095" y="84392"/>
                      <a:pt x="532095" y="59107"/>
                    </a:cubicBezTo>
                    <a:lnTo>
                      <a:pt x="532095" y="0"/>
                    </a:lnTo>
                    <a:lnTo>
                      <a:pt x="203354" y="0"/>
                    </a:lnTo>
                    <a:lnTo>
                      <a:pt x="203354" y="59107"/>
                    </a:lnTo>
                    <a:cubicBezTo>
                      <a:pt x="203354" y="84392"/>
                      <a:pt x="182784" y="104963"/>
                      <a:pt x="157499" y="104963"/>
                    </a:cubicBezTo>
                    <a:cubicBezTo>
                      <a:pt x="132214" y="104963"/>
                      <a:pt x="111625" y="84392"/>
                      <a:pt x="111625" y="59107"/>
                    </a:cubicBezTo>
                    <a:lnTo>
                      <a:pt x="111625" y="0"/>
                    </a:lnTo>
                    <a:lnTo>
                      <a:pt x="46784" y="0"/>
                    </a:lnTo>
                    <a:cubicBezTo>
                      <a:pt x="20934" y="0"/>
                      <a:pt x="0" y="20952"/>
                      <a:pt x="0" y="46784"/>
                    </a:cubicBezTo>
                    <a:lnTo>
                      <a:pt x="0" y="652968"/>
                    </a:lnTo>
                    <a:cubicBezTo>
                      <a:pt x="0" y="678817"/>
                      <a:pt x="20934" y="699751"/>
                      <a:pt x="46784" y="699751"/>
                    </a:cubicBezTo>
                    <a:lnTo>
                      <a:pt x="670462" y="699751"/>
                    </a:lnTo>
                    <a:cubicBezTo>
                      <a:pt x="696293" y="699751"/>
                      <a:pt x="717245" y="678817"/>
                      <a:pt x="717245" y="652968"/>
                    </a:cubicBezTo>
                    <a:lnTo>
                      <a:pt x="717245" y="46784"/>
                    </a:lnTo>
                    <a:cubicBezTo>
                      <a:pt x="717245" y="20952"/>
                      <a:pt x="696293" y="0"/>
                      <a:pt x="670462" y="0"/>
                    </a:cubicBezTo>
                    <a:close/>
                    <a:moveTo>
                      <a:pt x="680838" y="652968"/>
                    </a:moveTo>
                    <a:cubicBezTo>
                      <a:pt x="680838" y="658684"/>
                      <a:pt x="676178" y="663344"/>
                      <a:pt x="670462" y="663344"/>
                    </a:cubicBezTo>
                    <a:lnTo>
                      <a:pt x="46784" y="663344"/>
                    </a:lnTo>
                    <a:cubicBezTo>
                      <a:pt x="41049" y="663344"/>
                      <a:pt x="36407" y="658684"/>
                      <a:pt x="36407" y="652968"/>
                    </a:cubicBezTo>
                    <a:lnTo>
                      <a:pt x="36407" y="200860"/>
                    </a:lnTo>
                    <a:lnTo>
                      <a:pt x="680838" y="200860"/>
                    </a:lnTo>
                    <a:lnTo>
                      <a:pt x="680838" y="652968"/>
                    </a:lnTo>
                    <a:close/>
                  </a:path>
                </a:pathLst>
              </a:custGeom>
              <a:solidFill>
                <a:srgbClr val="0078D3"/>
              </a:solidFill>
              <a:ln w="1813"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30" name="Rectangle 29">
                <a:extLst>
                  <a:ext uri="{FF2B5EF4-FFF2-40B4-BE49-F238E27FC236}">
                    <a16:creationId xmlns:a16="http://schemas.microsoft.com/office/drawing/2014/main" id="{A7F546F5-36F1-3647-27CD-703F861053C4}"/>
                  </a:ext>
                </a:extLst>
              </p:cNvPr>
              <p:cNvSpPr/>
              <p:nvPr/>
            </p:nvSpPr>
            <p:spPr>
              <a:xfrm>
                <a:off x="1941484" y="3529131"/>
                <a:ext cx="55321" cy="173517"/>
              </a:xfrm>
              <a:prstGeom prst="rect">
                <a:avLst/>
              </a:prstGeom>
              <a:solidFill>
                <a:srgbClr val="0078D3"/>
              </a:solidFill>
              <a:ln w="1813"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31" name="Rectangle 30">
                <a:extLst>
                  <a:ext uri="{FF2B5EF4-FFF2-40B4-BE49-F238E27FC236}">
                    <a16:creationId xmlns:a16="http://schemas.microsoft.com/office/drawing/2014/main" id="{98D9B39F-D46A-0438-774B-6BBBDF32EE03}"/>
                  </a:ext>
                </a:extLst>
              </p:cNvPr>
              <p:cNvSpPr/>
              <p:nvPr/>
            </p:nvSpPr>
            <p:spPr>
              <a:xfrm>
                <a:off x="2361953" y="3529131"/>
                <a:ext cx="55321" cy="173517"/>
              </a:xfrm>
              <a:prstGeom prst="rect">
                <a:avLst/>
              </a:prstGeom>
              <a:solidFill>
                <a:srgbClr val="0078D3"/>
              </a:solidFill>
              <a:ln w="1813"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32" name="TextBox 31">
                <a:extLst>
                  <a:ext uri="{FF2B5EF4-FFF2-40B4-BE49-F238E27FC236}">
                    <a16:creationId xmlns:a16="http://schemas.microsoft.com/office/drawing/2014/main" id="{BD0AC48E-32E4-90F6-15E5-A9FF6DBFA476}"/>
                  </a:ext>
                </a:extLst>
              </p:cNvPr>
              <p:cNvSpPr txBox="1"/>
              <p:nvPr/>
            </p:nvSpPr>
            <p:spPr>
              <a:xfrm>
                <a:off x="1869553" y="3848858"/>
                <a:ext cx="601447" cy="406265"/>
              </a:xfrm>
              <a:prstGeom prst="rect">
                <a:avLst/>
              </a:prstGeom>
              <a:noFill/>
            </p:spPr>
            <p:txBody>
              <a:bodyPr wrap="none" lIns="91440" tIns="91440" rIns="91440" bIns="91440" rtlCol="0">
                <a:spAutoFit/>
              </a:body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600" b="1" i="0" u="none" strike="noStrike" kern="0" cap="none" spc="0" normalizeH="0" baseline="0" noProof="0">
                    <a:ln/>
                    <a:solidFill>
                      <a:srgbClr val="222B36"/>
                    </a:solidFill>
                    <a:effectLst/>
                    <a:uLnTx/>
                    <a:uFillTx/>
                    <a:latin typeface="BentonSans-Black"/>
                    <a:sym typeface="BentonSans-Black"/>
                    <a:rtl val="0"/>
                  </a:rPr>
                  <a:t>1989</a:t>
                </a:r>
              </a:p>
            </p:txBody>
          </p:sp>
        </p:grpSp>
        <p:grpSp>
          <p:nvGrpSpPr>
            <p:cNvPr id="14" name="Group 13">
              <a:extLst>
                <a:ext uri="{FF2B5EF4-FFF2-40B4-BE49-F238E27FC236}">
                  <a16:creationId xmlns:a16="http://schemas.microsoft.com/office/drawing/2014/main" id="{24B6C3CF-146E-6A97-F3A4-DBE88AC595DC}"/>
                </a:ext>
              </a:extLst>
            </p:cNvPr>
            <p:cNvGrpSpPr/>
            <p:nvPr/>
          </p:nvGrpSpPr>
          <p:grpSpPr>
            <a:xfrm>
              <a:off x="3742059" y="3529131"/>
              <a:ext cx="717245" cy="786509"/>
              <a:chOff x="1811655" y="3529131"/>
              <a:chExt cx="717245" cy="786509"/>
            </a:xfrm>
          </p:grpSpPr>
          <p:sp>
            <p:nvSpPr>
              <p:cNvPr id="25" name="Freeform: Shape 24">
                <a:extLst>
                  <a:ext uri="{FF2B5EF4-FFF2-40B4-BE49-F238E27FC236}">
                    <a16:creationId xmlns:a16="http://schemas.microsoft.com/office/drawing/2014/main" id="{E3108685-A94B-5150-B9A5-2837BFDF7FB0}"/>
                  </a:ext>
                </a:extLst>
              </p:cNvPr>
              <p:cNvSpPr/>
              <p:nvPr/>
            </p:nvSpPr>
            <p:spPr>
              <a:xfrm>
                <a:off x="1811655" y="3615889"/>
                <a:ext cx="717245" cy="699751"/>
              </a:xfrm>
              <a:custGeom>
                <a:avLst/>
                <a:gdLst>
                  <a:gd name="csX0" fmla="*/ 670462 w 717245"/>
                  <a:gd name="csY0" fmla="*/ 0 h 699751"/>
                  <a:gd name="csX1" fmla="*/ 623805 w 717245"/>
                  <a:gd name="csY1" fmla="*/ 0 h 699751"/>
                  <a:gd name="csX2" fmla="*/ 623805 w 717245"/>
                  <a:gd name="csY2" fmla="*/ 59107 h 699751"/>
                  <a:gd name="csX3" fmla="*/ 577950 w 717245"/>
                  <a:gd name="csY3" fmla="*/ 104963 h 699751"/>
                  <a:gd name="csX4" fmla="*/ 532095 w 717245"/>
                  <a:gd name="csY4" fmla="*/ 59107 h 699751"/>
                  <a:gd name="csX5" fmla="*/ 532095 w 717245"/>
                  <a:gd name="csY5" fmla="*/ 0 h 699751"/>
                  <a:gd name="csX6" fmla="*/ 203354 w 717245"/>
                  <a:gd name="csY6" fmla="*/ 0 h 699751"/>
                  <a:gd name="csX7" fmla="*/ 203354 w 717245"/>
                  <a:gd name="csY7" fmla="*/ 59107 h 699751"/>
                  <a:gd name="csX8" fmla="*/ 157499 w 717245"/>
                  <a:gd name="csY8" fmla="*/ 104963 h 699751"/>
                  <a:gd name="csX9" fmla="*/ 111625 w 717245"/>
                  <a:gd name="csY9" fmla="*/ 59107 h 699751"/>
                  <a:gd name="csX10" fmla="*/ 111625 w 717245"/>
                  <a:gd name="csY10" fmla="*/ 0 h 699751"/>
                  <a:gd name="csX11" fmla="*/ 46784 w 717245"/>
                  <a:gd name="csY11" fmla="*/ 0 h 699751"/>
                  <a:gd name="csX12" fmla="*/ 0 w 717245"/>
                  <a:gd name="csY12" fmla="*/ 46784 h 699751"/>
                  <a:gd name="csX13" fmla="*/ 0 w 717245"/>
                  <a:gd name="csY13" fmla="*/ 652968 h 699751"/>
                  <a:gd name="csX14" fmla="*/ 46784 w 717245"/>
                  <a:gd name="csY14" fmla="*/ 699751 h 699751"/>
                  <a:gd name="csX15" fmla="*/ 670462 w 717245"/>
                  <a:gd name="csY15" fmla="*/ 699751 h 699751"/>
                  <a:gd name="csX16" fmla="*/ 717245 w 717245"/>
                  <a:gd name="csY16" fmla="*/ 652968 h 699751"/>
                  <a:gd name="csX17" fmla="*/ 717245 w 717245"/>
                  <a:gd name="csY17" fmla="*/ 46784 h 699751"/>
                  <a:gd name="csX18" fmla="*/ 670462 w 717245"/>
                  <a:gd name="csY18" fmla="*/ 0 h 699751"/>
                  <a:gd name="csX19" fmla="*/ 680838 w 717245"/>
                  <a:gd name="csY19" fmla="*/ 652968 h 699751"/>
                  <a:gd name="csX20" fmla="*/ 670462 w 717245"/>
                  <a:gd name="csY20" fmla="*/ 663344 h 699751"/>
                  <a:gd name="csX21" fmla="*/ 46784 w 717245"/>
                  <a:gd name="csY21" fmla="*/ 663344 h 699751"/>
                  <a:gd name="csX22" fmla="*/ 36407 w 717245"/>
                  <a:gd name="csY22" fmla="*/ 652968 h 699751"/>
                  <a:gd name="csX23" fmla="*/ 36407 w 717245"/>
                  <a:gd name="csY23" fmla="*/ 200860 h 699751"/>
                  <a:gd name="csX24" fmla="*/ 680838 w 717245"/>
                  <a:gd name="csY24" fmla="*/ 200860 h 699751"/>
                  <a:gd name="csX25" fmla="*/ 680838 w 717245"/>
                  <a:gd name="csY25" fmla="*/ 652968 h 6997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717245" h="699751">
                    <a:moveTo>
                      <a:pt x="670462" y="0"/>
                    </a:moveTo>
                    <a:lnTo>
                      <a:pt x="623805" y="0"/>
                    </a:lnTo>
                    <a:lnTo>
                      <a:pt x="623805" y="59107"/>
                    </a:lnTo>
                    <a:cubicBezTo>
                      <a:pt x="623805" y="84392"/>
                      <a:pt x="603235" y="104963"/>
                      <a:pt x="577950" y="104963"/>
                    </a:cubicBezTo>
                    <a:cubicBezTo>
                      <a:pt x="552665" y="104963"/>
                      <a:pt x="532095" y="84392"/>
                      <a:pt x="532095" y="59107"/>
                    </a:cubicBezTo>
                    <a:lnTo>
                      <a:pt x="532095" y="0"/>
                    </a:lnTo>
                    <a:lnTo>
                      <a:pt x="203354" y="0"/>
                    </a:lnTo>
                    <a:lnTo>
                      <a:pt x="203354" y="59107"/>
                    </a:lnTo>
                    <a:cubicBezTo>
                      <a:pt x="203354" y="84392"/>
                      <a:pt x="182784" y="104963"/>
                      <a:pt x="157499" y="104963"/>
                    </a:cubicBezTo>
                    <a:cubicBezTo>
                      <a:pt x="132214" y="104963"/>
                      <a:pt x="111625" y="84392"/>
                      <a:pt x="111625" y="59107"/>
                    </a:cubicBezTo>
                    <a:lnTo>
                      <a:pt x="111625" y="0"/>
                    </a:lnTo>
                    <a:lnTo>
                      <a:pt x="46784" y="0"/>
                    </a:lnTo>
                    <a:cubicBezTo>
                      <a:pt x="20934" y="0"/>
                      <a:pt x="0" y="20952"/>
                      <a:pt x="0" y="46784"/>
                    </a:cubicBezTo>
                    <a:lnTo>
                      <a:pt x="0" y="652968"/>
                    </a:lnTo>
                    <a:cubicBezTo>
                      <a:pt x="0" y="678817"/>
                      <a:pt x="20934" y="699751"/>
                      <a:pt x="46784" y="699751"/>
                    </a:cubicBezTo>
                    <a:lnTo>
                      <a:pt x="670462" y="699751"/>
                    </a:lnTo>
                    <a:cubicBezTo>
                      <a:pt x="696293" y="699751"/>
                      <a:pt x="717245" y="678817"/>
                      <a:pt x="717245" y="652968"/>
                    </a:cubicBezTo>
                    <a:lnTo>
                      <a:pt x="717245" y="46784"/>
                    </a:lnTo>
                    <a:cubicBezTo>
                      <a:pt x="717245" y="20952"/>
                      <a:pt x="696293" y="0"/>
                      <a:pt x="670462" y="0"/>
                    </a:cubicBezTo>
                    <a:close/>
                    <a:moveTo>
                      <a:pt x="680838" y="652968"/>
                    </a:moveTo>
                    <a:cubicBezTo>
                      <a:pt x="680838" y="658684"/>
                      <a:pt x="676178" y="663344"/>
                      <a:pt x="670462" y="663344"/>
                    </a:cubicBezTo>
                    <a:lnTo>
                      <a:pt x="46784" y="663344"/>
                    </a:lnTo>
                    <a:cubicBezTo>
                      <a:pt x="41049" y="663344"/>
                      <a:pt x="36407" y="658684"/>
                      <a:pt x="36407" y="652968"/>
                    </a:cubicBezTo>
                    <a:lnTo>
                      <a:pt x="36407" y="200860"/>
                    </a:lnTo>
                    <a:lnTo>
                      <a:pt x="680838" y="200860"/>
                    </a:lnTo>
                    <a:lnTo>
                      <a:pt x="680838" y="652968"/>
                    </a:lnTo>
                    <a:close/>
                  </a:path>
                </a:pathLst>
              </a:custGeom>
              <a:solidFill>
                <a:srgbClr val="0078D3"/>
              </a:solidFill>
              <a:ln w="1813"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26" name="Rectangle 25">
                <a:extLst>
                  <a:ext uri="{FF2B5EF4-FFF2-40B4-BE49-F238E27FC236}">
                    <a16:creationId xmlns:a16="http://schemas.microsoft.com/office/drawing/2014/main" id="{09755426-013B-390C-79AC-FB3C410B5BDB}"/>
                  </a:ext>
                </a:extLst>
              </p:cNvPr>
              <p:cNvSpPr/>
              <p:nvPr/>
            </p:nvSpPr>
            <p:spPr>
              <a:xfrm>
                <a:off x="1941484" y="3529131"/>
                <a:ext cx="55321" cy="173517"/>
              </a:xfrm>
              <a:prstGeom prst="rect">
                <a:avLst/>
              </a:prstGeom>
              <a:solidFill>
                <a:srgbClr val="0078D3"/>
              </a:solidFill>
              <a:ln w="1813"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27" name="Rectangle 26">
                <a:extLst>
                  <a:ext uri="{FF2B5EF4-FFF2-40B4-BE49-F238E27FC236}">
                    <a16:creationId xmlns:a16="http://schemas.microsoft.com/office/drawing/2014/main" id="{45A1812A-4F59-9608-B9EA-0DF48B1B942A}"/>
                  </a:ext>
                </a:extLst>
              </p:cNvPr>
              <p:cNvSpPr/>
              <p:nvPr/>
            </p:nvSpPr>
            <p:spPr>
              <a:xfrm>
                <a:off x="2361953" y="3529131"/>
                <a:ext cx="55321" cy="173517"/>
              </a:xfrm>
              <a:prstGeom prst="rect">
                <a:avLst/>
              </a:prstGeom>
              <a:solidFill>
                <a:srgbClr val="0078D3"/>
              </a:solidFill>
              <a:ln w="1813"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28" name="TextBox 27">
                <a:extLst>
                  <a:ext uri="{FF2B5EF4-FFF2-40B4-BE49-F238E27FC236}">
                    <a16:creationId xmlns:a16="http://schemas.microsoft.com/office/drawing/2014/main" id="{D9D99F56-E476-3EE9-564E-DDAB4B47DC69}"/>
                  </a:ext>
                </a:extLst>
              </p:cNvPr>
              <p:cNvSpPr txBox="1"/>
              <p:nvPr/>
            </p:nvSpPr>
            <p:spPr>
              <a:xfrm>
                <a:off x="1872983" y="3848858"/>
                <a:ext cx="601447" cy="406265"/>
              </a:xfrm>
              <a:prstGeom prst="rect">
                <a:avLst/>
              </a:prstGeom>
              <a:noFill/>
            </p:spPr>
            <p:txBody>
              <a:bodyPr wrap="none" lIns="91440" tIns="91440" rIns="91440" bIns="91440" rtlCol="0">
                <a:spAutoFit/>
              </a:body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600" b="1" i="0" u="none" strike="noStrike" kern="0" cap="none" spc="0" normalizeH="0" baseline="0" noProof="0">
                    <a:ln/>
                    <a:solidFill>
                      <a:srgbClr val="222B36"/>
                    </a:solidFill>
                    <a:effectLst/>
                    <a:uLnTx/>
                    <a:uFillTx/>
                    <a:latin typeface="BentonSans-Black"/>
                    <a:sym typeface="BentonSans-Black"/>
                    <a:rtl val="0"/>
                  </a:rPr>
                  <a:t>1999</a:t>
                </a:r>
              </a:p>
            </p:txBody>
          </p:sp>
        </p:grpSp>
        <p:grpSp>
          <p:nvGrpSpPr>
            <p:cNvPr id="15" name="Group 14">
              <a:extLst>
                <a:ext uri="{FF2B5EF4-FFF2-40B4-BE49-F238E27FC236}">
                  <a16:creationId xmlns:a16="http://schemas.microsoft.com/office/drawing/2014/main" id="{E88D5B99-ECE1-F541-9D53-47619CE9F4EA}"/>
                </a:ext>
              </a:extLst>
            </p:cNvPr>
            <p:cNvGrpSpPr/>
            <p:nvPr/>
          </p:nvGrpSpPr>
          <p:grpSpPr>
            <a:xfrm>
              <a:off x="5672463" y="3529131"/>
              <a:ext cx="717245" cy="786509"/>
              <a:chOff x="1811655" y="3529131"/>
              <a:chExt cx="717245" cy="786509"/>
            </a:xfrm>
          </p:grpSpPr>
          <p:sp>
            <p:nvSpPr>
              <p:cNvPr id="21" name="Freeform: Shape 20">
                <a:extLst>
                  <a:ext uri="{FF2B5EF4-FFF2-40B4-BE49-F238E27FC236}">
                    <a16:creationId xmlns:a16="http://schemas.microsoft.com/office/drawing/2014/main" id="{42127E70-37D4-D23B-2611-DFCA559610C9}"/>
                  </a:ext>
                </a:extLst>
              </p:cNvPr>
              <p:cNvSpPr/>
              <p:nvPr/>
            </p:nvSpPr>
            <p:spPr>
              <a:xfrm>
                <a:off x="1811655" y="3615889"/>
                <a:ext cx="717245" cy="699751"/>
              </a:xfrm>
              <a:custGeom>
                <a:avLst/>
                <a:gdLst>
                  <a:gd name="csX0" fmla="*/ 670462 w 717245"/>
                  <a:gd name="csY0" fmla="*/ 0 h 699751"/>
                  <a:gd name="csX1" fmla="*/ 623805 w 717245"/>
                  <a:gd name="csY1" fmla="*/ 0 h 699751"/>
                  <a:gd name="csX2" fmla="*/ 623805 w 717245"/>
                  <a:gd name="csY2" fmla="*/ 59107 h 699751"/>
                  <a:gd name="csX3" fmla="*/ 577950 w 717245"/>
                  <a:gd name="csY3" fmla="*/ 104963 h 699751"/>
                  <a:gd name="csX4" fmla="*/ 532095 w 717245"/>
                  <a:gd name="csY4" fmla="*/ 59107 h 699751"/>
                  <a:gd name="csX5" fmla="*/ 532095 w 717245"/>
                  <a:gd name="csY5" fmla="*/ 0 h 699751"/>
                  <a:gd name="csX6" fmla="*/ 203354 w 717245"/>
                  <a:gd name="csY6" fmla="*/ 0 h 699751"/>
                  <a:gd name="csX7" fmla="*/ 203354 w 717245"/>
                  <a:gd name="csY7" fmla="*/ 59107 h 699751"/>
                  <a:gd name="csX8" fmla="*/ 157499 w 717245"/>
                  <a:gd name="csY8" fmla="*/ 104963 h 699751"/>
                  <a:gd name="csX9" fmla="*/ 111625 w 717245"/>
                  <a:gd name="csY9" fmla="*/ 59107 h 699751"/>
                  <a:gd name="csX10" fmla="*/ 111625 w 717245"/>
                  <a:gd name="csY10" fmla="*/ 0 h 699751"/>
                  <a:gd name="csX11" fmla="*/ 46784 w 717245"/>
                  <a:gd name="csY11" fmla="*/ 0 h 699751"/>
                  <a:gd name="csX12" fmla="*/ 0 w 717245"/>
                  <a:gd name="csY12" fmla="*/ 46784 h 699751"/>
                  <a:gd name="csX13" fmla="*/ 0 w 717245"/>
                  <a:gd name="csY13" fmla="*/ 652968 h 699751"/>
                  <a:gd name="csX14" fmla="*/ 46784 w 717245"/>
                  <a:gd name="csY14" fmla="*/ 699751 h 699751"/>
                  <a:gd name="csX15" fmla="*/ 670462 w 717245"/>
                  <a:gd name="csY15" fmla="*/ 699751 h 699751"/>
                  <a:gd name="csX16" fmla="*/ 717245 w 717245"/>
                  <a:gd name="csY16" fmla="*/ 652968 h 699751"/>
                  <a:gd name="csX17" fmla="*/ 717245 w 717245"/>
                  <a:gd name="csY17" fmla="*/ 46784 h 699751"/>
                  <a:gd name="csX18" fmla="*/ 670462 w 717245"/>
                  <a:gd name="csY18" fmla="*/ 0 h 699751"/>
                  <a:gd name="csX19" fmla="*/ 680838 w 717245"/>
                  <a:gd name="csY19" fmla="*/ 652968 h 699751"/>
                  <a:gd name="csX20" fmla="*/ 670462 w 717245"/>
                  <a:gd name="csY20" fmla="*/ 663344 h 699751"/>
                  <a:gd name="csX21" fmla="*/ 46784 w 717245"/>
                  <a:gd name="csY21" fmla="*/ 663344 h 699751"/>
                  <a:gd name="csX22" fmla="*/ 36407 w 717245"/>
                  <a:gd name="csY22" fmla="*/ 652968 h 699751"/>
                  <a:gd name="csX23" fmla="*/ 36407 w 717245"/>
                  <a:gd name="csY23" fmla="*/ 200860 h 699751"/>
                  <a:gd name="csX24" fmla="*/ 680838 w 717245"/>
                  <a:gd name="csY24" fmla="*/ 200860 h 699751"/>
                  <a:gd name="csX25" fmla="*/ 680838 w 717245"/>
                  <a:gd name="csY25" fmla="*/ 652968 h 6997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717245" h="699751">
                    <a:moveTo>
                      <a:pt x="670462" y="0"/>
                    </a:moveTo>
                    <a:lnTo>
                      <a:pt x="623805" y="0"/>
                    </a:lnTo>
                    <a:lnTo>
                      <a:pt x="623805" y="59107"/>
                    </a:lnTo>
                    <a:cubicBezTo>
                      <a:pt x="623805" y="84392"/>
                      <a:pt x="603235" y="104963"/>
                      <a:pt x="577950" y="104963"/>
                    </a:cubicBezTo>
                    <a:cubicBezTo>
                      <a:pt x="552665" y="104963"/>
                      <a:pt x="532095" y="84392"/>
                      <a:pt x="532095" y="59107"/>
                    </a:cubicBezTo>
                    <a:lnTo>
                      <a:pt x="532095" y="0"/>
                    </a:lnTo>
                    <a:lnTo>
                      <a:pt x="203354" y="0"/>
                    </a:lnTo>
                    <a:lnTo>
                      <a:pt x="203354" y="59107"/>
                    </a:lnTo>
                    <a:cubicBezTo>
                      <a:pt x="203354" y="84392"/>
                      <a:pt x="182784" y="104963"/>
                      <a:pt x="157499" y="104963"/>
                    </a:cubicBezTo>
                    <a:cubicBezTo>
                      <a:pt x="132214" y="104963"/>
                      <a:pt x="111625" y="84392"/>
                      <a:pt x="111625" y="59107"/>
                    </a:cubicBezTo>
                    <a:lnTo>
                      <a:pt x="111625" y="0"/>
                    </a:lnTo>
                    <a:lnTo>
                      <a:pt x="46784" y="0"/>
                    </a:lnTo>
                    <a:cubicBezTo>
                      <a:pt x="20934" y="0"/>
                      <a:pt x="0" y="20952"/>
                      <a:pt x="0" y="46784"/>
                    </a:cubicBezTo>
                    <a:lnTo>
                      <a:pt x="0" y="652968"/>
                    </a:lnTo>
                    <a:cubicBezTo>
                      <a:pt x="0" y="678817"/>
                      <a:pt x="20934" y="699751"/>
                      <a:pt x="46784" y="699751"/>
                    </a:cubicBezTo>
                    <a:lnTo>
                      <a:pt x="670462" y="699751"/>
                    </a:lnTo>
                    <a:cubicBezTo>
                      <a:pt x="696293" y="699751"/>
                      <a:pt x="717245" y="678817"/>
                      <a:pt x="717245" y="652968"/>
                    </a:cubicBezTo>
                    <a:lnTo>
                      <a:pt x="717245" y="46784"/>
                    </a:lnTo>
                    <a:cubicBezTo>
                      <a:pt x="717245" y="20952"/>
                      <a:pt x="696293" y="0"/>
                      <a:pt x="670462" y="0"/>
                    </a:cubicBezTo>
                    <a:close/>
                    <a:moveTo>
                      <a:pt x="680838" y="652968"/>
                    </a:moveTo>
                    <a:cubicBezTo>
                      <a:pt x="680838" y="658684"/>
                      <a:pt x="676178" y="663344"/>
                      <a:pt x="670462" y="663344"/>
                    </a:cubicBezTo>
                    <a:lnTo>
                      <a:pt x="46784" y="663344"/>
                    </a:lnTo>
                    <a:cubicBezTo>
                      <a:pt x="41049" y="663344"/>
                      <a:pt x="36407" y="658684"/>
                      <a:pt x="36407" y="652968"/>
                    </a:cubicBezTo>
                    <a:lnTo>
                      <a:pt x="36407" y="200860"/>
                    </a:lnTo>
                    <a:lnTo>
                      <a:pt x="680838" y="200860"/>
                    </a:lnTo>
                    <a:lnTo>
                      <a:pt x="680838" y="652968"/>
                    </a:lnTo>
                    <a:close/>
                  </a:path>
                </a:pathLst>
              </a:custGeom>
              <a:solidFill>
                <a:srgbClr val="0078D3"/>
              </a:solidFill>
              <a:ln w="1813"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22" name="Rectangle 21">
                <a:extLst>
                  <a:ext uri="{FF2B5EF4-FFF2-40B4-BE49-F238E27FC236}">
                    <a16:creationId xmlns:a16="http://schemas.microsoft.com/office/drawing/2014/main" id="{A928294F-9751-3DC0-2318-8CFEC86F2528}"/>
                  </a:ext>
                </a:extLst>
              </p:cNvPr>
              <p:cNvSpPr/>
              <p:nvPr/>
            </p:nvSpPr>
            <p:spPr>
              <a:xfrm>
                <a:off x="1941484" y="3529131"/>
                <a:ext cx="55321" cy="173517"/>
              </a:xfrm>
              <a:prstGeom prst="rect">
                <a:avLst/>
              </a:prstGeom>
              <a:solidFill>
                <a:srgbClr val="0078D3"/>
              </a:solidFill>
              <a:ln w="1813"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23" name="Rectangle 22">
                <a:extLst>
                  <a:ext uri="{FF2B5EF4-FFF2-40B4-BE49-F238E27FC236}">
                    <a16:creationId xmlns:a16="http://schemas.microsoft.com/office/drawing/2014/main" id="{12E24E44-AD32-34A7-D006-B15DEEA82B10}"/>
                  </a:ext>
                </a:extLst>
              </p:cNvPr>
              <p:cNvSpPr/>
              <p:nvPr/>
            </p:nvSpPr>
            <p:spPr>
              <a:xfrm>
                <a:off x="2361953" y="3529131"/>
                <a:ext cx="55321" cy="173517"/>
              </a:xfrm>
              <a:prstGeom prst="rect">
                <a:avLst/>
              </a:prstGeom>
              <a:solidFill>
                <a:srgbClr val="0078D3"/>
              </a:solidFill>
              <a:ln w="1813"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24" name="TextBox 23">
                <a:extLst>
                  <a:ext uri="{FF2B5EF4-FFF2-40B4-BE49-F238E27FC236}">
                    <a16:creationId xmlns:a16="http://schemas.microsoft.com/office/drawing/2014/main" id="{00168B23-7BAB-FA71-5CB2-39B2B65A6E42}"/>
                  </a:ext>
                </a:extLst>
              </p:cNvPr>
              <p:cNvSpPr txBox="1"/>
              <p:nvPr/>
            </p:nvSpPr>
            <p:spPr>
              <a:xfrm>
                <a:off x="1897028" y="3848858"/>
                <a:ext cx="601447" cy="406265"/>
              </a:xfrm>
              <a:prstGeom prst="rect">
                <a:avLst/>
              </a:prstGeom>
              <a:noFill/>
            </p:spPr>
            <p:txBody>
              <a:bodyPr wrap="none" lIns="91440" tIns="91440" rIns="91440" bIns="91440" rtlCol="0">
                <a:spAutoFit/>
              </a:body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600" b="1" i="0" u="none" strike="noStrike" kern="0" cap="none" spc="0" normalizeH="0" baseline="0" noProof="0">
                    <a:ln/>
                    <a:solidFill>
                      <a:srgbClr val="222B36"/>
                    </a:solidFill>
                    <a:effectLst/>
                    <a:uLnTx/>
                    <a:uFillTx/>
                    <a:latin typeface="BentonSans-Black"/>
                    <a:sym typeface="BentonSans-Black"/>
                    <a:rtl val="0"/>
                  </a:rPr>
                  <a:t>2009</a:t>
                </a:r>
              </a:p>
            </p:txBody>
          </p:sp>
        </p:grpSp>
        <p:grpSp>
          <p:nvGrpSpPr>
            <p:cNvPr id="16" name="Group 15">
              <a:extLst>
                <a:ext uri="{FF2B5EF4-FFF2-40B4-BE49-F238E27FC236}">
                  <a16:creationId xmlns:a16="http://schemas.microsoft.com/office/drawing/2014/main" id="{120A7E52-3DB9-B48C-D2CC-BDCFD3A9C30A}"/>
                </a:ext>
              </a:extLst>
            </p:cNvPr>
            <p:cNvGrpSpPr/>
            <p:nvPr/>
          </p:nvGrpSpPr>
          <p:grpSpPr>
            <a:xfrm>
              <a:off x="7602867" y="3529131"/>
              <a:ext cx="717245" cy="786509"/>
              <a:chOff x="1811655" y="3529131"/>
              <a:chExt cx="717245" cy="786509"/>
            </a:xfrm>
          </p:grpSpPr>
          <p:sp>
            <p:nvSpPr>
              <p:cNvPr id="17" name="Freeform: Shape 16">
                <a:extLst>
                  <a:ext uri="{FF2B5EF4-FFF2-40B4-BE49-F238E27FC236}">
                    <a16:creationId xmlns:a16="http://schemas.microsoft.com/office/drawing/2014/main" id="{9A84FDBE-011F-090F-F62B-E4DC3C672D82}"/>
                  </a:ext>
                </a:extLst>
              </p:cNvPr>
              <p:cNvSpPr/>
              <p:nvPr/>
            </p:nvSpPr>
            <p:spPr>
              <a:xfrm>
                <a:off x="1811655" y="3615889"/>
                <a:ext cx="717245" cy="699751"/>
              </a:xfrm>
              <a:custGeom>
                <a:avLst/>
                <a:gdLst>
                  <a:gd name="csX0" fmla="*/ 670462 w 717245"/>
                  <a:gd name="csY0" fmla="*/ 0 h 699751"/>
                  <a:gd name="csX1" fmla="*/ 623805 w 717245"/>
                  <a:gd name="csY1" fmla="*/ 0 h 699751"/>
                  <a:gd name="csX2" fmla="*/ 623805 w 717245"/>
                  <a:gd name="csY2" fmla="*/ 59107 h 699751"/>
                  <a:gd name="csX3" fmla="*/ 577950 w 717245"/>
                  <a:gd name="csY3" fmla="*/ 104963 h 699751"/>
                  <a:gd name="csX4" fmla="*/ 532095 w 717245"/>
                  <a:gd name="csY4" fmla="*/ 59107 h 699751"/>
                  <a:gd name="csX5" fmla="*/ 532095 w 717245"/>
                  <a:gd name="csY5" fmla="*/ 0 h 699751"/>
                  <a:gd name="csX6" fmla="*/ 203354 w 717245"/>
                  <a:gd name="csY6" fmla="*/ 0 h 699751"/>
                  <a:gd name="csX7" fmla="*/ 203354 w 717245"/>
                  <a:gd name="csY7" fmla="*/ 59107 h 699751"/>
                  <a:gd name="csX8" fmla="*/ 157499 w 717245"/>
                  <a:gd name="csY8" fmla="*/ 104963 h 699751"/>
                  <a:gd name="csX9" fmla="*/ 111625 w 717245"/>
                  <a:gd name="csY9" fmla="*/ 59107 h 699751"/>
                  <a:gd name="csX10" fmla="*/ 111625 w 717245"/>
                  <a:gd name="csY10" fmla="*/ 0 h 699751"/>
                  <a:gd name="csX11" fmla="*/ 46784 w 717245"/>
                  <a:gd name="csY11" fmla="*/ 0 h 699751"/>
                  <a:gd name="csX12" fmla="*/ 0 w 717245"/>
                  <a:gd name="csY12" fmla="*/ 46784 h 699751"/>
                  <a:gd name="csX13" fmla="*/ 0 w 717245"/>
                  <a:gd name="csY13" fmla="*/ 652968 h 699751"/>
                  <a:gd name="csX14" fmla="*/ 46784 w 717245"/>
                  <a:gd name="csY14" fmla="*/ 699751 h 699751"/>
                  <a:gd name="csX15" fmla="*/ 670462 w 717245"/>
                  <a:gd name="csY15" fmla="*/ 699751 h 699751"/>
                  <a:gd name="csX16" fmla="*/ 717245 w 717245"/>
                  <a:gd name="csY16" fmla="*/ 652968 h 699751"/>
                  <a:gd name="csX17" fmla="*/ 717245 w 717245"/>
                  <a:gd name="csY17" fmla="*/ 46784 h 699751"/>
                  <a:gd name="csX18" fmla="*/ 670462 w 717245"/>
                  <a:gd name="csY18" fmla="*/ 0 h 699751"/>
                  <a:gd name="csX19" fmla="*/ 680838 w 717245"/>
                  <a:gd name="csY19" fmla="*/ 652968 h 699751"/>
                  <a:gd name="csX20" fmla="*/ 670462 w 717245"/>
                  <a:gd name="csY20" fmla="*/ 663344 h 699751"/>
                  <a:gd name="csX21" fmla="*/ 46784 w 717245"/>
                  <a:gd name="csY21" fmla="*/ 663344 h 699751"/>
                  <a:gd name="csX22" fmla="*/ 36407 w 717245"/>
                  <a:gd name="csY22" fmla="*/ 652968 h 699751"/>
                  <a:gd name="csX23" fmla="*/ 36407 w 717245"/>
                  <a:gd name="csY23" fmla="*/ 200860 h 699751"/>
                  <a:gd name="csX24" fmla="*/ 680838 w 717245"/>
                  <a:gd name="csY24" fmla="*/ 200860 h 699751"/>
                  <a:gd name="csX25" fmla="*/ 680838 w 717245"/>
                  <a:gd name="csY25" fmla="*/ 652968 h 6997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717245" h="699751">
                    <a:moveTo>
                      <a:pt x="670462" y="0"/>
                    </a:moveTo>
                    <a:lnTo>
                      <a:pt x="623805" y="0"/>
                    </a:lnTo>
                    <a:lnTo>
                      <a:pt x="623805" y="59107"/>
                    </a:lnTo>
                    <a:cubicBezTo>
                      <a:pt x="623805" y="84392"/>
                      <a:pt x="603235" y="104963"/>
                      <a:pt x="577950" y="104963"/>
                    </a:cubicBezTo>
                    <a:cubicBezTo>
                      <a:pt x="552665" y="104963"/>
                      <a:pt x="532095" y="84392"/>
                      <a:pt x="532095" y="59107"/>
                    </a:cubicBezTo>
                    <a:lnTo>
                      <a:pt x="532095" y="0"/>
                    </a:lnTo>
                    <a:lnTo>
                      <a:pt x="203354" y="0"/>
                    </a:lnTo>
                    <a:lnTo>
                      <a:pt x="203354" y="59107"/>
                    </a:lnTo>
                    <a:cubicBezTo>
                      <a:pt x="203354" y="84392"/>
                      <a:pt x="182784" y="104963"/>
                      <a:pt x="157499" y="104963"/>
                    </a:cubicBezTo>
                    <a:cubicBezTo>
                      <a:pt x="132214" y="104963"/>
                      <a:pt x="111625" y="84392"/>
                      <a:pt x="111625" y="59107"/>
                    </a:cubicBezTo>
                    <a:lnTo>
                      <a:pt x="111625" y="0"/>
                    </a:lnTo>
                    <a:lnTo>
                      <a:pt x="46784" y="0"/>
                    </a:lnTo>
                    <a:cubicBezTo>
                      <a:pt x="20934" y="0"/>
                      <a:pt x="0" y="20952"/>
                      <a:pt x="0" y="46784"/>
                    </a:cubicBezTo>
                    <a:lnTo>
                      <a:pt x="0" y="652968"/>
                    </a:lnTo>
                    <a:cubicBezTo>
                      <a:pt x="0" y="678817"/>
                      <a:pt x="20934" y="699751"/>
                      <a:pt x="46784" y="699751"/>
                    </a:cubicBezTo>
                    <a:lnTo>
                      <a:pt x="670462" y="699751"/>
                    </a:lnTo>
                    <a:cubicBezTo>
                      <a:pt x="696293" y="699751"/>
                      <a:pt x="717245" y="678817"/>
                      <a:pt x="717245" y="652968"/>
                    </a:cubicBezTo>
                    <a:lnTo>
                      <a:pt x="717245" y="46784"/>
                    </a:lnTo>
                    <a:cubicBezTo>
                      <a:pt x="717245" y="20952"/>
                      <a:pt x="696293" y="0"/>
                      <a:pt x="670462" y="0"/>
                    </a:cubicBezTo>
                    <a:close/>
                    <a:moveTo>
                      <a:pt x="680838" y="652968"/>
                    </a:moveTo>
                    <a:cubicBezTo>
                      <a:pt x="680838" y="658684"/>
                      <a:pt x="676178" y="663344"/>
                      <a:pt x="670462" y="663344"/>
                    </a:cubicBezTo>
                    <a:lnTo>
                      <a:pt x="46784" y="663344"/>
                    </a:lnTo>
                    <a:cubicBezTo>
                      <a:pt x="41049" y="663344"/>
                      <a:pt x="36407" y="658684"/>
                      <a:pt x="36407" y="652968"/>
                    </a:cubicBezTo>
                    <a:lnTo>
                      <a:pt x="36407" y="200860"/>
                    </a:lnTo>
                    <a:lnTo>
                      <a:pt x="680838" y="200860"/>
                    </a:lnTo>
                    <a:lnTo>
                      <a:pt x="680838" y="652968"/>
                    </a:lnTo>
                    <a:close/>
                  </a:path>
                </a:pathLst>
              </a:custGeom>
              <a:solidFill>
                <a:srgbClr val="0078D3"/>
              </a:solidFill>
              <a:ln w="1813"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18" name="Rectangle 17">
                <a:extLst>
                  <a:ext uri="{FF2B5EF4-FFF2-40B4-BE49-F238E27FC236}">
                    <a16:creationId xmlns:a16="http://schemas.microsoft.com/office/drawing/2014/main" id="{53C2C08F-0BF6-424F-E6B4-5736AB760431}"/>
                  </a:ext>
                </a:extLst>
              </p:cNvPr>
              <p:cNvSpPr/>
              <p:nvPr/>
            </p:nvSpPr>
            <p:spPr>
              <a:xfrm>
                <a:off x="1941484" y="3529131"/>
                <a:ext cx="55321" cy="173517"/>
              </a:xfrm>
              <a:prstGeom prst="rect">
                <a:avLst/>
              </a:prstGeom>
              <a:solidFill>
                <a:srgbClr val="0078D3"/>
              </a:solidFill>
              <a:ln w="1813"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19" name="Rectangle 18">
                <a:extLst>
                  <a:ext uri="{FF2B5EF4-FFF2-40B4-BE49-F238E27FC236}">
                    <a16:creationId xmlns:a16="http://schemas.microsoft.com/office/drawing/2014/main" id="{16A4AEB9-E0B7-2B36-144C-8C55B8419FB0}"/>
                  </a:ext>
                </a:extLst>
              </p:cNvPr>
              <p:cNvSpPr/>
              <p:nvPr/>
            </p:nvSpPr>
            <p:spPr>
              <a:xfrm>
                <a:off x="2361953" y="3529131"/>
                <a:ext cx="55321" cy="173517"/>
              </a:xfrm>
              <a:prstGeom prst="rect">
                <a:avLst/>
              </a:prstGeom>
              <a:solidFill>
                <a:srgbClr val="0078D3"/>
              </a:solidFill>
              <a:ln w="1813"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endParaRPr>
              </a:p>
            </p:txBody>
          </p:sp>
          <p:sp>
            <p:nvSpPr>
              <p:cNvPr id="20" name="TextBox 19">
                <a:extLst>
                  <a:ext uri="{FF2B5EF4-FFF2-40B4-BE49-F238E27FC236}">
                    <a16:creationId xmlns:a16="http://schemas.microsoft.com/office/drawing/2014/main" id="{50E8B128-3351-4734-BEFC-7D6D5ECCAD1F}"/>
                  </a:ext>
                </a:extLst>
              </p:cNvPr>
              <p:cNvSpPr txBox="1"/>
              <p:nvPr/>
            </p:nvSpPr>
            <p:spPr>
              <a:xfrm>
                <a:off x="1871156" y="3848858"/>
                <a:ext cx="601447" cy="406265"/>
              </a:xfrm>
              <a:prstGeom prst="rect">
                <a:avLst/>
              </a:prstGeom>
              <a:noFill/>
            </p:spPr>
            <p:txBody>
              <a:bodyPr wrap="none" lIns="91440" tIns="91440" rIns="91440" bIns="91440" rtlCol="0">
                <a:spAutoFit/>
              </a:body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600" b="1" i="0" u="none" strike="noStrike" kern="0" cap="none" spc="0" normalizeH="0" baseline="0" noProof="0">
                    <a:ln/>
                    <a:solidFill>
                      <a:srgbClr val="222B36"/>
                    </a:solidFill>
                    <a:effectLst/>
                    <a:uLnTx/>
                    <a:uFillTx/>
                    <a:latin typeface="BentonSans-Black"/>
                    <a:sym typeface="BentonSans-Black"/>
                    <a:rtl val="0"/>
                  </a:rPr>
                  <a:t>2019</a:t>
                </a:r>
              </a:p>
            </p:txBody>
          </p:sp>
        </p:grpSp>
      </p:grpSp>
      <p:grpSp>
        <p:nvGrpSpPr>
          <p:cNvPr id="33" name="Group 32">
            <a:extLst>
              <a:ext uri="{FF2B5EF4-FFF2-40B4-BE49-F238E27FC236}">
                <a16:creationId xmlns:a16="http://schemas.microsoft.com/office/drawing/2014/main" id="{A4B2A752-4C0E-17E9-24B2-CD4DAD5E2B80}"/>
              </a:ext>
            </a:extLst>
          </p:cNvPr>
          <p:cNvGrpSpPr/>
          <p:nvPr/>
        </p:nvGrpSpPr>
        <p:grpSpPr>
          <a:xfrm>
            <a:off x="748468" y="4201421"/>
            <a:ext cx="10695065" cy="762000"/>
            <a:chOff x="954009" y="4040609"/>
            <a:chExt cx="10695065" cy="762000"/>
          </a:xfrm>
        </p:grpSpPr>
        <p:grpSp>
          <p:nvGrpSpPr>
            <p:cNvPr id="34" name="Group 33">
              <a:extLst>
                <a:ext uri="{FF2B5EF4-FFF2-40B4-BE49-F238E27FC236}">
                  <a16:creationId xmlns:a16="http://schemas.microsoft.com/office/drawing/2014/main" id="{4BFCB418-911F-6ABC-9676-F8A4D0FC1C35}"/>
                </a:ext>
              </a:extLst>
            </p:cNvPr>
            <p:cNvGrpSpPr/>
            <p:nvPr/>
          </p:nvGrpSpPr>
          <p:grpSpPr>
            <a:xfrm>
              <a:off x="1046480" y="4040609"/>
              <a:ext cx="10602594" cy="762000"/>
              <a:chOff x="1046480" y="4399280"/>
              <a:chExt cx="10602594" cy="762000"/>
            </a:xfrm>
          </p:grpSpPr>
          <p:sp>
            <p:nvSpPr>
              <p:cNvPr id="37" name="Rectangle: Top Corners Rounded 36">
                <a:extLst>
                  <a:ext uri="{FF2B5EF4-FFF2-40B4-BE49-F238E27FC236}">
                    <a16:creationId xmlns:a16="http://schemas.microsoft.com/office/drawing/2014/main" id="{46C02EA0-6720-C7E7-35C2-6985F6574FC7}"/>
                  </a:ext>
                </a:extLst>
              </p:cNvPr>
              <p:cNvSpPr/>
              <p:nvPr/>
            </p:nvSpPr>
            <p:spPr bwMode="ltGray">
              <a:xfrm rot="5400000">
                <a:off x="6157277" y="-330518"/>
                <a:ext cx="762000" cy="10221595"/>
              </a:xfrm>
              <a:prstGeom prst="round2SameRect">
                <a:avLst>
                  <a:gd name="adj1" fmla="val 30000"/>
                  <a:gd name="adj2" fmla="val 0"/>
                </a:avLst>
              </a:prstGeom>
              <a:solidFill>
                <a:srgbClr val="F3F3F3"/>
              </a:solidFill>
              <a:ln w="19050" cap="flat" cmpd="sng" algn="ctr">
                <a:solidFill>
                  <a:srgbClr val="00A561"/>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8" name="Oval 37">
                <a:extLst>
                  <a:ext uri="{FF2B5EF4-FFF2-40B4-BE49-F238E27FC236}">
                    <a16:creationId xmlns:a16="http://schemas.microsoft.com/office/drawing/2014/main" id="{8641E4DF-10F0-13D2-F334-BB23C5338148}"/>
                  </a:ext>
                </a:extLst>
              </p:cNvPr>
              <p:cNvSpPr/>
              <p:nvPr/>
            </p:nvSpPr>
            <p:spPr bwMode="ltGray">
              <a:xfrm>
                <a:off x="1046480" y="4399280"/>
                <a:ext cx="762000" cy="762000"/>
              </a:xfrm>
              <a:prstGeom prst="ellipse">
                <a:avLst/>
              </a:prstGeom>
              <a:solidFill>
                <a:srgbClr val="00A561"/>
              </a:solidFill>
              <a:ln w="19050" cap="flat" cmpd="sng" algn="ctr">
                <a:solidFill>
                  <a:srgbClr val="00A561"/>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35" name="TextBox 34">
              <a:extLst>
                <a:ext uri="{FF2B5EF4-FFF2-40B4-BE49-F238E27FC236}">
                  <a16:creationId xmlns:a16="http://schemas.microsoft.com/office/drawing/2014/main" id="{72A9B4C3-A7EB-08EF-E400-B9CABD3719DD}"/>
                </a:ext>
              </a:extLst>
            </p:cNvPr>
            <p:cNvSpPr txBox="1"/>
            <p:nvPr/>
          </p:nvSpPr>
          <p:spPr>
            <a:xfrm>
              <a:off x="1993420" y="4159700"/>
              <a:ext cx="9611204" cy="535531"/>
            </a:xfrm>
            <a:prstGeom prst="rect">
              <a:avLst/>
            </a:prstGeom>
            <a:noFill/>
          </p:spPr>
          <p:txBody>
            <a:bodyPr wrap="square" anchor="ctr">
              <a:spAutoFit/>
            </a:bodyPr>
            <a:lstStyle/>
            <a:p>
              <a:pPr marL="0" marR="0" lvl="0" indent="0" defTabSz="912813" eaLnBrk="0" fontAlgn="base" latinLnBrk="0" hangingPunct="0">
                <a:lnSpc>
                  <a:spcPct val="90000"/>
                </a:lnSpc>
                <a:spcBef>
                  <a:spcPct val="0"/>
                </a:spcBef>
                <a:spcAft>
                  <a:spcPct val="0"/>
                </a:spcAft>
                <a:buClrTx/>
                <a:buSzTx/>
                <a:buFontTx/>
                <a:buNone/>
                <a:tabLst/>
                <a:defRPr/>
              </a:pPr>
              <a:r>
                <a:rPr kumimoji="0" lang="en-US" sz="1600" b="0" i="0" u="none" strike="noStrike" kern="0" cap="none" spc="0" normalizeH="0" baseline="0" noProof="0">
                  <a:ln>
                    <a:noFill/>
                  </a:ln>
                  <a:solidFill>
                    <a:srgbClr val="38414D"/>
                  </a:solidFill>
                  <a:effectLst/>
                  <a:uLnTx/>
                  <a:uFillTx/>
                </a:rPr>
                <a:t>“</a:t>
              </a:r>
              <a:r>
                <a:rPr kumimoji="0" lang="en-US" sz="1600" b="0" i="1" u="none" strike="noStrike" kern="0" cap="none" spc="0" normalizeH="0" baseline="0" noProof="0">
                  <a:ln>
                    <a:noFill/>
                  </a:ln>
                  <a:solidFill>
                    <a:srgbClr val="38414D"/>
                  </a:solidFill>
                  <a:effectLst/>
                  <a:uLnTx/>
                  <a:uFillTx/>
                </a:rPr>
                <a:t>Spending for prescription drugs in the United States now accounts for about 7 cents of every health care dollar.</a:t>
              </a:r>
              <a:r>
                <a:rPr kumimoji="0" lang="en-US" sz="1600" b="0" i="0" u="none" strike="noStrike" kern="0" cap="none" spc="0" normalizeH="0" baseline="0" noProof="0">
                  <a:ln>
                    <a:noFill/>
                  </a:ln>
                  <a:solidFill>
                    <a:srgbClr val="38414D"/>
                  </a:solidFill>
                  <a:effectLst/>
                  <a:uLnTx/>
                  <a:uFillTx/>
                </a:rPr>
                <a:t>”</a:t>
              </a:r>
            </a:p>
          </p:txBody>
        </p:sp>
        <p:sp>
          <p:nvSpPr>
            <p:cNvPr id="36" name="TextBox 35">
              <a:extLst>
                <a:ext uri="{FF2B5EF4-FFF2-40B4-BE49-F238E27FC236}">
                  <a16:creationId xmlns:a16="http://schemas.microsoft.com/office/drawing/2014/main" id="{A17F773A-DD70-4386-25E6-2AB6B237E5CD}"/>
                </a:ext>
              </a:extLst>
            </p:cNvPr>
            <p:cNvSpPr txBox="1"/>
            <p:nvPr/>
          </p:nvSpPr>
          <p:spPr>
            <a:xfrm>
              <a:off x="954009" y="4159700"/>
              <a:ext cx="946940" cy="535531"/>
            </a:xfrm>
            <a:prstGeom prst="rect">
              <a:avLst/>
            </a:prstGeom>
            <a:noFill/>
          </p:spPr>
          <p:txBody>
            <a:bodyPr wrap="square" anchor="ctr">
              <a:spAutoFit/>
            </a:bodyPr>
            <a:lstStyle/>
            <a:p>
              <a:pPr marL="0" marR="0" lvl="0" indent="0" algn="ctr" defTabSz="912813" eaLnBrk="0" fontAlgn="base" latinLnBrk="0" hangingPunct="0">
                <a:lnSpc>
                  <a:spcPct val="90000"/>
                </a:lnSpc>
                <a:spcBef>
                  <a:spcPct val="0"/>
                </a:spcBef>
                <a:spcAft>
                  <a:spcPct val="0"/>
                </a:spcAft>
                <a:buClrTx/>
                <a:buSzTx/>
                <a:buFontTx/>
                <a:buNone/>
                <a:tabLst/>
                <a:defRPr/>
              </a:pPr>
              <a:r>
                <a:rPr kumimoji="0" lang="en-US" sz="1600" b="1" i="0" u="none" strike="noStrike" kern="0" cap="none" spc="0" normalizeH="0" baseline="0" noProof="0">
                  <a:ln>
                    <a:noFill/>
                  </a:ln>
                  <a:solidFill>
                    <a:srgbClr val="F3F3F3"/>
                  </a:solidFill>
                  <a:effectLst/>
                  <a:uLnTx/>
                  <a:uFillTx/>
                </a:rPr>
                <a:t>HINT </a:t>
              </a:r>
            </a:p>
            <a:p>
              <a:pPr marL="0" marR="0" lvl="0" indent="0" algn="ctr" defTabSz="912813" eaLnBrk="0" fontAlgn="base" latinLnBrk="0" hangingPunct="0">
                <a:lnSpc>
                  <a:spcPct val="90000"/>
                </a:lnSpc>
                <a:spcBef>
                  <a:spcPct val="0"/>
                </a:spcBef>
                <a:spcAft>
                  <a:spcPct val="0"/>
                </a:spcAft>
                <a:buClrTx/>
                <a:buSzTx/>
                <a:buFontTx/>
                <a:buNone/>
                <a:tabLst/>
                <a:defRPr/>
              </a:pPr>
              <a:r>
                <a:rPr kumimoji="0" lang="en-US" sz="1600" b="1" i="0" u="none" strike="noStrike" kern="0" cap="none" spc="0" normalizeH="0" baseline="0" noProof="0">
                  <a:ln>
                    <a:noFill/>
                  </a:ln>
                  <a:solidFill>
                    <a:srgbClr val="F3F3F3"/>
                  </a:solidFill>
                  <a:effectLst/>
                  <a:uLnTx/>
                  <a:uFillTx/>
                </a:rPr>
                <a:t>#1</a:t>
              </a:r>
            </a:p>
          </p:txBody>
        </p:sp>
      </p:grpSp>
      <p:grpSp>
        <p:nvGrpSpPr>
          <p:cNvPr id="39" name="Group 38">
            <a:extLst>
              <a:ext uri="{FF2B5EF4-FFF2-40B4-BE49-F238E27FC236}">
                <a16:creationId xmlns:a16="http://schemas.microsoft.com/office/drawing/2014/main" id="{1FCB57DA-D2C7-5831-17A2-AD36015BD84C}"/>
              </a:ext>
            </a:extLst>
          </p:cNvPr>
          <p:cNvGrpSpPr/>
          <p:nvPr/>
        </p:nvGrpSpPr>
        <p:grpSpPr>
          <a:xfrm>
            <a:off x="748468" y="5181600"/>
            <a:ext cx="10695065" cy="765422"/>
            <a:chOff x="954009" y="4040609"/>
            <a:chExt cx="10695065" cy="765422"/>
          </a:xfrm>
        </p:grpSpPr>
        <p:grpSp>
          <p:nvGrpSpPr>
            <p:cNvPr id="40" name="Group 39">
              <a:extLst>
                <a:ext uri="{FF2B5EF4-FFF2-40B4-BE49-F238E27FC236}">
                  <a16:creationId xmlns:a16="http://schemas.microsoft.com/office/drawing/2014/main" id="{B05DF503-3BA7-02E4-79FA-967E1FCEBAFF}"/>
                </a:ext>
              </a:extLst>
            </p:cNvPr>
            <p:cNvGrpSpPr/>
            <p:nvPr/>
          </p:nvGrpSpPr>
          <p:grpSpPr>
            <a:xfrm>
              <a:off x="1046480" y="4040609"/>
              <a:ext cx="10602594" cy="762000"/>
              <a:chOff x="1046480" y="4399280"/>
              <a:chExt cx="10602594" cy="762000"/>
            </a:xfrm>
          </p:grpSpPr>
          <p:sp>
            <p:nvSpPr>
              <p:cNvPr id="43" name="Rectangle: Top Corners Rounded 42">
                <a:extLst>
                  <a:ext uri="{FF2B5EF4-FFF2-40B4-BE49-F238E27FC236}">
                    <a16:creationId xmlns:a16="http://schemas.microsoft.com/office/drawing/2014/main" id="{A622F9D1-B1B1-AE43-C823-C66E4B244DA1}"/>
                  </a:ext>
                </a:extLst>
              </p:cNvPr>
              <p:cNvSpPr/>
              <p:nvPr/>
            </p:nvSpPr>
            <p:spPr bwMode="ltGray">
              <a:xfrm rot="5400000">
                <a:off x="6157277" y="-330518"/>
                <a:ext cx="762000" cy="10221595"/>
              </a:xfrm>
              <a:prstGeom prst="round2SameRect">
                <a:avLst>
                  <a:gd name="adj1" fmla="val 30000"/>
                  <a:gd name="adj2" fmla="val 0"/>
                </a:avLst>
              </a:prstGeom>
              <a:solidFill>
                <a:srgbClr val="F3F3F3"/>
              </a:solidFill>
              <a:ln w="19050" cap="flat" cmpd="sng" algn="ctr">
                <a:solidFill>
                  <a:srgbClr val="FFA10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F467449D-896C-5CB5-2155-94D03B9B8123}"/>
                  </a:ext>
                </a:extLst>
              </p:cNvPr>
              <p:cNvSpPr/>
              <p:nvPr/>
            </p:nvSpPr>
            <p:spPr bwMode="ltGray">
              <a:xfrm>
                <a:off x="1046480" y="4399280"/>
                <a:ext cx="762000" cy="762000"/>
              </a:xfrm>
              <a:prstGeom prst="ellipse">
                <a:avLst/>
              </a:prstGeom>
              <a:solidFill>
                <a:srgbClr val="FFA100"/>
              </a:solidFill>
              <a:ln w="19050" cap="flat" cmpd="sng" algn="ctr">
                <a:solidFill>
                  <a:srgbClr val="FFA10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41" name="TextBox 40">
              <a:extLst>
                <a:ext uri="{FF2B5EF4-FFF2-40B4-BE49-F238E27FC236}">
                  <a16:creationId xmlns:a16="http://schemas.microsoft.com/office/drawing/2014/main" id="{73D95FDD-EFB1-FE23-9D82-4F93DC591885}"/>
                </a:ext>
              </a:extLst>
            </p:cNvPr>
            <p:cNvSpPr txBox="1"/>
            <p:nvPr/>
          </p:nvSpPr>
          <p:spPr>
            <a:xfrm>
              <a:off x="1993420" y="4048901"/>
              <a:ext cx="9611204" cy="757130"/>
            </a:xfrm>
            <a:prstGeom prst="rect">
              <a:avLst/>
            </a:prstGeom>
            <a:noFill/>
          </p:spPr>
          <p:txBody>
            <a:bodyPr wrap="square" anchor="ctr">
              <a:spAutoFit/>
            </a:bodyPr>
            <a:lstStyle/>
            <a:p>
              <a:pPr marL="0" marR="0" lvl="0" indent="0" defTabSz="912813" eaLnBrk="0" fontAlgn="base" latinLnBrk="0" hangingPunct="0">
                <a:lnSpc>
                  <a:spcPct val="90000"/>
                </a:lnSpc>
                <a:spcBef>
                  <a:spcPct val="0"/>
                </a:spcBef>
                <a:spcAft>
                  <a:spcPct val="0"/>
                </a:spcAft>
                <a:buClrTx/>
                <a:buSzTx/>
                <a:buFontTx/>
                <a:buNone/>
                <a:tabLst/>
                <a:defRPr/>
              </a:pPr>
              <a:r>
                <a:rPr kumimoji="0" lang="en-US" sz="1600" b="0" i="0" u="none" strike="noStrike" kern="0" cap="none" spc="0" normalizeH="0" baseline="0" noProof="0">
                  <a:ln>
                    <a:noFill/>
                  </a:ln>
                  <a:solidFill>
                    <a:srgbClr val="38414D"/>
                  </a:solidFill>
                  <a:effectLst/>
                  <a:uLnTx/>
                  <a:uFillTx/>
                </a:rPr>
                <a:t>“</a:t>
              </a:r>
              <a:r>
                <a:rPr kumimoji="0" lang="en-US" sz="1600" b="0" i="1" u="none" strike="noStrike" kern="0" cap="none" spc="0" normalizeH="0" baseline="0" noProof="0">
                  <a:ln>
                    <a:noFill/>
                  </a:ln>
                  <a:solidFill>
                    <a:srgbClr val="38414D"/>
                  </a:solidFill>
                  <a:effectLst/>
                  <a:uLnTx/>
                  <a:uFillTx/>
                </a:rPr>
                <a:t>While the public is using about the same amount of drugs today as in 1980, price increases for prescription drugs have increased by 88% from 1981-1988, a period during which the Consumer Price Index increased only 28%”</a:t>
              </a:r>
            </a:p>
          </p:txBody>
        </p:sp>
        <p:sp>
          <p:nvSpPr>
            <p:cNvPr id="42" name="TextBox 41">
              <a:extLst>
                <a:ext uri="{FF2B5EF4-FFF2-40B4-BE49-F238E27FC236}">
                  <a16:creationId xmlns:a16="http://schemas.microsoft.com/office/drawing/2014/main" id="{54C6949C-4E31-FCDD-5F23-1B00E7A25654}"/>
                </a:ext>
              </a:extLst>
            </p:cNvPr>
            <p:cNvSpPr txBox="1"/>
            <p:nvPr/>
          </p:nvSpPr>
          <p:spPr>
            <a:xfrm>
              <a:off x="954009" y="4159700"/>
              <a:ext cx="946940" cy="535531"/>
            </a:xfrm>
            <a:prstGeom prst="rect">
              <a:avLst/>
            </a:prstGeom>
            <a:noFill/>
          </p:spPr>
          <p:txBody>
            <a:bodyPr wrap="square" anchor="ctr">
              <a:spAutoFit/>
            </a:bodyPr>
            <a:lstStyle/>
            <a:p>
              <a:pPr marL="0" marR="0" lvl="0" indent="0" algn="ctr" defTabSz="912813" eaLnBrk="0" fontAlgn="base" latinLnBrk="0" hangingPunct="0">
                <a:lnSpc>
                  <a:spcPct val="90000"/>
                </a:lnSpc>
                <a:spcBef>
                  <a:spcPct val="0"/>
                </a:spcBef>
                <a:spcAft>
                  <a:spcPct val="0"/>
                </a:spcAft>
                <a:buClrTx/>
                <a:buSzTx/>
                <a:buFontTx/>
                <a:buNone/>
                <a:tabLst/>
                <a:defRPr/>
              </a:pPr>
              <a:r>
                <a:rPr kumimoji="0" lang="en-US" sz="1600" b="1" i="0" u="none" strike="noStrike" kern="0" cap="none" spc="0" normalizeH="0" baseline="0" noProof="0">
                  <a:ln>
                    <a:noFill/>
                  </a:ln>
                  <a:solidFill>
                    <a:srgbClr val="F3F3F3"/>
                  </a:solidFill>
                  <a:effectLst/>
                  <a:uLnTx/>
                  <a:uFillTx/>
                </a:rPr>
                <a:t>HINT </a:t>
              </a:r>
            </a:p>
            <a:p>
              <a:pPr marL="0" marR="0" lvl="0" indent="0" algn="ctr" defTabSz="912813" eaLnBrk="0" fontAlgn="base" latinLnBrk="0" hangingPunct="0">
                <a:lnSpc>
                  <a:spcPct val="90000"/>
                </a:lnSpc>
                <a:spcBef>
                  <a:spcPct val="0"/>
                </a:spcBef>
                <a:spcAft>
                  <a:spcPct val="0"/>
                </a:spcAft>
                <a:buClrTx/>
                <a:buSzTx/>
                <a:buFontTx/>
                <a:buNone/>
                <a:tabLst/>
                <a:defRPr/>
              </a:pPr>
              <a:r>
                <a:rPr kumimoji="0" lang="en-US" sz="1600" b="1" i="0" u="none" strike="noStrike" kern="0" cap="none" spc="0" normalizeH="0" baseline="0" noProof="0">
                  <a:ln>
                    <a:noFill/>
                  </a:ln>
                  <a:solidFill>
                    <a:srgbClr val="F3F3F3"/>
                  </a:solidFill>
                  <a:effectLst/>
                  <a:uLnTx/>
                  <a:uFillTx/>
                </a:rPr>
                <a:t>#2</a:t>
              </a:r>
            </a:p>
          </p:txBody>
        </p:sp>
      </p:grpSp>
    </p:spTree>
    <p:extLst>
      <p:ext uri="{BB962C8B-B14F-4D97-AF65-F5344CB8AC3E}">
        <p14:creationId xmlns:p14="http://schemas.microsoft.com/office/powerpoint/2010/main" val="17773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C4DE5-5BAE-F655-0821-036D69FE84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2962C9-1D7C-B6AE-B151-CD7E94A81491}"/>
              </a:ext>
            </a:extLst>
          </p:cNvPr>
          <p:cNvSpPr>
            <a:spLocks noGrp="1"/>
          </p:cNvSpPr>
          <p:nvPr>
            <p:ph type="title"/>
          </p:nvPr>
        </p:nvSpPr>
        <p:spPr/>
        <p:txBody>
          <a:bodyPr/>
          <a:lstStyle/>
          <a:p>
            <a:r>
              <a:rPr lang="en-US">
                <a:solidFill>
                  <a:schemeClr val="tx2"/>
                </a:solidFill>
              </a:rPr>
              <a:t>Four Decades of Drug Pricing Reform and Market Evolution</a:t>
            </a:r>
          </a:p>
        </p:txBody>
      </p:sp>
      <p:sp>
        <p:nvSpPr>
          <p:cNvPr id="4" name="Text Placeholder 3">
            <a:extLst>
              <a:ext uri="{FF2B5EF4-FFF2-40B4-BE49-F238E27FC236}">
                <a16:creationId xmlns:a16="http://schemas.microsoft.com/office/drawing/2014/main" id="{1A865E46-5918-2322-6EF3-0090A2486AD4}"/>
              </a:ext>
            </a:extLst>
          </p:cNvPr>
          <p:cNvSpPr>
            <a:spLocks noGrp="1"/>
          </p:cNvSpPr>
          <p:nvPr>
            <p:ph type="body" sz="quarter" idx="13"/>
          </p:nvPr>
        </p:nvSpPr>
        <p:spPr>
          <a:xfrm>
            <a:off x="612774" y="856744"/>
            <a:ext cx="11036301" cy="246221"/>
          </a:xfrm>
        </p:spPr>
        <p:txBody>
          <a:bodyPr/>
          <a:lstStyle/>
          <a:p>
            <a:r>
              <a:rPr lang="en-US">
                <a:solidFill>
                  <a:schemeClr val="tx2"/>
                </a:solidFill>
              </a:rPr>
              <a:t>Tracking regulatory intensity from OBRA’90 to current</a:t>
            </a:r>
          </a:p>
        </p:txBody>
      </p:sp>
      <p:sp>
        <p:nvSpPr>
          <p:cNvPr id="5" name="Text Placeholder 4">
            <a:extLst>
              <a:ext uri="{FF2B5EF4-FFF2-40B4-BE49-F238E27FC236}">
                <a16:creationId xmlns:a16="http://schemas.microsoft.com/office/drawing/2014/main" id="{23D85A80-8195-E370-2CF1-29800F5CD45C}"/>
              </a:ext>
            </a:extLst>
          </p:cNvPr>
          <p:cNvSpPr>
            <a:spLocks noGrp="1"/>
          </p:cNvSpPr>
          <p:nvPr>
            <p:ph type="body" sz="quarter" idx="16"/>
          </p:nvPr>
        </p:nvSpPr>
        <p:spPr/>
        <p:txBody>
          <a:bodyPr/>
          <a:lstStyle/>
          <a:p>
            <a:r>
              <a:rPr lang="en-US">
                <a:solidFill>
                  <a:schemeClr val="tx2"/>
                </a:solidFill>
              </a:rPr>
              <a:t>2026 NACDS Regional Conference</a:t>
            </a:r>
          </a:p>
          <a:p>
            <a:pPr>
              <a:buNone/>
            </a:pPr>
            <a:endParaRPr lang="en-US">
              <a:solidFill>
                <a:schemeClr val="tx2"/>
              </a:solidFill>
            </a:endParaRPr>
          </a:p>
        </p:txBody>
      </p:sp>
      <p:grpSp>
        <p:nvGrpSpPr>
          <p:cNvPr id="6" name="Group 5">
            <a:extLst>
              <a:ext uri="{FF2B5EF4-FFF2-40B4-BE49-F238E27FC236}">
                <a16:creationId xmlns:a16="http://schemas.microsoft.com/office/drawing/2014/main" id="{65A1A247-4A1E-8A07-C0C0-B10454F2191B}"/>
              </a:ext>
            </a:extLst>
          </p:cNvPr>
          <p:cNvGrpSpPr/>
          <p:nvPr/>
        </p:nvGrpSpPr>
        <p:grpSpPr>
          <a:xfrm>
            <a:off x="421933" y="1629167"/>
            <a:ext cx="11355488" cy="4135075"/>
            <a:chOff x="434974" y="1697990"/>
            <a:chExt cx="11355488" cy="4135075"/>
          </a:xfrm>
        </p:grpSpPr>
        <p:grpSp>
          <p:nvGrpSpPr>
            <p:cNvPr id="7" name="Group 6">
              <a:extLst>
                <a:ext uri="{FF2B5EF4-FFF2-40B4-BE49-F238E27FC236}">
                  <a16:creationId xmlns:a16="http://schemas.microsoft.com/office/drawing/2014/main" id="{FD0EF3F7-F5D5-22FC-FEBE-3C910FD1EB37}"/>
                </a:ext>
              </a:extLst>
            </p:cNvPr>
            <p:cNvGrpSpPr/>
            <p:nvPr/>
          </p:nvGrpSpPr>
          <p:grpSpPr>
            <a:xfrm>
              <a:off x="434974" y="1697990"/>
              <a:ext cx="2642547" cy="621360"/>
              <a:chOff x="434975" y="1716375"/>
              <a:chExt cx="3583738" cy="842668"/>
            </a:xfrm>
          </p:grpSpPr>
          <p:grpSp>
            <p:nvGrpSpPr>
              <p:cNvPr id="99" name="Group 98">
                <a:extLst>
                  <a:ext uri="{FF2B5EF4-FFF2-40B4-BE49-F238E27FC236}">
                    <a16:creationId xmlns:a16="http://schemas.microsoft.com/office/drawing/2014/main" id="{35CBE131-A09A-4B5A-CF10-1044A52714F8}"/>
                  </a:ext>
                </a:extLst>
              </p:cNvPr>
              <p:cNvGrpSpPr/>
              <p:nvPr/>
            </p:nvGrpSpPr>
            <p:grpSpPr>
              <a:xfrm>
                <a:off x="434975" y="1716375"/>
                <a:ext cx="3583738" cy="842668"/>
                <a:chOff x="6859424" y="458123"/>
                <a:chExt cx="3583738" cy="842668"/>
              </a:xfrm>
            </p:grpSpPr>
            <p:grpSp>
              <p:nvGrpSpPr>
                <p:cNvPr id="101" name="Group 100">
                  <a:extLst>
                    <a:ext uri="{FF2B5EF4-FFF2-40B4-BE49-F238E27FC236}">
                      <a16:creationId xmlns:a16="http://schemas.microsoft.com/office/drawing/2014/main" id="{2F3030F5-E612-47D6-A448-3B87D6C36481}"/>
                    </a:ext>
                  </a:extLst>
                </p:cNvPr>
                <p:cNvGrpSpPr/>
                <p:nvPr/>
              </p:nvGrpSpPr>
              <p:grpSpPr>
                <a:xfrm>
                  <a:off x="6950966" y="538791"/>
                  <a:ext cx="3492196" cy="762000"/>
                  <a:chOff x="9294800" y="1783082"/>
                  <a:chExt cx="3492196" cy="762000"/>
                </a:xfrm>
                <a:effectLst>
                  <a:outerShdw blurRad="50800" dist="38100" dir="2700000" algn="tl" rotWithShape="0">
                    <a:prstClr val="black">
                      <a:alpha val="40000"/>
                    </a:prstClr>
                  </a:outerShdw>
                </a:effectLst>
              </p:grpSpPr>
              <p:sp>
                <p:nvSpPr>
                  <p:cNvPr id="103" name="Rectangle: Rounded Corners 102">
                    <a:extLst>
                      <a:ext uri="{FF2B5EF4-FFF2-40B4-BE49-F238E27FC236}">
                        <a16:creationId xmlns:a16="http://schemas.microsoft.com/office/drawing/2014/main" id="{2F4965A0-41EE-8834-C09A-9AC2681D675B}"/>
                      </a:ext>
                    </a:extLst>
                  </p:cNvPr>
                  <p:cNvSpPr/>
                  <p:nvPr/>
                </p:nvSpPr>
                <p:spPr bwMode="ltGray">
                  <a:xfrm rot="21299918">
                    <a:off x="9294800" y="1783082"/>
                    <a:ext cx="3492196" cy="762000"/>
                  </a:xfrm>
                  <a:prstGeom prst="roundRect">
                    <a:avLst>
                      <a:gd name="adj" fmla="val 50000"/>
                    </a:avLst>
                  </a:prstGeom>
                  <a:solidFill>
                    <a:srgbClr val="0078D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104" name="Rectangle: Rounded Corners 103">
                    <a:extLst>
                      <a:ext uri="{FF2B5EF4-FFF2-40B4-BE49-F238E27FC236}">
                        <a16:creationId xmlns:a16="http://schemas.microsoft.com/office/drawing/2014/main" id="{CBD7D86E-CD4F-5FF3-F847-3BAF711F5EB4}"/>
                      </a:ext>
                    </a:extLst>
                  </p:cNvPr>
                  <p:cNvSpPr/>
                  <p:nvPr/>
                </p:nvSpPr>
                <p:spPr bwMode="ltGray">
                  <a:xfrm>
                    <a:off x="9294800" y="1783082"/>
                    <a:ext cx="3492196" cy="762000"/>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102" name="Freeform: Shape 101">
                  <a:extLst>
                    <a:ext uri="{FF2B5EF4-FFF2-40B4-BE49-F238E27FC236}">
                      <a16:creationId xmlns:a16="http://schemas.microsoft.com/office/drawing/2014/main" id="{A85A37DE-F7A7-3795-4D58-A0BF7751F404}"/>
                    </a:ext>
                  </a:extLst>
                </p:cNvPr>
                <p:cNvSpPr/>
                <p:nvPr/>
              </p:nvSpPr>
              <p:spPr>
                <a:xfrm>
                  <a:off x="6859424" y="458123"/>
                  <a:ext cx="3427287" cy="770307"/>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100" name="TextBox 99">
                <a:extLst>
                  <a:ext uri="{FF2B5EF4-FFF2-40B4-BE49-F238E27FC236}">
                    <a16:creationId xmlns:a16="http://schemas.microsoft.com/office/drawing/2014/main" id="{44CBF5BD-457B-B16A-5C30-F5299D0D8BDF}"/>
                  </a:ext>
                </a:extLst>
              </p:cNvPr>
              <p:cNvSpPr txBox="1"/>
              <p:nvPr/>
            </p:nvSpPr>
            <p:spPr>
              <a:xfrm>
                <a:off x="578043" y="1845532"/>
                <a:ext cx="3280409" cy="584355"/>
              </a:xfrm>
              <a:prstGeom prst="rect">
                <a:avLst/>
              </a:prstGeom>
              <a:noFill/>
            </p:spPr>
            <p:txBody>
              <a:bodyPr wrap="square" anchor="ctr">
                <a:spAutoFit/>
              </a:bodyPr>
              <a:lstStyle/>
              <a:p>
                <a:pPr lvl="0" algn="ctr">
                  <a:defRPr/>
                </a:pPr>
                <a:r>
                  <a:rPr lang="en-US" sz="1100" b="1" kern="0">
                    <a:solidFill>
                      <a:srgbClr val="222B36"/>
                    </a:solidFill>
                  </a:rPr>
                  <a:t>Medicaid Drug Rebate Program</a:t>
                </a:r>
              </a:p>
              <a:p>
                <a:pPr lvl="0" algn="ctr">
                  <a:defRPr/>
                </a:pPr>
                <a:r>
                  <a:rPr lang="en-US" sz="1100" kern="0">
                    <a:solidFill>
                      <a:srgbClr val="222B36"/>
                    </a:solidFill>
                  </a:rPr>
                  <a:t>OBRA ‘90</a:t>
                </a:r>
              </a:p>
            </p:txBody>
          </p:sp>
        </p:grpSp>
        <p:grpSp>
          <p:nvGrpSpPr>
            <p:cNvPr id="8" name="Group 7">
              <a:extLst>
                <a:ext uri="{FF2B5EF4-FFF2-40B4-BE49-F238E27FC236}">
                  <a16:creationId xmlns:a16="http://schemas.microsoft.com/office/drawing/2014/main" id="{110D38F4-31F5-B77C-FA7F-FE3E0DF74A8F}"/>
                </a:ext>
              </a:extLst>
            </p:cNvPr>
            <p:cNvGrpSpPr/>
            <p:nvPr/>
          </p:nvGrpSpPr>
          <p:grpSpPr>
            <a:xfrm>
              <a:off x="3324781" y="1697990"/>
              <a:ext cx="2642547" cy="621360"/>
              <a:chOff x="434975" y="1716375"/>
              <a:chExt cx="3583738" cy="842668"/>
            </a:xfrm>
          </p:grpSpPr>
          <p:grpSp>
            <p:nvGrpSpPr>
              <p:cNvPr id="93" name="Group 92">
                <a:extLst>
                  <a:ext uri="{FF2B5EF4-FFF2-40B4-BE49-F238E27FC236}">
                    <a16:creationId xmlns:a16="http://schemas.microsoft.com/office/drawing/2014/main" id="{0EFDFC1E-78B5-6B5F-81F8-C33AACDE03C1}"/>
                  </a:ext>
                </a:extLst>
              </p:cNvPr>
              <p:cNvGrpSpPr/>
              <p:nvPr/>
            </p:nvGrpSpPr>
            <p:grpSpPr>
              <a:xfrm>
                <a:off x="434975" y="1716375"/>
                <a:ext cx="3583738" cy="842668"/>
                <a:chOff x="6859424" y="458123"/>
                <a:chExt cx="3583738" cy="842668"/>
              </a:xfrm>
            </p:grpSpPr>
            <p:grpSp>
              <p:nvGrpSpPr>
                <p:cNvPr id="95" name="Group 94">
                  <a:extLst>
                    <a:ext uri="{FF2B5EF4-FFF2-40B4-BE49-F238E27FC236}">
                      <a16:creationId xmlns:a16="http://schemas.microsoft.com/office/drawing/2014/main" id="{C6F0975A-BDD6-DE8F-D3DA-4ACD45EC3CAE}"/>
                    </a:ext>
                  </a:extLst>
                </p:cNvPr>
                <p:cNvGrpSpPr/>
                <p:nvPr/>
              </p:nvGrpSpPr>
              <p:grpSpPr>
                <a:xfrm>
                  <a:off x="6950966" y="538791"/>
                  <a:ext cx="3492196" cy="762000"/>
                  <a:chOff x="9294800" y="1783082"/>
                  <a:chExt cx="3492196" cy="762000"/>
                </a:xfrm>
                <a:effectLst>
                  <a:outerShdw blurRad="50800" dist="38100" dir="2700000" algn="tl" rotWithShape="0">
                    <a:prstClr val="black">
                      <a:alpha val="40000"/>
                    </a:prstClr>
                  </a:outerShdw>
                </a:effectLst>
              </p:grpSpPr>
              <p:sp>
                <p:nvSpPr>
                  <p:cNvPr id="97" name="Rectangle: Rounded Corners 96">
                    <a:extLst>
                      <a:ext uri="{FF2B5EF4-FFF2-40B4-BE49-F238E27FC236}">
                        <a16:creationId xmlns:a16="http://schemas.microsoft.com/office/drawing/2014/main" id="{B137639B-8524-5D09-2C34-233A843E0AE8}"/>
                      </a:ext>
                    </a:extLst>
                  </p:cNvPr>
                  <p:cNvSpPr/>
                  <p:nvPr/>
                </p:nvSpPr>
                <p:spPr bwMode="ltGray">
                  <a:xfrm rot="21299918">
                    <a:off x="9294800" y="1783082"/>
                    <a:ext cx="3492196" cy="762000"/>
                  </a:xfrm>
                  <a:prstGeom prst="roundRect">
                    <a:avLst>
                      <a:gd name="adj" fmla="val 50000"/>
                    </a:avLst>
                  </a:prstGeom>
                  <a:solidFill>
                    <a:srgbClr val="0078D3">
                      <a:lumMod val="60000"/>
                      <a:lumOff val="4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98" name="Rectangle: Rounded Corners 97">
                    <a:extLst>
                      <a:ext uri="{FF2B5EF4-FFF2-40B4-BE49-F238E27FC236}">
                        <a16:creationId xmlns:a16="http://schemas.microsoft.com/office/drawing/2014/main" id="{CFC15FB6-524C-4408-B054-1937EB51C40F}"/>
                      </a:ext>
                    </a:extLst>
                  </p:cNvPr>
                  <p:cNvSpPr/>
                  <p:nvPr/>
                </p:nvSpPr>
                <p:spPr bwMode="ltGray">
                  <a:xfrm>
                    <a:off x="9294800" y="1783082"/>
                    <a:ext cx="3492196" cy="762000"/>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96" name="Freeform: Shape 95">
                  <a:extLst>
                    <a:ext uri="{FF2B5EF4-FFF2-40B4-BE49-F238E27FC236}">
                      <a16:creationId xmlns:a16="http://schemas.microsoft.com/office/drawing/2014/main" id="{3AD0CC07-08C0-ECD4-9B09-D53C2061E018}"/>
                    </a:ext>
                  </a:extLst>
                </p:cNvPr>
                <p:cNvSpPr/>
                <p:nvPr/>
              </p:nvSpPr>
              <p:spPr>
                <a:xfrm>
                  <a:off x="6859424" y="458123"/>
                  <a:ext cx="3427287" cy="770307"/>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94" name="TextBox 93">
                <a:extLst>
                  <a:ext uri="{FF2B5EF4-FFF2-40B4-BE49-F238E27FC236}">
                    <a16:creationId xmlns:a16="http://schemas.microsoft.com/office/drawing/2014/main" id="{652B9CE5-01E5-B90C-F5E5-276688D2E553}"/>
                  </a:ext>
                </a:extLst>
              </p:cNvPr>
              <p:cNvSpPr txBox="1"/>
              <p:nvPr/>
            </p:nvSpPr>
            <p:spPr>
              <a:xfrm>
                <a:off x="578043" y="1845534"/>
                <a:ext cx="3280409" cy="584355"/>
              </a:xfrm>
              <a:prstGeom prst="rect">
                <a:avLst/>
              </a:prstGeom>
              <a:noFill/>
            </p:spPr>
            <p:txBody>
              <a:bodyPr wrap="square" anchor="ctr">
                <a:spAutoFit/>
              </a:bodyPr>
              <a:lstStyle/>
              <a:p>
                <a:pPr algn="ctr">
                  <a:defRPr/>
                </a:pPr>
                <a:r>
                  <a:rPr lang="en-US" sz="1100" b="1" kern="0">
                    <a:solidFill>
                      <a:srgbClr val="222B36"/>
                    </a:solidFill>
                  </a:rPr>
                  <a:t>340B Drug Pricing Program</a:t>
                </a:r>
              </a:p>
              <a:p>
                <a:pPr algn="ctr">
                  <a:defRPr/>
                </a:pPr>
                <a:r>
                  <a:rPr lang="en-US" sz="1100" kern="0">
                    <a:solidFill>
                      <a:srgbClr val="222B36"/>
                    </a:solidFill>
                  </a:rPr>
                  <a:t>Veteran’s Health Care Act ’92</a:t>
                </a:r>
              </a:p>
            </p:txBody>
          </p:sp>
        </p:grpSp>
        <p:grpSp>
          <p:nvGrpSpPr>
            <p:cNvPr id="9" name="Group 8">
              <a:extLst>
                <a:ext uri="{FF2B5EF4-FFF2-40B4-BE49-F238E27FC236}">
                  <a16:creationId xmlns:a16="http://schemas.microsoft.com/office/drawing/2014/main" id="{CE0A779C-F6B2-F145-1554-26648AE3021C}"/>
                </a:ext>
              </a:extLst>
            </p:cNvPr>
            <p:cNvGrpSpPr/>
            <p:nvPr/>
          </p:nvGrpSpPr>
          <p:grpSpPr>
            <a:xfrm>
              <a:off x="6214588" y="1697990"/>
              <a:ext cx="2642547" cy="621360"/>
              <a:chOff x="434975" y="1716375"/>
              <a:chExt cx="3583738" cy="842668"/>
            </a:xfrm>
          </p:grpSpPr>
          <p:grpSp>
            <p:nvGrpSpPr>
              <p:cNvPr id="87" name="Group 86">
                <a:extLst>
                  <a:ext uri="{FF2B5EF4-FFF2-40B4-BE49-F238E27FC236}">
                    <a16:creationId xmlns:a16="http://schemas.microsoft.com/office/drawing/2014/main" id="{6C507A99-FCC8-7744-EC9B-2DA5780CAAA1}"/>
                  </a:ext>
                </a:extLst>
              </p:cNvPr>
              <p:cNvGrpSpPr/>
              <p:nvPr/>
            </p:nvGrpSpPr>
            <p:grpSpPr>
              <a:xfrm>
                <a:off x="434975" y="1716375"/>
                <a:ext cx="3583738" cy="842668"/>
                <a:chOff x="6859424" y="458123"/>
                <a:chExt cx="3583738" cy="842668"/>
              </a:xfrm>
            </p:grpSpPr>
            <p:grpSp>
              <p:nvGrpSpPr>
                <p:cNvPr id="89" name="Group 88">
                  <a:extLst>
                    <a:ext uri="{FF2B5EF4-FFF2-40B4-BE49-F238E27FC236}">
                      <a16:creationId xmlns:a16="http://schemas.microsoft.com/office/drawing/2014/main" id="{0D279F0B-10E1-FF08-FFA0-9AC566920FC9}"/>
                    </a:ext>
                  </a:extLst>
                </p:cNvPr>
                <p:cNvGrpSpPr/>
                <p:nvPr/>
              </p:nvGrpSpPr>
              <p:grpSpPr>
                <a:xfrm>
                  <a:off x="6950966" y="538791"/>
                  <a:ext cx="3492196" cy="762000"/>
                  <a:chOff x="9294800" y="1783082"/>
                  <a:chExt cx="3492196" cy="762000"/>
                </a:xfrm>
                <a:effectLst>
                  <a:outerShdw blurRad="50800" dist="38100" dir="2700000" algn="tl" rotWithShape="0">
                    <a:prstClr val="black">
                      <a:alpha val="40000"/>
                    </a:prstClr>
                  </a:outerShdw>
                </a:effectLst>
              </p:grpSpPr>
              <p:sp>
                <p:nvSpPr>
                  <p:cNvPr id="91" name="Rectangle: Rounded Corners 90">
                    <a:extLst>
                      <a:ext uri="{FF2B5EF4-FFF2-40B4-BE49-F238E27FC236}">
                        <a16:creationId xmlns:a16="http://schemas.microsoft.com/office/drawing/2014/main" id="{59CC698A-53ED-2C9C-3E74-91BA3815C62C}"/>
                      </a:ext>
                    </a:extLst>
                  </p:cNvPr>
                  <p:cNvSpPr/>
                  <p:nvPr/>
                </p:nvSpPr>
                <p:spPr bwMode="ltGray">
                  <a:xfrm rot="21299918">
                    <a:off x="9294800" y="1783082"/>
                    <a:ext cx="3492196" cy="762000"/>
                  </a:xfrm>
                  <a:prstGeom prst="roundRect">
                    <a:avLst>
                      <a:gd name="adj" fmla="val 50000"/>
                    </a:avLst>
                  </a:prstGeom>
                  <a:solidFill>
                    <a:srgbClr val="0078D3">
                      <a:lumMod val="40000"/>
                      <a:lumOff val="6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92" name="Rectangle: Rounded Corners 91">
                    <a:extLst>
                      <a:ext uri="{FF2B5EF4-FFF2-40B4-BE49-F238E27FC236}">
                        <a16:creationId xmlns:a16="http://schemas.microsoft.com/office/drawing/2014/main" id="{CED37D11-458E-B590-97F7-253C509F2E16}"/>
                      </a:ext>
                    </a:extLst>
                  </p:cNvPr>
                  <p:cNvSpPr/>
                  <p:nvPr/>
                </p:nvSpPr>
                <p:spPr bwMode="ltGray">
                  <a:xfrm>
                    <a:off x="9294800" y="1783082"/>
                    <a:ext cx="3492196" cy="762000"/>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90" name="Freeform: Shape 89">
                  <a:extLst>
                    <a:ext uri="{FF2B5EF4-FFF2-40B4-BE49-F238E27FC236}">
                      <a16:creationId xmlns:a16="http://schemas.microsoft.com/office/drawing/2014/main" id="{C32BB888-374E-232B-4118-CD8F1CB4424F}"/>
                    </a:ext>
                  </a:extLst>
                </p:cNvPr>
                <p:cNvSpPr/>
                <p:nvPr/>
              </p:nvSpPr>
              <p:spPr>
                <a:xfrm>
                  <a:off x="6859424" y="458123"/>
                  <a:ext cx="3427287" cy="770307"/>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88" name="TextBox 87">
                <a:extLst>
                  <a:ext uri="{FF2B5EF4-FFF2-40B4-BE49-F238E27FC236}">
                    <a16:creationId xmlns:a16="http://schemas.microsoft.com/office/drawing/2014/main" id="{88D7E479-6EE7-0066-F6E9-C7AD6B126440}"/>
                  </a:ext>
                </a:extLst>
              </p:cNvPr>
              <p:cNvSpPr txBox="1"/>
              <p:nvPr/>
            </p:nvSpPr>
            <p:spPr>
              <a:xfrm>
                <a:off x="578043" y="1845534"/>
                <a:ext cx="3280409" cy="584355"/>
              </a:xfrm>
              <a:prstGeom prst="rect">
                <a:avLst/>
              </a:prstGeom>
              <a:noFill/>
            </p:spPr>
            <p:txBody>
              <a:bodyPr wrap="square" anchor="ctr">
                <a:spAutoFit/>
              </a:bodyPr>
              <a:lstStyle/>
              <a:p>
                <a:pPr lvl="0" algn="ctr">
                  <a:defRPr/>
                </a:pPr>
                <a:r>
                  <a:rPr lang="en-US" sz="1100" b="1" kern="0">
                    <a:solidFill>
                      <a:srgbClr val="222B36"/>
                    </a:solidFill>
                  </a:rPr>
                  <a:t>Medicare Part D (’06)</a:t>
                </a:r>
              </a:p>
              <a:p>
                <a:pPr lvl="0" algn="ctr">
                  <a:defRPr/>
                </a:pPr>
                <a:r>
                  <a:rPr lang="en-US" sz="1100" kern="0">
                    <a:solidFill>
                      <a:srgbClr val="222B36"/>
                    </a:solidFill>
                  </a:rPr>
                  <a:t>Medicare Modernization Act  - 03‘</a:t>
                </a:r>
                <a:endParaRPr kumimoji="0" lang="en-US" sz="1100" b="0" i="0" u="none" strike="noStrike" kern="0" cap="none" spc="0" normalizeH="0" baseline="0" noProof="0">
                  <a:ln>
                    <a:noFill/>
                  </a:ln>
                  <a:solidFill>
                    <a:srgbClr val="222B36"/>
                  </a:solidFill>
                  <a:effectLst/>
                  <a:uLnTx/>
                  <a:uFillTx/>
                </a:endParaRPr>
              </a:p>
            </p:txBody>
          </p:sp>
        </p:grpSp>
        <p:grpSp>
          <p:nvGrpSpPr>
            <p:cNvPr id="10" name="Group 9">
              <a:extLst>
                <a:ext uri="{FF2B5EF4-FFF2-40B4-BE49-F238E27FC236}">
                  <a16:creationId xmlns:a16="http://schemas.microsoft.com/office/drawing/2014/main" id="{5DA80A14-27B7-127C-5462-79BCC9BA0DC2}"/>
                </a:ext>
              </a:extLst>
            </p:cNvPr>
            <p:cNvGrpSpPr/>
            <p:nvPr/>
          </p:nvGrpSpPr>
          <p:grpSpPr>
            <a:xfrm>
              <a:off x="9171896" y="1765130"/>
              <a:ext cx="2611210" cy="612262"/>
              <a:chOff x="526518" y="219035"/>
              <a:chExt cx="3541238" cy="830329"/>
            </a:xfrm>
          </p:grpSpPr>
          <p:grpSp>
            <p:nvGrpSpPr>
              <p:cNvPr id="81" name="Group 80">
                <a:extLst>
                  <a:ext uri="{FF2B5EF4-FFF2-40B4-BE49-F238E27FC236}">
                    <a16:creationId xmlns:a16="http://schemas.microsoft.com/office/drawing/2014/main" id="{12752877-BCE2-2B26-ECE1-D29D1C6C334A}"/>
                  </a:ext>
                </a:extLst>
              </p:cNvPr>
              <p:cNvGrpSpPr/>
              <p:nvPr/>
            </p:nvGrpSpPr>
            <p:grpSpPr>
              <a:xfrm>
                <a:off x="526518" y="227548"/>
                <a:ext cx="3541238" cy="821816"/>
                <a:chOff x="6950967" y="-1030704"/>
                <a:chExt cx="3541238" cy="821816"/>
              </a:xfrm>
            </p:grpSpPr>
            <p:grpSp>
              <p:nvGrpSpPr>
                <p:cNvPr id="83" name="Group 82">
                  <a:extLst>
                    <a:ext uri="{FF2B5EF4-FFF2-40B4-BE49-F238E27FC236}">
                      <a16:creationId xmlns:a16="http://schemas.microsoft.com/office/drawing/2014/main" id="{6AC83686-0C50-4464-73A4-9A2DC0D094CF}"/>
                    </a:ext>
                  </a:extLst>
                </p:cNvPr>
                <p:cNvGrpSpPr/>
                <p:nvPr/>
              </p:nvGrpSpPr>
              <p:grpSpPr>
                <a:xfrm>
                  <a:off x="6950967" y="-1023709"/>
                  <a:ext cx="3541238" cy="814821"/>
                  <a:chOff x="9294800" y="220583"/>
                  <a:chExt cx="3541239" cy="814821"/>
                </a:xfrm>
                <a:effectLst>
                  <a:outerShdw blurRad="50800" dist="38100" dir="2700000" algn="tl" rotWithShape="0">
                    <a:prstClr val="black">
                      <a:alpha val="40000"/>
                    </a:prstClr>
                  </a:outerShdw>
                </a:effectLst>
              </p:grpSpPr>
              <p:sp>
                <p:nvSpPr>
                  <p:cNvPr id="85" name="Rectangle: Rounded Corners 84">
                    <a:extLst>
                      <a:ext uri="{FF2B5EF4-FFF2-40B4-BE49-F238E27FC236}">
                        <a16:creationId xmlns:a16="http://schemas.microsoft.com/office/drawing/2014/main" id="{F8EBDE17-AE21-FC68-A077-9E4E1618B8FD}"/>
                      </a:ext>
                    </a:extLst>
                  </p:cNvPr>
                  <p:cNvSpPr/>
                  <p:nvPr/>
                </p:nvSpPr>
                <p:spPr bwMode="ltGray">
                  <a:xfrm rot="21299918">
                    <a:off x="9343843" y="273404"/>
                    <a:ext cx="3492196" cy="762000"/>
                  </a:xfrm>
                  <a:prstGeom prst="roundRect">
                    <a:avLst>
                      <a:gd name="adj" fmla="val 50000"/>
                    </a:avLst>
                  </a:prstGeom>
                  <a:solidFill>
                    <a:srgbClr val="FFA1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86" name="Rectangle: Rounded Corners 85">
                    <a:extLst>
                      <a:ext uri="{FF2B5EF4-FFF2-40B4-BE49-F238E27FC236}">
                        <a16:creationId xmlns:a16="http://schemas.microsoft.com/office/drawing/2014/main" id="{B0D66608-E598-13E8-680A-E3F14CDCA465}"/>
                      </a:ext>
                    </a:extLst>
                  </p:cNvPr>
                  <p:cNvSpPr/>
                  <p:nvPr/>
                </p:nvSpPr>
                <p:spPr bwMode="ltGray">
                  <a:xfrm>
                    <a:off x="9294800" y="220583"/>
                    <a:ext cx="3492196" cy="761998"/>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84" name="Freeform: Shape 83">
                  <a:extLst>
                    <a:ext uri="{FF2B5EF4-FFF2-40B4-BE49-F238E27FC236}">
                      <a16:creationId xmlns:a16="http://schemas.microsoft.com/office/drawing/2014/main" id="{81D26668-C801-1833-5117-768F714C3C18}"/>
                    </a:ext>
                  </a:extLst>
                </p:cNvPr>
                <p:cNvSpPr/>
                <p:nvPr/>
              </p:nvSpPr>
              <p:spPr>
                <a:xfrm>
                  <a:off x="6983420" y="-1030704"/>
                  <a:ext cx="3427286" cy="770306"/>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82" name="TextBox 81">
                <a:extLst>
                  <a:ext uri="{FF2B5EF4-FFF2-40B4-BE49-F238E27FC236}">
                    <a16:creationId xmlns:a16="http://schemas.microsoft.com/office/drawing/2014/main" id="{E3E89D9A-C355-98EB-EA16-AA5F24AADB5E}"/>
                  </a:ext>
                </a:extLst>
              </p:cNvPr>
              <p:cNvSpPr txBox="1"/>
              <p:nvPr/>
            </p:nvSpPr>
            <p:spPr>
              <a:xfrm>
                <a:off x="738304" y="219035"/>
                <a:ext cx="3280409" cy="813922"/>
              </a:xfrm>
              <a:prstGeom prst="rect">
                <a:avLst/>
              </a:prstGeom>
              <a:noFill/>
            </p:spPr>
            <p:txBody>
              <a:bodyPr wrap="square" anchor="ctr">
                <a:spAutoFit/>
              </a:bodyPr>
              <a:lstStyle/>
              <a:p>
                <a:pPr lvl="0" algn="ctr">
                  <a:defRPr/>
                </a:pPr>
                <a:r>
                  <a:rPr lang="en-US" sz="1100" b="1" kern="0">
                    <a:solidFill>
                      <a:srgbClr val="222B36"/>
                    </a:solidFill>
                  </a:rPr>
                  <a:t>FUL clarifications</a:t>
                </a:r>
              </a:p>
              <a:p>
                <a:pPr lvl="0" algn="ctr">
                  <a:defRPr/>
                </a:pPr>
                <a:r>
                  <a:rPr lang="en-US" sz="1100" kern="0">
                    <a:solidFill>
                      <a:srgbClr val="222B36"/>
                    </a:solidFill>
                  </a:rPr>
                  <a:t>Deficit Reduction Act ‘05</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222B36"/>
                  </a:solidFill>
                  <a:effectLst/>
                  <a:uLnTx/>
                  <a:uFillTx/>
                </a:endParaRPr>
              </a:p>
            </p:txBody>
          </p:sp>
        </p:grpSp>
        <p:grpSp>
          <p:nvGrpSpPr>
            <p:cNvPr id="11" name="Group 10">
              <a:extLst>
                <a:ext uri="{FF2B5EF4-FFF2-40B4-BE49-F238E27FC236}">
                  <a16:creationId xmlns:a16="http://schemas.microsoft.com/office/drawing/2014/main" id="{F0BD744B-B273-E6D8-CEAC-33785A8AF8CE}"/>
                </a:ext>
              </a:extLst>
            </p:cNvPr>
            <p:cNvGrpSpPr/>
            <p:nvPr/>
          </p:nvGrpSpPr>
          <p:grpSpPr>
            <a:xfrm>
              <a:off x="434974" y="2869227"/>
              <a:ext cx="2642547" cy="621360"/>
              <a:chOff x="434975" y="1716375"/>
              <a:chExt cx="3583738" cy="842668"/>
            </a:xfrm>
          </p:grpSpPr>
          <p:grpSp>
            <p:nvGrpSpPr>
              <p:cNvPr id="75" name="Group 74">
                <a:extLst>
                  <a:ext uri="{FF2B5EF4-FFF2-40B4-BE49-F238E27FC236}">
                    <a16:creationId xmlns:a16="http://schemas.microsoft.com/office/drawing/2014/main" id="{6C896756-2DB3-EA25-16B8-942FAC0AF279}"/>
                  </a:ext>
                </a:extLst>
              </p:cNvPr>
              <p:cNvGrpSpPr/>
              <p:nvPr/>
            </p:nvGrpSpPr>
            <p:grpSpPr>
              <a:xfrm>
                <a:off x="434975" y="1716375"/>
                <a:ext cx="3583738" cy="842668"/>
                <a:chOff x="6859424" y="458123"/>
                <a:chExt cx="3583738" cy="842668"/>
              </a:xfrm>
            </p:grpSpPr>
            <p:grpSp>
              <p:nvGrpSpPr>
                <p:cNvPr id="77" name="Group 76">
                  <a:extLst>
                    <a:ext uri="{FF2B5EF4-FFF2-40B4-BE49-F238E27FC236}">
                      <a16:creationId xmlns:a16="http://schemas.microsoft.com/office/drawing/2014/main" id="{4F50BFF5-44C6-4DCC-0D87-55E0837D41DF}"/>
                    </a:ext>
                  </a:extLst>
                </p:cNvPr>
                <p:cNvGrpSpPr/>
                <p:nvPr/>
              </p:nvGrpSpPr>
              <p:grpSpPr>
                <a:xfrm>
                  <a:off x="6950966" y="538791"/>
                  <a:ext cx="3492196" cy="762000"/>
                  <a:chOff x="9294800" y="1783082"/>
                  <a:chExt cx="3492196" cy="762000"/>
                </a:xfrm>
                <a:effectLst>
                  <a:outerShdw blurRad="50800" dist="38100" dir="2700000" algn="tl" rotWithShape="0">
                    <a:prstClr val="black">
                      <a:alpha val="40000"/>
                    </a:prstClr>
                  </a:outerShdw>
                </a:effectLst>
              </p:grpSpPr>
              <p:sp>
                <p:nvSpPr>
                  <p:cNvPr id="79" name="Rectangle: Rounded Corners 78">
                    <a:extLst>
                      <a:ext uri="{FF2B5EF4-FFF2-40B4-BE49-F238E27FC236}">
                        <a16:creationId xmlns:a16="http://schemas.microsoft.com/office/drawing/2014/main" id="{3412203E-42E9-3A7F-C6A3-1BA65CE2F0B0}"/>
                      </a:ext>
                    </a:extLst>
                  </p:cNvPr>
                  <p:cNvSpPr/>
                  <p:nvPr/>
                </p:nvSpPr>
                <p:spPr bwMode="ltGray">
                  <a:xfrm rot="21299918">
                    <a:off x="9294800" y="1783082"/>
                    <a:ext cx="3492196" cy="762000"/>
                  </a:xfrm>
                  <a:prstGeom prst="roundRect">
                    <a:avLst>
                      <a:gd name="adj" fmla="val 50000"/>
                    </a:avLst>
                  </a:prstGeom>
                  <a:solidFill>
                    <a:srgbClr val="50BDE1"/>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80" name="Rectangle: Rounded Corners 79">
                    <a:extLst>
                      <a:ext uri="{FF2B5EF4-FFF2-40B4-BE49-F238E27FC236}">
                        <a16:creationId xmlns:a16="http://schemas.microsoft.com/office/drawing/2014/main" id="{020CF334-1845-3F2C-C3BE-87FDA8847F30}"/>
                      </a:ext>
                    </a:extLst>
                  </p:cNvPr>
                  <p:cNvSpPr/>
                  <p:nvPr/>
                </p:nvSpPr>
                <p:spPr bwMode="ltGray">
                  <a:xfrm>
                    <a:off x="9294800" y="1783082"/>
                    <a:ext cx="3492196" cy="762000"/>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78" name="Freeform: Shape 77">
                  <a:extLst>
                    <a:ext uri="{FF2B5EF4-FFF2-40B4-BE49-F238E27FC236}">
                      <a16:creationId xmlns:a16="http://schemas.microsoft.com/office/drawing/2014/main" id="{7D5C2417-520B-2369-8A43-A38A4EFEB361}"/>
                    </a:ext>
                  </a:extLst>
                </p:cNvPr>
                <p:cNvSpPr/>
                <p:nvPr/>
              </p:nvSpPr>
              <p:spPr>
                <a:xfrm>
                  <a:off x="6859424" y="458123"/>
                  <a:ext cx="3427287" cy="770307"/>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76" name="TextBox 75">
                <a:extLst>
                  <a:ext uri="{FF2B5EF4-FFF2-40B4-BE49-F238E27FC236}">
                    <a16:creationId xmlns:a16="http://schemas.microsoft.com/office/drawing/2014/main" id="{9AB83037-2222-26BC-8EC6-F12B2DA16BB3}"/>
                  </a:ext>
                </a:extLst>
              </p:cNvPr>
              <p:cNvSpPr txBox="1"/>
              <p:nvPr/>
            </p:nvSpPr>
            <p:spPr>
              <a:xfrm>
                <a:off x="578043" y="1845531"/>
                <a:ext cx="3280409" cy="584355"/>
              </a:xfrm>
              <a:prstGeom prst="rect">
                <a:avLst/>
              </a:prstGeom>
              <a:noFill/>
            </p:spPr>
            <p:txBody>
              <a:bodyPr wrap="square" anchor="ctr">
                <a:spAutoFit/>
              </a:bodyPr>
              <a:lstStyle/>
              <a:p>
                <a:pPr lvl="0" algn="ctr">
                  <a:defRPr/>
                </a:pPr>
                <a:r>
                  <a:rPr lang="en-US" sz="1100" b="1" kern="0">
                    <a:solidFill>
                      <a:srgbClr val="222B36"/>
                    </a:solidFill>
                  </a:rPr>
                  <a:t>Expanded Rebates (AMP Cap)</a:t>
                </a:r>
              </a:p>
              <a:p>
                <a:pPr lvl="0" algn="ctr">
                  <a:defRPr/>
                </a:pPr>
                <a:r>
                  <a:rPr lang="en-US" sz="1100" kern="0">
                    <a:solidFill>
                      <a:srgbClr val="222B36"/>
                    </a:solidFill>
                  </a:rPr>
                  <a:t>PPACA ‘10</a:t>
                </a:r>
              </a:p>
            </p:txBody>
          </p:sp>
        </p:grpSp>
        <p:grpSp>
          <p:nvGrpSpPr>
            <p:cNvPr id="12" name="Group 11">
              <a:extLst>
                <a:ext uri="{FF2B5EF4-FFF2-40B4-BE49-F238E27FC236}">
                  <a16:creationId xmlns:a16="http://schemas.microsoft.com/office/drawing/2014/main" id="{C64FABEE-1E8E-8C3D-260A-2B0BF81A8FE8}"/>
                </a:ext>
              </a:extLst>
            </p:cNvPr>
            <p:cNvGrpSpPr/>
            <p:nvPr/>
          </p:nvGrpSpPr>
          <p:grpSpPr>
            <a:xfrm>
              <a:off x="3324781" y="2869228"/>
              <a:ext cx="2642547" cy="621360"/>
              <a:chOff x="434975" y="1716375"/>
              <a:chExt cx="3583738" cy="842668"/>
            </a:xfrm>
          </p:grpSpPr>
          <p:grpSp>
            <p:nvGrpSpPr>
              <p:cNvPr id="69" name="Group 68">
                <a:extLst>
                  <a:ext uri="{FF2B5EF4-FFF2-40B4-BE49-F238E27FC236}">
                    <a16:creationId xmlns:a16="http://schemas.microsoft.com/office/drawing/2014/main" id="{7A240F40-8C99-ED78-0489-7367FE89BE55}"/>
                  </a:ext>
                </a:extLst>
              </p:cNvPr>
              <p:cNvGrpSpPr/>
              <p:nvPr/>
            </p:nvGrpSpPr>
            <p:grpSpPr>
              <a:xfrm>
                <a:off x="434975" y="1716375"/>
                <a:ext cx="3583738" cy="842668"/>
                <a:chOff x="6859424" y="458123"/>
                <a:chExt cx="3583738" cy="842668"/>
              </a:xfrm>
            </p:grpSpPr>
            <p:grpSp>
              <p:nvGrpSpPr>
                <p:cNvPr id="71" name="Group 70">
                  <a:extLst>
                    <a:ext uri="{FF2B5EF4-FFF2-40B4-BE49-F238E27FC236}">
                      <a16:creationId xmlns:a16="http://schemas.microsoft.com/office/drawing/2014/main" id="{FBCA9266-4A3C-DB78-7B47-059007159499}"/>
                    </a:ext>
                  </a:extLst>
                </p:cNvPr>
                <p:cNvGrpSpPr/>
                <p:nvPr/>
              </p:nvGrpSpPr>
              <p:grpSpPr>
                <a:xfrm>
                  <a:off x="6950966" y="538791"/>
                  <a:ext cx="3492196" cy="762000"/>
                  <a:chOff x="9294800" y="1783082"/>
                  <a:chExt cx="3492196" cy="762000"/>
                </a:xfrm>
                <a:effectLst>
                  <a:outerShdw blurRad="50800" dist="38100" dir="2700000" algn="tl" rotWithShape="0">
                    <a:prstClr val="black">
                      <a:alpha val="40000"/>
                    </a:prstClr>
                  </a:outerShdw>
                </a:effectLst>
              </p:grpSpPr>
              <p:sp>
                <p:nvSpPr>
                  <p:cNvPr id="73" name="Rectangle: Rounded Corners 72">
                    <a:extLst>
                      <a:ext uri="{FF2B5EF4-FFF2-40B4-BE49-F238E27FC236}">
                        <a16:creationId xmlns:a16="http://schemas.microsoft.com/office/drawing/2014/main" id="{140903C3-DD68-91CE-88B9-828B3AAB550F}"/>
                      </a:ext>
                    </a:extLst>
                  </p:cNvPr>
                  <p:cNvSpPr/>
                  <p:nvPr/>
                </p:nvSpPr>
                <p:spPr bwMode="ltGray">
                  <a:xfrm rot="21299918">
                    <a:off x="9294800" y="1783082"/>
                    <a:ext cx="3492196" cy="762000"/>
                  </a:xfrm>
                  <a:prstGeom prst="roundRect">
                    <a:avLst>
                      <a:gd name="adj" fmla="val 50000"/>
                    </a:avLst>
                  </a:prstGeom>
                  <a:solidFill>
                    <a:srgbClr val="50BDE1">
                      <a:lumMod val="60000"/>
                      <a:lumOff val="4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74" name="Rectangle: Rounded Corners 73">
                    <a:extLst>
                      <a:ext uri="{FF2B5EF4-FFF2-40B4-BE49-F238E27FC236}">
                        <a16:creationId xmlns:a16="http://schemas.microsoft.com/office/drawing/2014/main" id="{EDA04BA9-17D3-2011-976E-15B3DD59FE65}"/>
                      </a:ext>
                    </a:extLst>
                  </p:cNvPr>
                  <p:cNvSpPr/>
                  <p:nvPr/>
                </p:nvSpPr>
                <p:spPr bwMode="ltGray">
                  <a:xfrm>
                    <a:off x="9294800" y="1783082"/>
                    <a:ext cx="3492196" cy="762000"/>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72" name="Freeform: Shape 71">
                  <a:extLst>
                    <a:ext uri="{FF2B5EF4-FFF2-40B4-BE49-F238E27FC236}">
                      <a16:creationId xmlns:a16="http://schemas.microsoft.com/office/drawing/2014/main" id="{54821A07-DF75-421B-74B6-A8012A63813A}"/>
                    </a:ext>
                  </a:extLst>
                </p:cNvPr>
                <p:cNvSpPr/>
                <p:nvPr/>
              </p:nvSpPr>
              <p:spPr>
                <a:xfrm>
                  <a:off x="6859424" y="458123"/>
                  <a:ext cx="3427287" cy="770307"/>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70" name="TextBox 69">
                <a:extLst>
                  <a:ext uri="{FF2B5EF4-FFF2-40B4-BE49-F238E27FC236}">
                    <a16:creationId xmlns:a16="http://schemas.microsoft.com/office/drawing/2014/main" id="{520D0C65-34BA-EAED-0D44-3950F2AE1316}"/>
                  </a:ext>
                </a:extLst>
              </p:cNvPr>
              <p:cNvSpPr txBox="1"/>
              <p:nvPr/>
            </p:nvSpPr>
            <p:spPr>
              <a:xfrm>
                <a:off x="578043" y="1845532"/>
                <a:ext cx="3280409" cy="584355"/>
              </a:xfrm>
              <a:prstGeom prst="rect">
                <a:avLst/>
              </a:prstGeom>
              <a:noFill/>
            </p:spPr>
            <p:txBody>
              <a:bodyPr wrap="square" anchor="ctr">
                <a:spAutoFit/>
              </a:bodyPr>
              <a:lstStyle/>
              <a:p>
                <a:pPr algn="ctr">
                  <a:defRPr/>
                </a:pPr>
                <a:r>
                  <a:rPr lang="en-US" sz="1100" b="1" kern="0" dirty="0">
                    <a:solidFill>
                      <a:srgbClr val="222B36"/>
                    </a:solidFill>
                  </a:rPr>
                  <a:t>Medicaid Cost-Plus Models</a:t>
                </a:r>
              </a:p>
              <a:p>
                <a:pPr algn="ctr">
                  <a:defRPr/>
                </a:pPr>
                <a:r>
                  <a:rPr lang="en-US" sz="1100" kern="0" dirty="0">
                    <a:solidFill>
                      <a:srgbClr val="222B36"/>
                    </a:solidFill>
                  </a:rPr>
                  <a:t>AAC mandate ‘17</a:t>
                </a:r>
                <a:endParaRPr kumimoji="0" lang="en-US" sz="1100" b="0" i="0" u="none" strike="noStrike" kern="0" cap="none" spc="0" normalizeH="0" baseline="0" noProof="0" dirty="0">
                  <a:ln>
                    <a:noFill/>
                  </a:ln>
                  <a:solidFill>
                    <a:srgbClr val="222B36"/>
                  </a:solidFill>
                  <a:effectLst/>
                  <a:uLnTx/>
                  <a:uFillTx/>
                </a:endParaRPr>
              </a:p>
            </p:txBody>
          </p:sp>
        </p:grpSp>
        <p:grpSp>
          <p:nvGrpSpPr>
            <p:cNvPr id="13" name="Group 12">
              <a:extLst>
                <a:ext uri="{FF2B5EF4-FFF2-40B4-BE49-F238E27FC236}">
                  <a16:creationId xmlns:a16="http://schemas.microsoft.com/office/drawing/2014/main" id="{3F976F82-2A7C-282A-C33C-FB5747513F33}"/>
                </a:ext>
              </a:extLst>
            </p:cNvPr>
            <p:cNvGrpSpPr/>
            <p:nvPr/>
          </p:nvGrpSpPr>
          <p:grpSpPr>
            <a:xfrm>
              <a:off x="6214588" y="2869228"/>
              <a:ext cx="2642547" cy="621360"/>
              <a:chOff x="434975" y="1716375"/>
              <a:chExt cx="3583738" cy="842668"/>
            </a:xfrm>
          </p:grpSpPr>
          <p:grpSp>
            <p:nvGrpSpPr>
              <p:cNvPr id="63" name="Group 62">
                <a:extLst>
                  <a:ext uri="{FF2B5EF4-FFF2-40B4-BE49-F238E27FC236}">
                    <a16:creationId xmlns:a16="http://schemas.microsoft.com/office/drawing/2014/main" id="{5DAD2EEA-B971-5627-5DEE-9C83A67FAC88}"/>
                  </a:ext>
                </a:extLst>
              </p:cNvPr>
              <p:cNvGrpSpPr/>
              <p:nvPr/>
            </p:nvGrpSpPr>
            <p:grpSpPr>
              <a:xfrm>
                <a:off x="434975" y="1716375"/>
                <a:ext cx="3583738" cy="842668"/>
                <a:chOff x="6859424" y="458123"/>
                <a:chExt cx="3583738" cy="842668"/>
              </a:xfrm>
            </p:grpSpPr>
            <p:grpSp>
              <p:nvGrpSpPr>
                <p:cNvPr id="65" name="Group 64">
                  <a:extLst>
                    <a:ext uri="{FF2B5EF4-FFF2-40B4-BE49-F238E27FC236}">
                      <a16:creationId xmlns:a16="http://schemas.microsoft.com/office/drawing/2014/main" id="{FA523A51-BA76-EA29-10A0-82E7AF33F09D}"/>
                    </a:ext>
                  </a:extLst>
                </p:cNvPr>
                <p:cNvGrpSpPr/>
                <p:nvPr/>
              </p:nvGrpSpPr>
              <p:grpSpPr>
                <a:xfrm>
                  <a:off x="6950966" y="538791"/>
                  <a:ext cx="3492196" cy="762000"/>
                  <a:chOff x="9294800" y="1783082"/>
                  <a:chExt cx="3492196" cy="762000"/>
                </a:xfrm>
                <a:effectLst>
                  <a:outerShdw blurRad="50800" dist="38100" dir="2700000" algn="tl" rotWithShape="0">
                    <a:prstClr val="black">
                      <a:alpha val="40000"/>
                    </a:prstClr>
                  </a:outerShdw>
                </a:effectLst>
              </p:grpSpPr>
              <p:sp>
                <p:nvSpPr>
                  <p:cNvPr id="67" name="Rectangle: Rounded Corners 66">
                    <a:extLst>
                      <a:ext uri="{FF2B5EF4-FFF2-40B4-BE49-F238E27FC236}">
                        <a16:creationId xmlns:a16="http://schemas.microsoft.com/office/drawing/2014/main" id="{627BB4D5-FB54-A9B6-C439-B90B0EF854BD}"/>
                      </a:ext>
                    </a:extLst>
                  </p:cNvPr>
                  <p:cNvSpPr/>
                  <p:nvPr/>
                </p:nvSpPr>
                <p:spPr bwMode="ltGray">
                  <a:xfrm rot="21299918">
                    <a:off x="9294800" y="1783082"/>
                    <a:ext cx="3492196" cy="762000"/>
                  </a:xfrm>
                  <a:prstGeom prst="roundRect">
                    <a:avLst>
                      <a:gd name="adj" fmla="val 50000"/>
                    </a:avLst>
                  </a:prstGeom>
                  <a:solidFill>
                    <a:srgbClr val="50BDE1">
                      <a:lumMod val="40000"/>
                      <a:lumOff val="6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68" name="Rectangle: Rounded Corners 67">
                    <a:extLst>
                      <a:ext uri="{FF2B5EF4-FFF2-40B4-BE49-F238E27FC236}">
                        <a16:creationId xmlns:a16="http://schemas.microsoft.com/office/drawing/2014/main" id="{4C9F0F28-A737-E3E9-495B-3DEA6A08D651}"/>
                      </a:ext>
                    </a:extLst>
                  </p:cNvPr>
                  <p:cNvSpPr/>
                  <p:nvPr/>
                </p:nvSpPr>
                <p:spPr bwMode="ltGray">
                  <a:xfrm>
                    <a:off x="9294800" y="1783082"/>
                    <a:ext cx="3492196" cy="762000"/>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66" name="Freeform: Shape 65">
                  <a:extLst>
                    <a:ext uri="{FF2B5EF4-FFF2-40B4-BE49-F238E27FC236}">
                      <a16:creationId xmlns:a16="http://schemas.microsoft.com/office/drawing/2014/main" id="{44A11DD6-B404-2335-C202-4B19E9AEE206}"/>
                    </a:ext>
                  </a:extLst>
                </p:cNvPr>
                <p:cNvSpPr/>
                <p:nvPr/>
              </p:nvSpPr>
              <p:spPr>
                <a:xfrm>
                  <a:off x="6859424" y="458123"/>
                  <a:ext cx="3427287" cy="770307"/>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64" name="TextBox 63">
                <a:extLst>
                  <a:ext uri="{FF2B5EF4-FFF2-40B4-BE49-F238E27FC236}">
                    <a16:creationId xmlns:a16="http://schemas.microsoft.com/office/drawing/2014/main" id="{4DC5E632-0425-14EE-B873-3B6A7889ED27}"/>
                  </a:ext>
                </a:extLst>
              </p:cNvPr>
              <p:cNvSpPr txBox="1"/>
              <p:nvPr/>
            </p:nvSpPr>
            <p:spPr>
              <a:xfrm>
                <a:off x="578043" y="1845534"/>
                <a:ext cx="3280409" cy="584355"/>
              </a:xfrm>
              <a:prstGeom prst="rect">
                <a:avLst/>
              </a:prstGeom>
              <a:noFill/>
            </p:spPr>
            <p:txBody>
              <a:bodyPr wrap="square" anchor="ctr">
                <a:spAutoFit/>
              </a:bodyPr>
              <a:lstStyle/>
              <a:p>
                <a:pPr algn="ctr">
                  <a:defRPr/>
                </a:pPr>
                <a:r>
                  <a:rPr lang="en-US" sz="1100" b="1" kern="0">
                    <a:solidFill>
                      <a:srgbClr val="222B36"/>
                    </a:solidFill>
                  </a:rPr>
                  <a:t>Patchwork of State Regulations</a:t>
                </a:r>
              </a:p>
              <a:p>
                <a:pPr algn="ctr">
                  <a:defRPr/>
                </a:pPr>
                <a:r>
                  <a:rPr lang="en-US" sz="1100" kern="0">
                    <a:solidFill>
                      <a:srgbClr val="222B36"/>
                    </a:solidFill>
                  </a:rPr>
                  <a:t>Transparency, PBM reform</a:t>
                </a:r>
              </a:p>
            </p:txBody>
          </p:sp>
        </p:grpSp>
        <p:grpSp>
          <p:nvGrpSpPr>
            <p:cNvPr id="14" name="Group 13">
              <a:extLst>
                <a:ext uri="{FF2B5EF4-FFF2-40B4-BE49-F238E27FC236}">
                  <a16:creationId xmlns:a16="http://schemas.microsoft.com/office/drawing/2014/main" id="{824EDB61-039A-6641-A1A3-CC5522AF7888}"/>
                </a:ext>
              </a:extLst>
            </p:cNvPr>
            <p:cNvGrpSpPr/>
            <p:nvPr/>
          </p:nvGrpSpPr>
          <p:grpSpPr>
            <a:xfrm>
              <a:off x="9203497" y="2884960"/>
              <a:ext cx="2586965" cy="600364"/>
              <a:chOff x="569374" y="149315"/>
              <a:chExt cx="3508358" cy="814193"/>
            </a:xfrm>
          </p:grpSpPr>
          <p:grpSp>
            <p:nvGrpSpPr>
              <p:cNvPr id="57" name="Group 56">
                <a:extLst>
                  <a:ext uri="{FF2B5EF4-FFF2-40B4-BE49-F238E27FC236}">
                    <a16:creationId xmlns:a16="http://schemas.microsoft.com/office/drawing/2014/main" id="{FD990EFD-0299-593C-7ADD-432EA68E4E07}"/>
                  </a:ext>
                </a:extLst>
              </p:cNvPr>
              <p:cNvGrpSpPr/>
              <p:nvPr/>
            </p:nvGrpSpPr>
            <p:grpSpPr>
              <a:xfrm>
                <a:off x="569374" y="149315"/>
                <a:ext cx="3508358" cy="814193"/>
                <a:chOff x="6993823" y="-1108937"/>
                <a:chExt cx="3508358" cy="814193"/>
              </a:xfrm>
            </p:grpSpPr>
            <p:grpSp>
              <p:nvGrpSpPr>
                <p:cNvPr id="59" name="Group 58">
                  <a:extLst>
                    <a:ext uri="{FF2B5EF4-FFF2-40B4-BE49-F238E27FC236}">
                      <a16:creationId xmlns:a16="http://schemas.microsoft.com/office/drawing/2014/main" id="{8D8500FA-5976-97FE-2D3D-EF30AB49A376}"/>
                    </a:ext>
                  </a:extLst>
                </p:cNvPr>
                <p:cNvGrpSpPr/>
                <p:nvPr/>
              </p:nvGrpSpPr>
              <p:grpSpPr>
                <a:xfrm>
                  <a:off x="6993823" y="-1108937"/>
                  <a:ext cx="3508358" cy="814193"/>
                  <a:chOff x="9125870" y="135355"/>
                  <a:chExt cx="3508359" cy="814193"/>
                </a:xfrm>
                <a:effectLst>
                  <a:outerShdw blurRad="50800" dist="38100" dir="2700000" algn="tl" rotWithShape="0">
                    <a:prstClr val="black">
                      <a:alpha val="40000"/>
                    </a:prstClr>
                  </a:outerShdw>
                </a:effectLst>
              </p:grpSpPr>
              <p:sp>
                <p:nvSpPr>
                  <p:cNvPr id="61" name="Rectangle: Rounded Corners 60">
                    <a:extLst>
                      <a:ext uri="{FF2B5EF4-FFF2-40B4-BE49-F238E27FC236}">
                        <a16:creationId xmlns:a16="http://schemas.microsoft.com/office/drawing/2014/main" id="{7ACAEBB1-52AE-6353-0AF3-12BF178FB801}"/>
                      </a:ext>
                    </a:extLst>
                  </p:cNvPr>
                  <p:cNvSpPr/>
                  <p:nvPr/>
                </p:nvSpPr>
                <p:spPr bwMode="ltGray">
                  <a:xfrm rot="21299918">
                    <a:off x="9142033" y="187546"/>
                    <a:ext cx="3492196" cy="762002"/>
                  </a:xfrm>
                  <a:prstGeom prst="roundRect">
                    <a:avLst>
                      <a:gd name="adj" fmla="val 50000"/>
                    </a:avLst>
                  </a:prstGeom>
                  <a:solidFill>
                    <a:srgbClr val="FFC8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62" name="Rectangle: Rounded Corners 61">
                    <a:extLst>
                      <a:ext uri="{FF2B5EF4-FFF2-40B4-BE49-F238E27FC236}">
                        <a16:creationId xmlns:a16="http://schemas.microsoft.com/office/drawing/2014/main" id="{3B6B275C-1F07-8B0D-D2AD-9AD44FB7CDD3}"/>
                      </a:ext>
                    </a:extLst>
                  </p:cNvPr>
                  <p:cNvSpPr/>
                  <p:nvPr/>
                </p:nvSpPr>
                <p:spPr bwMode="ltGray">
                  <a:xfrm>
                    <a:off x="9125870" y="135355"/>
                    <a:ext cx="3492196" cy="762000"/>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60" name="Freeform: Shape 59">
                  <a:extLst>
                    <a:ext uri="{FF2B5EF4-FFF2-40B4-BE49-F238E27FC236}">
                      <a16:creationId xmlns:a16="http://schemas.microsoft.com/office/drawing/2014/main" id="{BDC70EED-DF33-40DF-6328-D38987B551A9}"/>
                    </a:ext>
                  </a:extLst>
                </p:cNvPr>
                <p:cNvSpPr/>
                <p:nvPr/>
              </p:nvSpPr>
              <p:spPr>
                <a:xfrm>
                  <a:off x="7026277" y="-1069795"/>
                  <a:ext cx="3427287" cy="770307"/>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58" name="TextBox 57">
                <a:extLst>
                  <a:ext uri="{FF2B5EF4-FFF2-40B4-BE49-F238E27FC236}">
                    <a16:creationId xmlns:a16="http://schemas.microsoft.com/office/drawing/2014/main" id="{F5F2F4D6-7FA0-13BD-E2D1-C0D9C7998AD3}"/>
                  </a:ext>
                </a:extLst>
              </p:cNvPr>
              <p:cNvSpPr txBox="1"/>
              <p:nvPr/>
            </p:nvSpPr>
            <p:spPr>
              <a:xfrm>
                <a:off x="779287" y="297469"/>
                <a:ext cx="3280409" cy="584354"/>
              </a:xfrm>
              <a:prstGeom prst="rect">
                <a:avLst/>
              </a:prstGeom>
              <a:noFill/>
            </p:spPr>
            <p:txBody>
              <a:bodyPr wrap="square" anchor="ctr">
                <a:spAutoFit/>
              </a:bodyPr>
              <a:lstStyle/>
              <a:p>
                <a:pPr lvl="0" algn="ctr">
                  <a:defRPr/>
                </a:pPr>
                <a:r>
                  <a:rPr lang="en-US" sz="1100" b="1" kern="0">
                    <a:solidFill>
                      <a:srgbClr val="222B36"/>
                    </a:solidFill>
                  </a:rPr>
                  <a:t>AMP Cap Removal</a:t>
                </a:r>
              </a:p>
              <a:p>
                <a:pPr lvl="0" algn="ctr">
                  <a:defRPr/>
                </a:pPr>
                <a:r>
                  <a:rPr lang="en-US" sz="1100" kern="0">
                    <a:solidFill>
                      <a:srgbClr val="222B36"/>
                    </a:solidFill>
                  </a:rPr>
                  <a:t>American Rescue Plan Act  ‘21</a:t>
                </a:r>
                <a:endParaRPr kumimoji="0" lang="en-US" sz="1100" b="0" i="0" u="none" strike="noStrike" kern="0" cap="none" spc="0" normalizeH="0" baseline="0" noProof="0">
                  <a:ln>
                    <a:noFill/>
                  </a:ln>
                  <a:solidFill>
                    <a:srgbClr val="222B36"/>
                  </a:solidFill>
                  <a:effectLst/>
                  <a:uLnTx/>
                  <a:uFillTx/>
                </a:endParaRPr>
              </a:p>
            </p:txBody>
          </p:sp>
        </p:grpSp>
        <p:grpSp>
          <p:nvGrpSpPr>
            <p:cNvPr id="15" name="Group 14">
              <a:extLst>
                <a:ext uri="{FF2B5EF4-FFF2-40B4-BE49-F238E27FC236}">
                  <a16:creationId xmlns:a16="http://schemas.microsoft.com/office/drawing/2014/main" id="{04F6FDB1-26C2-7A6C-1237-21B9731CDD95}"/>
                </a:ext>
              </a:extLst>
            </p:cNvPr>
            <p:cNvGrpSpPr/>
            <p:nvPr/>
          </p:nvGrpSpPr>
          <p:grpSpPr>
            <a:xfrm>
              <a:off x="434974" y="4040466"/>
              <a:ext cx="2642547" cy="621360"/>
              <a:chOff x="434975" y="1716375"/>
              <a:chExt cx="3583738" cy="842668"/>
            </a:xfrm>
          </p:grpSpPr>
          <p:grpSp>
            <p:nvGrpSpPr>
              <p:cNvPr id="51" name="Group 50">
                <a:extLst>
                  <a:ext uri="{FF2B5EF4-FFF2-40B4-BE49-F238E27FC236}">
                    <a16:creationId xmlns:a16="http://schemas.microsoft.com/office/drawing/2014/main" id="{A787DDC9-D31E-2005-7944-ACFEEFCC5BDC}"/>
                  </a:ext>
                </a:extLst>
              </p:cNvPr>
              <p:cNvGrpSpPr/>
              <p:nvPr/>
            </p:nvGrpSpPr>
            <p:grpSpPr>
              <a:xfrm>
                <a:off x="434975" y="1716375"/>
                <a:ext cx="3583738" cy="842668"/>
                <a:chOff x="6859424" y="458123"/>
                <a:chExt cx="3583738" cy="842668"/>
              </a:xfrm>
            </p:grpSpPr>
            <p:grpSp>
              <p:nvGrpSpPr>
                <p:cNvPr id="53" name="Group 52">
                  <a:extLst>
                    <a:ext uri="{FF2B5EF4-FFF2-40B4-BE49-F238E27FC236}">
                      <a16:creationId xmlns:a16="http://schemas.microsoft.com/office/drawing/2014/main" id="{68FADBBA-1A93-05ED-B018-F9294EB9B3D6}"/>
                    </a:ext>
                  </a:extLst>
                </p:cNvPr>
                <p:cNvGrpSpPr/>
                <p:nvPr/>
              </p:nvGrpSpPr>
              <p:grpSpPr>
                <a:xfrm>
                  <a:off x="6950966" y="538791"/>
                  <a:ext cx="3492196" cy="762000"/>
                  <a:chOff x="9294800" y="1783082"/>
                  <a:chExt cx="3492196" cy="762000"/>
                </a:xfrm>
                <a:effectLst>
                  <a:outerShdw blurRad="50800" dist="38100" dir="2700000" algn="tl" rotWithShape="0">
                    <a:prstClr val="black">
                      <a:alpha val="40000"/>
                    </a:prstClr>
                  </a:outerShdw>
                </a:effectLst>
              </p:grpSpPr>
              <p:sp>
                <p:nvSpPr>
                  <p:cNvPr id="55" name="Rectangle: Rounded Corners 54">
                    <a:extLst>
                      <a:ext uri="{FF2B5EF4-FFF2-40B4-BE49-F238E27FC236}">
                        <a16:creationId xmlns:a16="http://schemas.microsoft.com/office/drawing/2014/main" id="{C5C7BE89-D72C-FAAE-D4CD-1E584A574B0D}"/>
                      </a:ext>
                    </a:extLst>
                  </p:cNvPr>
                  <p:cNvSpPr/>
                  <p:nvPr/>
                </p:nvSpPr>
                <p:spPr bwMode="ltGray">
                  <a:xfrm rot="21299918">
                    <a:off x="9294800" y="1783082"/>
                    <a:ext cx="3492196" cy="762000"/>
                  </a:xfrm>
                  <a:prstGeom prst="roundRect">
                    <a:avLst>
                      <a:gd name="adj" fmla="val 50000"/>
                    </a:avLst>
                  </a:prstGeom>
                  <a:solidFill>
                    <a:srgbClr val="00A561"/>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56" name="Rectangle: Rounded Corners 55">
                    <a:extLst>
                      <a:ext uri="{FF2B5EF4-FFF2-40B4-BE49-F238E27FC236}">
                        <a16:creationId xmlns:a16="http://schemas.microsoft.com/office/drawing/2014/main" id="{AAAD80E5-A1BC-18EE-B589-59A51C6725F9}"/>
                      </a:ext>
                    </a:extLst>
                  </p:cNvPr>
                  <p:cNvSpPr/>
                  <p:nvPr/>
                </p:nvSpPr>
                <p:spPr bwMode="ltGray">
                  <a:xfrm>
                    <a:off x="9294800" y="1783082"/>
                    <a:ext cx="3492196" cy="762000"/>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54" name="Freeform: Shape 53">
                  <a:extLst>
                    <a:ext uri="{FF2B5EF4-FFF2-40B4-BE49-F238E27FC236}">
                      <a16:creationId xmlns:a16="http://schemas.microsoft.com/office/drawing/2014/main" id="{3767B6AB-157F-013E-F097-CE23B2A0A0E9}"/>
                    </a:ext>
                  </a:extLst>
                </p:cNvPr>
                <p:cNvSpPr/>
                <p:nvPr/>
              </p:nvSpPr>
              <p:spPr>
                <a:xfrm>
                  <a:off x="6859424" y="458123"/>
                  <a:ext cx="3427287" cy="770307"/>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52" name="TextBox 51">
                <a:extLst>
                  <a:ext uri="{FF2B5EF4-FFF2-40B4-BE49-F238E27FC236}">
                    <a16:creationId xmlns:a16="http://schemas.microsoft.com/office/drawing/2014/main" id="{55034170-2C63-C2BE-F020-5CCF2D2A0D66}"/>
                  </a:ext>
                </a:extLst>
              </p:cNvPr>
              <p:cNvSpPr txBox="1"/>
              <p:nvPr/>
            </p:nvSpPr>
            <p:spPr>
              <a:xfrm>
                <a:off x="578043" y="1845531"/>
                <a:ext cx="3280409" cy="584355"/>
              </a:xfrm>
              <a:prstGeom prst="rect">
                <a:avLst/>
              </a:prstGeom>
              <a:noFill/>
            </p:spPr>
            <p:txBody>
              <a:bodyPr wrap="square" anchor="ctr">
                <a:spAutoFit/>
              </a:bodyPr>
              <a:lstStyle/>
              <a:p>
                <a:pPr algn="ctr">
                  <a:defRPr/>
                </a:pPr>
                <a:r>
                  <a:rPr lang="en-US" sz="1100" b="1" kern="0">
                    <a:solidFill>
                      <a:srgbClr val="222B36"/>
                    </a:solidFill>
                  </a:rPr>
                  <a:t>PBM Transparency (FTC Report)</a:t>
                </a:r>
                <a:endParaRPr lang="en-US" sz="1100" kern="0">
                  <a:solidFill>
                    <a:srgbClr val="222B36"/>
                  </a:solidFill>
                </a:endParaRPr>
              </a:p>
              <a:p>
                <a:pPr lvl="0" algn="ctr">
                  <a:defRPr/>
                </a:pPr>
                <a:r>
                  <a:rPr lang="en-US" sz="1100" kern="0">
                    <a:solidFill>
                      <a:srgbClr val="222B36"/>
                    </a:solidFill>
                  </a:rPr>
                  <a:t>’22 ’24 ’25</a:t>
                </a:r>
              </a:p>
            </p:txBody>
          </p:sp>
        </p:grpSp>
        <p:grpSp>
          <p:nvGrpSpPr>
            <p:cNvPr id="16" name="Group 15">
              <a:extLst>
                <a:ext uri="{FF2B5EF4-FFF2-40B4-BE49-F238E27FC236}">
                  <a16:creationId xmlns:a16="http://schemas.microsoft.com/office/drawing/2014/main" id="{61D0AE92-487B-83AD-155D-26E57A9F349A}"/>
                </a:ext>
              </a:extLst>
            </p:cNvPr>
            <p:cNvGrpSpPr/>
            <p:nvPr/>
          </p:nvGrpSpPr>
          <p:grpSpPr>
            <a:xfrm>
              <a:off x="3311404" y="4040466"/>
              <a:ext cx="2655926" cy="621360"/>
              <a:chOff x="416832" y="1716375"/>
              <a:chExt cx="3601881" cy="842668"/>
            </a:xfrm>
          </p:grpSpPr>
          <p:grpSp>
            <p:nvGrpSpPr>
              <p:cNvPr id="45" name="Group 44">
                <a:extLst>
                  <a:ext uri="{FF2B5EF4-FFF2-40B4-BE49-F238E27FC236}">
                    <a16:creationId xmlns:a16="http://schemas.microsoft.com/office/drawing/2014/main" id="{57FB375E-4F1F-FCAF-4CC3-AB87EB048971}"/>
                  </a:ext>
                </a:extLst>
              </p:cNvPr>
              <p:cNvGrpSpPr/>
              <p:nvPr/>
            </p:nvGrpSpPr>
            <p:grpSpPr>
              <a:xfrm>
                <a:off x="434975" y="1716375"/>
                <a:ext cx="3583738" cy="842668"/>
                <a:chOff x="6859424" y="458123"/>
                <a:chExt cx="3583738" cy="842668"/>
              </a:xfrm>
            </p:grpSpPr>
            <p:grpSp>
              <p:nvGrpSpPr>
                <p:cNvPr id="47" name="Group 46">
                  <a:extLst>
                    <a:ext uri="{FF2B5EF4-FFF2-40B4-BE49-F238E27FC236}">
                      <a16:creationId xmlns:a16="http://schemas.microsoft.com/office/drawing/2014/main" id="{03CC17AD-FD4A-0FA1-2C4B-847BD67B6E92}"/>
                    </a:ext>
                  </a:extLst>
                </p:cNvPr>
                <p:cNvGrpSpPr/>
                <p:nvPr/>
              </p:nvGrpSpPr>
              <p:grpSpPr>
                <a:xfrm>
                  <a:off x="6950966" y="538791"/>
                  <a:ext cx="3492196" cy="762000"/>
                  <a:chOff x="9294800" y="1783082"/>
                  <a:chExt cx="3492196" cy="762000"/>
                </a:xfrm>
                <a:effectLst>
                  <a:outerShdw blurRad="50800" dist="38100" dir="2700000" algn="tl" rotWithShape="0">
                    <a:prstClr val="black">
                      <a:alpha val="40000"/>
                    </a:prstClr>
                  </a:outerShdw>
                </a:effectLst>
              </p:grpSpPr>
              <p:sp>
                <p:nvSpPr>
                  <p:cNvPr id="49" name="Rectangle: Rounded Corners 48">
                    <a:extLst>
                      <a:ext uri="{FF2B5EF4-FFF2-40B4-BE49-F238E27FC236}">
                        <a16:creationId xmlns:a16="http://schemas.microsoft.com/office/drawing/2014/main" id="{D5B89E2C-4CE9-3FDB-E53F-87AF524363B8}"/>
                      </a:ext>
                    </a:extLst>
                  </p:cNvPr>
                  <p:cNvSpPr/>
                  <p:nvPr/>
                </p:nvSpPr>
                <p:spPr bwMode="ltGray">
                  <a:xfrm rot="21299918">
                    <a:off x="9294800" y="1783082"/>
                    <a:ext cx="3492196" cy="762000"/>
                  </a:xfrm>
                  <a:prstGeom prst="roundRect">
                    <a:avLst>
                      <a:gd name="adj" fmla="val 50000"/>
                    </a:avLst>
                  </a:prstGeom>
                  <a:solidFill>
                    <a:srgbClr val="00A561">
                      <a:lumMod val="60000"/>
                      <a:lumOff val="4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50" name="Rectangle: Rounded Corners 49">
                    <a:extLst>
                      <a:ext uri="{FF2B5EF4-FFF2-40B4-BE49-F238E27FC236}">
                        <a16:creationId xmlns:a16="http://schemas.microsoft.com/office/drawing/2014/main" id="{EE7B915C-E262-FCD6-AF61-8DF0E87D9522}"/>
                      </a:ext>
                    </a:extLst>
                  </p:cNvPr>
                  <p:cNvSpPr/>
                  <p:nvPr/>
                </p:nvSpPr>
                <p:spPr bwMode="ltGray">
                  <a:xfrm>
                    <a:off x="9294800" y="1783082"/>
                    <a:ext cx="3492196" cy="762000"/>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48" name="Freeform: Shape 47">
                  <a:extLst>
                    <a:ext uri="{FF2B5EF4-FFF2-40B4-BE49-F238E27FC236}">
                      <a16:creationId xmlns:a16="http://schemas.microsoft.com/office/drawing/2014/main" id="{D0FBE431-379A-752B-480E-1BB46B66EB77}"/>
                    </a:ext>
                  </a:extLst>
                </p:cNvPr>
                <p:cNvSpPr/>
                <p:nvPr/>
              </p:nvSpPr>
              <p:spPr>
                <a:xfrm>
                  <a:off x="6859424" y="458123"/>
                  <a:ext cx="3427287" cy="770307"/>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46" name="TextBox 45">
                <a:extLst>
                  <a:ext uri="{FF2B5EF4-FFF2-40B4-BE49-F238E27FC236}">
                    <a16:creationId xmlns:a16="http://schemas.microsoft.com/office/drawing/2014/main" id="{4C7B3110-3408-C71F-7362-AB156E6394A3}"/>
                  </a:ext>
                </a:extLst>
              </p:cNvPr>
              <p:cNvSpPr txBox="1"/>
              <p:nvPr/>
            </p:nvSpPr>
            <p:spPr>
              <a:xfrm>
                <a:off x="416832" y="1795930"/>
                <a:ext cx="3492194" cy="584355"/>
              </a:xfrm>
              <a:prstGeom prst="rect">
                <a:avLst/>
              </a:prstGeom>
              <a:noFill/>
            </p:spPr>
            <p:txBody>
              <a:bodyPr wrap="square" anchor="ctr">
                <a:spAutoFit/>
              </a:bodyPr>
              <a:lstStyle/>
              <a:p>
                <a:pPr lvl="0" algn="ctr">
                  <a:defRPr/>
                </a:pPr>
                <a:r>
                  <a:rPr lang="en-US" sz="1100" b="1" kern="0">
                    <a:solidFill>
                      <a:srgbClr val="222B36"/>
                    </a:solidFill>
                  </a:rPr>
                  <a:t>Medicare Price Negotiations (MFP)</a:t>
                </a:r>
              </a:p>
              <a:p>
                <a:pPr lvl="0" algn="ctr">
                  <a:defRPr/>
                </a:pPr>
                <a:r>
                  <a:rPr lang="en-US" sz="1100" kern="0">
                    <a:solidFill>
                      <a:srgbClr val="222B36"/>
                    </a:solidFill>
                  </a:rPr>
                  <a:t>Inflation Reduction Act (IRA) ‘22</a:t>
                </a:r>
              </a:p>
            </p:txBody>
          </p:sp>
        </p:grpSp>
        <p:grpSp>
          <p:nvGrpSpPr>
            <p:cNvPr id="17" name="Group 16">
              <a:extLst>
                <a:ext uri="{FF2B5EF4-FFF2-40B4-BE49-F238E27FC236}">
                  <a16:creationId xmlns:a16="http://schemas.microsoft.com/office/drawing/2014/main" id="{921387B6-CBDA-008B-23B2-460F3E4C073F}"/>
                </a:ext>
              </a:extLst>
            </p:cNvPr>
            <p:cNvGrpSpPr/>
            <p:nvPr/>
          </p:nvGrpSpPr>
          <p:grpSpPr>
            <a:xfrm>
              <a:off x="6214589" y="4040466"/>
              <a:ext cx="2662140" cy="621361"/>
              <a:chOff x="434974" y="1716374"/>
              <a:chExt cx="3610307" cy="842669"/>
            </a:xfrm>
          </p:grpSpPr>
          <p:grpSp>
            <p:nvGrpSpPr>
              <p:cNvPr id="39" name="Group 38">
                <a:extLst>
                  <a:ext uri="{FF2B5EF4-FFF2-40B4-BE49-F238E27FC236}">
                    <a16:creationId xmlns:a16="http://schemas.microsoft.com/office/drawing/2014/main" id="{A19C9120-7E3D-F322-2677-3DE1934D382C}"/>
                  </a:ext>
                </a:extLst>
              </p:cNvPr>
              <p:cNvGrpSpPr/>
              <p:nvPr/>
            </p:nvGrpSpPr>
            <p:grpSpPr>
              <a:xfrm>
                <a:off x="434974" y="1716374"/>
                <a:ext cx="3583739" cy="842669"/>
                <a:chOff x="6859423" y="458122"/>
                <a:chExt cx="3583739" cy="842669"/>
              </a:xfrm>
            </p:grpSpPr>
            <p:grpSp>
              <p:nvGrpSpPr>
                <p:cNvPr id="41" name="Group 40">
                  <a:extLst>
                    <a:ext uri="{FF2B5EF4-FFF2-40B4-BE49-F238E27FC236}">
                      <a16:creationId xmlns:a16="http://schemas.microsoft.com/office/drawing/2014/main" id="{EA83A7CB-F62E-F94D-8016-79CBFE629387}"/>
                    </a:ext>
                  </a:extLst>
                </p:cNvPr>
                <p:cNvGrpSpPr/>
                <p:nvPr/>
              </p:nvGrpSpPr>
              <p:grpSpPr>
                <a:xfrm>
                  <a:off x="6950966" y="538791"/>
                  <a:ext cx="3492196" cy="762000"/>
                  <a:chOff x="9294800" y="1783082"/>
                  <a:chExt cx="3492196" cy="762000"/>
                </a:xfrm>
                <a:effectLst>
                  <a:outerShdw blurRad="50800" dist="38100" dir="2700000" algn="tl" rotWithShape="0">
                    <a:prstClr val="black">
                      <a:alpha val="40000"/>
                    </a:prstClr>
                  </a:outerShdw>
                </a:effectLst>
              </p:grpSpPr>
              <p:sp>
                <p:nvSpPr>
                  <p:cNvPr id="43" name="Rectangle: Rounded Corners 42">
                    <a:extLst>
                      <a:ext uri="{FF2B5EF4-FFF2-40B4-BE49-F238E27FC236}">
                        <a16:creationId xmlns:a16="http://schemas.microsoft.com/office/drawing/2014/main" id="{610413F4-2DE2-0865-9064-10460CC72733}"/>
                      </a:ext>
                    </a:extLst>
                  </p:cNvPr>
                  <p:cNvSpPr/>
                  <p:nvPr/>
                </p:nvSpPr>
                <p:spPr bwMode="ltGray">
                  <a:xfrm rot="21299918">
                    <a:off x="9294800" y="1783082"/>
                    <a:ext cx="3492196" cy="762000"/>
                  </a:xfrm>
                  <a:prstGeom prst="roundRect">
                    <a:avLst>
                      <a:gd name="adj" fmla="val 50000"/>
                    </a:avLst>
                  </a:prstGeom>
                  <a:solidFill>
                    <a:srgbClr val="00A561">
                      <a:lumMod val="40000"/>
                      <a:lumOff val="6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44" name="Rectangle: Rounded Corners 43">
                    <a:extLst>
                      <a:ext uri="{FF2B5EF4-FFF2-40B4-BE49-F238E27FC236}">
                        <a16:creationId xmlns:a16="http://schemas.microsoft.com/office/drawing/2014/main" id="{108011EB-F809-D2A6-B11A-5FADE49B1331}"/>
                      </a:ext>
                    </a:extLst>
                  </p:cNvPr>
                  <p:cNvSpPr/>
                  <p:nvPr/>
                </p:nvSpPr>
                <p:spPr bwMode="ltGray">
                  <a:xfrm>
                    <a:off x="9294800" y="1783082"/>
                    <a:ext cx="3492196" cy="762000"/>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42" name="Freeform: Shape 41">
                  <a:extLst>
                    <a:ext uri="{FF2B5EF4-FFF2-40B4-BE49-F238E27FC236}">
                      <a16:creationId xmlns:a16="http://schemas.microsoft.com/office/drawing/2014/main" id="{FE02B7DD-B3B6-BC92-EEDA-D2DE5F65B4BF}"/>
                    </a:ext>
                  </a:extLst>
                </p:cNvPr>
                <p:cNvSpPr/>
                <p:nvPr/>
              </p:nvSpPr>
              <p:spPr>
                <a:xfrm>
                  <a:off x="6859423" y="458122"/>
                  <a:ext cx="3427286" cy="770307"/>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40" name="TextBox 39">
                <a:extLst>
                  <a:ext uri="{FF2B5EF4-FFF2-40B4-BE49-F238E27FC236}">
                    <a16:creationId xmlns:a16="http://schemas.microsoft.com/office/drawing/2014/main" id="{22611B9F-120E-F9B6-6836-96318ABA95E7}"/>
                  </a:ext>
                </a:extLst>
              </p:cNvPr>
              <p:cNvSpPr txBox="1"/>
              <p:nvPr/>
            </p:nvSpPr>
            <p:spPr>
              <a:xfrm>
                <a:off x="578042" y="1845531"/>
                <a:ext cx="3467239" cy="584355"/>
              </a:xfrm>
              <a:prstGeom prst="rect">
                <a:avLst/>
              </a:prstGeom>
              <a:noFill/>
            </p:spPr>
            <p:txBody>
              <a:bodyPr wrap="square" anchor="ctr">
                <a:spAutoFit/>
              </a:bodyPr>
              <a:lstStyle/>
              <a:p>
                <a:pPr lvl="0" algn="ctr">
                  <a:defRPr/>
                </a:pPr>
                <a:r>
                  <a:rPr lang="en-US" sz="1100" b="1" kern="0" dirty="0">
                    <a:solidFill>
                      <a:srgbClr val="222B36"/>
                    </a:solidFill>
                  </a:rPr>
                  <a:t>CMS Final Rule ‘23</a:t>
                </a:r>
              </a:p>
              <a:p>
                <a:pPr lvl="0" algn="ctr">
                  <a:defRPr/>
                </a:pPr>
                <a:r>
                  <a:rPr lang="en-US" sz="1100" kern="0" dirty="0">
                    <a:solidFill>
                      <a:srgbClr val="222B36"/>
                    </a:solidFill>
                  </a:rPr>
                  <a:t>Removed pharmacy DIR in ‘24</a:t>
                </a:r>
                <a:endParaRPr kumimoji="0" lang="en-US" sz="1100" b="0" i="0" u="none" strike="noStrike" kern="0" cap="none" spc="0" normalizeH="0" baseline="0" noProof="0" dirty="0">
                  <a:ln>
                    <a:noFill/>
                  </a:ln>
                  <a:solidFill>
                    <a:srgbClr val="222B36"/>
                  </a:solidFill>
                  <a:effectLst/>
                  <a:uLnTx/>
                  <a:uFillTx/>
                </a:endParaRPr>
              </a:p>
            </p:txBody>
          </p:sp>
        </p:grpSp>
        <p:grpSp>
          <p:nvGrpSpPr>
            <p:cNvPr id="18" name="Group 17">
              <a:extLst>
                <a:ext uri="{FF2B5EF4-FFF2-40B4-BE49-F238E27FC236}">
                  <a16:creationId xmlns:a16="http://schemas.microsoft.com/office/drawing/2014/main" id="{7D8F3117-9837-2CBF-19B5-BA7208E2342C}"/>
                </a:ext>
              </a:extLst>
            </p:cNvPr>
            <p:cNvGrpSpPr/>
            <p:nvPr/>
          </p:nvGrpSpPr>
          <p:grpSpPr>
            <a:xfrm>
              <a:off x="434974" y="5211705"/>
              <a:ext cx="2642547" cy="621360"/>
              <a:chOff x="434975" y="1716375"/>
              <a:chExt cx="3583738" cy="842668"/>
            </a:xfrm>
          </p:grpSpPr>
          <p:grpSp>
            <p:nvGrpSpPr>
              <p:cNvPr id="33" name="Group 32">
                <a:extLst>
                  <a:ext uri="{FF2B5EF4-FFF2-40B4-BE49-F238E27FC236}">
                    <a16:creationId xmlns:a16="http://schemas.microsoft.com/office/drawing/2014/main" id="{D9CCAE7F-2A5F-0567-865F-6A4171689595}"/>
                  </a:ext>
                </a:extLst>
              </p:cNvPr>
              <p:cNvGrpSpPr/>
              <p:nvPr/>
            </p:nvGrpSpPr>
            <p:grpSpPr>
              <a:xfrm>
                <a:off x="434975" y="1716375"/>
                <a:ext cx="3583738" cy="842668"/>
                <a:chOff x="6859424" y="458123"/>
                <a:chExt cx="3583738" cy="842668"/>
              </a:xfrm>
            </p:grpSpPr>
            <p:grpSp>
              <p:nvGrpSpPr>
                <p:cNvPr id="35" name="Group 34">
                  <a:extLst>
                    <a:ext uri="{FF2B5EF4-FFF2-40B4-BE49-F238E27FC236}">
                      <a16:creationId xmlns:a16="http://schemas.microsoft.com/office/drawing/2014/main" id="{4D952A86-9744-A5CD-E1A6-7DC8D62AB70B}"/>
                    </a:ext>
                  </a:extLst>
                </p:cNvPr>
                <p:cNvGrpSpPr/>
                <p:nvPr/>
              </p:nvGrpSpPr>
              <p:grpSpPr>
                <a:xfrm>
                  <a:off x="6950966" y="538791"/>
                  <a:ext cx="3492196" cy="762000"/>
                  <a:chOff x="9294800" y="1783082"/>
                  <a:chExt cx="3492196" cy="762000"/>
                </a:xfrm>
                <a:effectLst>
                  <a:outerShdw blurRad="50800" dist="38100" dir="2700000" algn="tl" rotWithShape="0">
                    <a:prstClr val="black">
                      <a:alpha val="40000"/>
                    </a:prstClr>
                  </a:outerShdw>
                </a:effectLst>
              </p:grpSpPr>
              <p:sp>
                <p:nvSpPr>
                  <p:cNvPr id="37" name="Rectangle: Rounded Corners 36">
                    <a:extLst>
                      <a:ext uri="{FF2B5EF4-FFF2-40B4-BE49-F238E27FC236}">
                        <a16:creationId xmlns:a16="http://schemas.microsoft.com/office/drawing/2014/main" id="{32344575-FC4E-43C9-86C5-4D3E484E9277}"/>
                      </a:ext>
                    </a:extLst>
                  </p:cNvPr>
                  <p:cNvSpPr/>
                  <p:nvPr/>
                </p:nvSpPr>
                <p:spPr bwMode="ltGray">
                  <a:xfrm rot="21299918">
                    <a:off x="9294800" y="1783082"/>
                    <a:ext cx="3492196" cy="762000"/>
                  </a:xfrm>
                  <a:prstGeom prst="roundRect">
                    <a:avLst>
                      <a:gd name="adj" fmla="val 50000"/>
                    </a:avLst>
                  </a:prstGeom>
                  <a:solidFill>
                    <a:srgbClr val="74BF6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38" name="Rectangle: Rounded Corners 37">
                    <a:extLst>
                      <a:ext uri="{FF2B5EF4-FFF2-40B4-BE49-F238E27FC236}">
                        <a16:creationId xmlns:a16="http://schemas.microsoft.com/office/drawing/2014/main" id="{8775F61D-EF87-98A2-1B7C-BB9D993D87F3}"/>
                      </a:ext>
                    </a:extLst>
                  </p:cNvPr>
                  <p:cNvSpPr/>
                  <p:nvPr/>
                </p:nvSpPr>
                <p:spPr bwMode="ltGray">
                  <a:xfrm>
                    <a:off x="9294800" y="1783082"/>
                    <a:ext cx="3492196" cy="762000"/>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36" name="Freeform: Shape 35">
                  <a:extLst>
                    <a:ext uri="{FF2B5EF4-FFF2-40B4-BE49-F238E27FC236}">
                      <a16:creationId xmlns:a16="http://schemas.microsoft.com/office/drawing/2014/main" id="{355C027C-7612-3AD5-E86B-227C58052AEE}"/>
                    </a:ext>
                  </a:extLst>
                </p:cNvPr>
                <p:cNvSpPr/>
                <p:nvPr/>
              </p:nvSpPr>
              <p:spPr>
                <a:xfrm>
                  <a:off x="6859424" y="458123"/>
                  <a:ext cx="3427287" cy="770307"/>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34" name="TextBox 33">
                <a:extLst>
                  <a:ext uri="{FF2B5EF4-FFF2-40B4-BE49-F238E27FC236}">
                    <a16:creationId xmlns:a16="http://schemas.microsoft.com/office/drawing/2014/main" id="{F3A0AE71-B0F3-DD14-4602-9FA7B50E874F}"/>
                  </a:ext>
                </a:extLst>
              </p:cNvPr>
              <p:cNvSpPr txBox="1"/>
              <p:nvPr/>
            </p:nvSpPr>
            <p:spPr>
              <a:xfrm>
                <a:off x="578043" y="1845534"/>
                <a:ext cx="3280409" cy="584355"/>
              </a:xfrm>
              <a:prstGeom prst="rect">
                <a:avLst/>
              </a:prstGeom>
              <a:noFill/>
            </p:spPr>
            <p:txBody>
              <a:bodyPr wrap="square" anchor="ctr">
                <a:spAutoFit/>
              </a:bodyPr>
              <a:lstStyle/>
              <a:p>
                <a:pPr algn="ctr">
                  <a:defRPr/>
                </a:pPr>
                <a:r>
                  <a:rPr lang="en-US" sz="1100" b="1" kern="0" dirty="0">
                    <a:solidFill>
                      <a:srgbClr val="222B36"/>
                    </a:solidFill>
                  </a:rPr>
                  <a:t>GUARD, GLOBE, GENEROUS </a:t>
                </a:r>
                <a:r>
                  <a:rPr lang="en-US" sz="1100" kern="0" dirty="0">
                    <a:solidFill>
                      <a:srgbClr val="222B36"/>
                    </a:solidFill>
                  </a:rPr>
                  <a:t>MFN Introduction ‘25</a:t>
                </a:r>
                <a:r>
                  <a:rPr lang="en-US" sz="1100" b="1" kern="0" dirty="0">
                    <a:solidFill>
                      <a:srgbClr val="222B36"/>
                    </a:solidFill>
                  </a:rPr>
                  <a:t> </a:t>
                </a:r>
                <a:r>
                  <a:rPr lang="en-US" sz="1100" kern="0" dirty="0">
                    <a:solidFill>
                      <a:srgbClr val="222B36"/>
                    </a:solidFill>
                  </a:rPr>
                  <a:t>‘’26</a:t>
                </a:r>
              </a:p>
            </p:txBody>
          </p:sp>
        </p:grpSp>
        <p:grpSp>
          <p:nvGrpSpPr>
            <p:cNvPr id="19" name="Group 18">
              <a:extLst>
                <a:ext uri="{FF2B5EF4-FFF2-40B4-BE49-F238E27FC236}">
                  <a16:creationId xmlns:a16="http://schemas.microsoft.com/office/drawing/2014/main" id="{7052020B-F6FE-C7DD-0C68-2BAC51D2AFA6}"/>
                </a:ext>
              </a:extLst>
            </p:cNvPr>
            <p:cNvGrpSpPr/>
            <p:nvPr/>
          </p:nvGrpSpPr>
          <p:grpSpPr>
            <a:xfrm>
              <a:off x="3244603" y="5211704"/>
              <a:ext cx="2790228" cy="621360"/>
              <a:chOff x="326239" y="1716375"/>
              <a:chExt cx="3784017" cy="842668"/>
            </a:xfrm>
          </p:grpSpPr>
          <p:grpSp>
            <p:nvGrpSpPr>
              <p:cNvPr id="27" name="Group 26">
                <a:extLst>
                  <a:ext uri="{FF2B5EF4-FFF2-40B4-BE49-F238E27FC236}">
                    <a16:creationId xmlns:a16="http://schemas.microsoft.com/office/drawing/2014/main" id="{0E4740C9-808E-1179-17C3-E04655857E5A}"/>
                  </a:ext>
                </a:extLst>
              </p:cNvPr>
              <p:cNvGrpSpPr/>
              <p:nvPr/>
            </p:nvGrpSpPr>
            <p:grpSpPr>
              <a:xfrm>
                <a:off x="434975" y="1716375"/>
                <a:ext cx="3583738" cy="842668"/>
                <a:chOff x="6859424" y="458123"/>
                <a:chExt cx="3583738" cy="842668"/>
              </a:xfrm>
            </p:grpSpPr>
            <p:grpSp>
              <p:nvGrpSpPr>
                <p:cNvPr id="29" name="Group 28">
                  <a:extLst>
                    <a:ext uri="{FF2B5EF4-FFF2-40B4-BE49-F238E27FC236}">
                      <a16:creationId xmlns:a16="http://schemas.microsoft.com/office/drawing/2014/main" id="{A7C4FDDC-1D9E-8008-62B3-7FA84610CB81}"/>
                    </a:ext>
                  </a:extLst>
                </p:cNvPr>
                <p:cNvGrpSpPr/>
                <p:nvPr/>
              </p:nvGrpSpPr>
              <p:grpSpPr>
                <a:xfrm>
                  <a:off x="6950966" y="538791"/>
                  <a:ext cx="3492196" cy="762000"/>
                  <a:chOff x="9294800" y="1783082"/>
                  <a:chExt cx="3492196" cy="762000"/>
                </a:xfrm>
                <a:effectLst>
                  <a:outerShdw blurRad="50800" dist="38100" dir="2700000" algn="tl" rotWithShape="0">
                    <a:prstClr val="black">
                      <a:alpha val="40000"/>
                    </a:prstClr>
                  </a:outerShdw>
                </a:effectLst>
              </p:grpSpPr>
              <p:sp>
                <p:nvSpPr>
                  <p:cNvPr id="31" name="Rectangle: Rounded Corners 30">
                    <a:extLst>
                      <a:ext uri="{FF2B5EF4-FFF2-40B4-BE49-F238E27FC236}">
                        <a16:creationId xmlns:a16="http://schemas.microsoft.com/office/drawing/2014/main" id="{7926EC9A-D21F-A786-1810-B21D14E75305}"/>
                      </a:ext>
                    </a:extLst>
                  </p:cNvPr>
                  <p:cNvSpPr/>
                  <p:nvPr/>
                </p:nvSpPr>
                <p:spPr bwMode="ltGray">
                  <a:xfrm rot="21299918">
                    <a:off x="9294800" y="1783082"/>
                    <a:ext cx="3492196" cy="762000"/>
                  </a:xfrm>
                  <a:prstGeom prst="roundRect">
                    <a:avLst>
                      <a:gd name="adj" fmla="val 50000"/>
                    </a:avLst>
                  </a:prstGeom>
                  <a:solidFill>
                    <a:srgbClr val="74BF60">
                      <a:lumMod val="60000"/>
                      <a:lumOff val="4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32" name="Rectangle: Rounded Corners 31">
                    <a:extLst>
                      <a:ext uri="{FF2B5EF4-FFF2-40B4-BE49-F238E27FC236}">
                        <a16:creationId xmlns:a16="http://schemas.microsoft.com/office/drawing/2014/main" id="{E8FC356F-4AC7-934C-97B1-9E9F57C286A5}"/>
                      </a:ext>
                    </a:extLst>
                  </p:cNvPr>
                  <p:cNvSpPr/>
                  <p:nvPr/>
                </p:nvSpPr>
                <p:spPr bwMode="ltGray">
                  <a:xfrm>
                    <a:off x="9294800" y="1783082"/>
                    <a:ext cx="3492196" cy="762000"/>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30" name="Freeform: Shape 29">
                  <a:extLst>
                    <a:ext uri="{FF2B5EF4-FFF2-40B4-BE49-F238E27FC236}">
                      <a16:creationId xmlns:a16="http://schemas.microsoft.com/office/drawing/2014/main" id="{B698A78F-F75F-6841-775E-7A4666BAFF46}"/>
                    </a:ext>
                  </a:extLst>
                </p:cNvPr>
                <p:cNvSpPr/>
                <p:nvPr/>
              </p:nvSpPr>
              <p:spPr>
                <a:xfrm>
                  <a:off x="6859424" y="458123"/>
                  <a:ext cx="3427287" cy="770307"/>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28" name="TextBox 27">
                <a:extLst>
                  <a:ext uri="{FF2B5EF4-FFF2-40B4-BE49-F238E27FC236}">
                    <a16:creationId xmlns:a16="http://schemas.microsoft.com/office/drawing/2014/main" id="{E8927F35-5F68-65FD-5372-14F0471AD9C6}"/>
                  </a:ext>
                </a:extLst>
              </p:cNvPr>
              <p:cNvSpPr txBox="1"/>
              <p:nvPr/>
            </p:nvSpPr>
            <p:spPr>
              <a:xfrm>
                <a:off x="326239" y="1845532"/>
                <a:ext cx="3784017" cy="584355"/>
              </a:xfrm>
              <a:prstGeom prst="rect">
                <a:avLst/>
              </a:prstGeom>
              <a:noFill/>
            </p:spPr>
            <p:txBody>
              <a:bodyPr wrap="square" anchor="ctr">
                <a:spAutoFit/>
              </a:bodyPr>
              <a:lstStyle/>
              <a:p>
                <a:pPr lvl="0" algn="ctr">
                  <a:defRPr/>
                </a:pPr>
                <a:r>
                  <a:rPr lang="en-US" sz="1100" b="1" kern="0" err="1">
                    <a:solidFill>
                      <a:srgbClr val="222B36"/>
                    </a:solidFill>
                  </a:rPr>
                  <a:t>TrumpRx</a:t>
                </a:r>
                <a:r>
                  <a:rPr lang="en-US" sz="1100" b="1" kern="0">
                    <a:solidFill>
                      <a:srgbClr val="222B36"/>
                    </a:solidFill>
                  </a:rPr>
                  <a:t> / DTC</a:t>
                </a:r>
              </a:p>
              <a:p>
                <a:pPr lvl="0" algn="ctr">
                  <a:defRPr/>
                </a:pPr>
                <a:r>
                  <a:rPr lang="en-US" sz="1100" kern="0">
                    <a:solidFill>
                      <a:srgbClr val="222B36"/>
                    </a:solidFill>
                  </a:rPr>
                  <a:t>Press Release – ‘25</a:t>
                </a:r>
                <a:endParaRPr kumimoji="0" lang="en-US" sz="1100" b="0" i="0" u="none" strike="noStrike" kern="0" cap="none" spc="0" normalizeH="0" baseline="0" noProof="0">
                  <a:ln>
                    <a:noFill/>
                  </a:ln>
                  <a:solidFill>
                    <a:srgbClr val="222B36"/>
                  </a:solidFill>
                  <a:effectLst/>
                  <a:uLnTx/>
                  <a:uFillTx/>
                </a:endParaRPr>
              </a:p>
            </p:txBody>
          </p:sp>
        </p:grpSp>
        <p:grpSp>
          <p:nvGrpSpPr>
            <p:cNvPr id="20" name="Group 19">
              <a:extLst>
                <a:ext uri="{FF2B5EF4-FFF2-40B4-BE49-F238E27FC236}">
                  <a16:creationId xmlns:a16="http://schemas.microsoft.com/office/drawing/2014/main" id="{488AA987-A206-4861-EA94-3CBC93FB7B8F}"/>
                </a:ext>
              </a:extLst>
            </p:cNvPr>
            <p:cNvGrpSpPr/>
            <p:nvPr/>
          </p:nvGrpSpPr>
          <p:grpSpPr>
            <a:xfrm>
              <a:off x="6214588" y="5211705"/>
              <a:ext cx="2642547" cy="621360"/>
              <a:chOff x="434975" y="1716375"/>
              <a:chExt cx="3583738" cy="842668"/>
            </a:xfrm>
          </p:grpSpPr>
          <p:grpSp>
            <p:nvGrpSpPr>
              <p:cNvPr id="21" name="Group 20">
                <a:extLst>
                  <a:ext uri="{FF2B5EF4-FFF2-40B4-BE49-F238E27FC236}">
                    <a16:creationId xmlns:a16="http://schemas.microsoft.com/office/drawing/2014/main" id="{2AC3C7DB-756A-D770-4881-95DBA18ACE9F}"/>
                  </a:ext>
                </a:extLst>
              </p:cNvPr>
              <p:cNvGrpSpPr/>
              <p:nvPr/>
            </p:nvGrpSpPr>
            <p:grpSpPr>
              <a:xfrm>
                <a:off x="434975" y="1716375"/>
                <a:ext cx="3583738" cy="842668"/>
                <a:chOff x="6859424" y="458123"/>
                <a:chExt cx="3583738" cy="842668"/>
              </a:xfrm>
            </p:grpSpPr>
            <p:grpSp>
              <p:nvGrpSpPr>
                <p:cNvPr id="23" name="Group 22">
                  <a:extLst>
                    <a:ext uri="{FF2B5EF4-FFF2-40B4-BE49-F238E27FC236}">
                      <a16:creationId xmlns:a16="http://schemas.microsoft.com/office/drawing/2014/main" id="{E796BB92-B28F-F8E5-B394-2FC436707C66}"/>
                    </a:ext>
                  </a:extLst>
                </p:cNvPr>
                <p:cNvGrpSpPr/>
                <p:nvPr/>
              </p:nvGrpSpPr>
              <p:grpSpPr>
                <a:xfrm>
                  <a:off x="6950966" y="538791"/>
                  <a:ext cx="3492196" cy="762000"/>
                  <a:chOff x="9294800" y="1783082"/>
                  <a:chExt cx="3492196" cy="762000"/>
                </a:xfrm>
                <a:effectLst>
                  <a:outerShdw blurRad="50800" dist="38100" dir="2700000" algn="tl" rotWithShape="0">
                    <a:prstClr val="black">
                      <a:alpha val="40000"/>
                    </a:prstClr>
                  </a:outerShdw>
                </a:effectLst>
              </p:grpSpPr>
              <p:sp>
                <p:nvSpPr>
                  <p:cNvPr id="25" name="Rectangle: Rounded Corners 24">
                    <a:extLst>
                      <a:ext uri="{FF2B5EF4-FFF2-40B4-BE49-F238E27FC236}">
                        <a16:creationId xmlns:a16="http://schemas.microsoft.com/office/drawing/2014/main" id="{5743C752-E18D-D839-CE75-F0C968231E32}"/>
                      </a:ext>
                    </a:extLst>
                  </p:cNvPr>
                  <p:cNvSpPr/>
                  <p:nvPr/>
                </p:nvSpPr>
                <p:spPr bwMode="ltGray">
                  <a:xfrm rot="21299918">
                    <a:off x="9294800" y="1783082"/>
                    <a:ext cx="3492196" cy="762000"/>
                  </a:xfrm>
                  <a:prstGeom prst="roundRect">
                    <a:avLst>
                      <a:gd name="adj" fmla="val 50000"/>
                    </a:avLst>
                  </a:prstGeom>
                  <a:solidFill>
                    <a:srgbClr val="74BF60">
                      <a:lumMod val="40000"/>
                      <a:lumOff val="6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sp>
                <p:nvSpPr>
                  <p:cNvPr id="26" name="Rectangle: Rounded Corners 25">
                    <a:extLst>
                      <a:ext uri="{FF2B5EF4-FFF2-40B4-BE49-F238E27FC236}">
                        <a16:creationId xmlns:a16="http://schemas.microsoft.com/office/drawing/2014/main" id="{5A6D6687-DABC-63BC-0EF2-6FA26E18D300}"/>
                      </a:ext>
                    </a:extLst>
                  </p:cNvPr>
                  <p:cNvSpPr/>
                  <p:nvPr/>
                </p:nvSpPr>
                <p:spPr bwMode="ltGray">
                  <a:xfrm>
                    <a:off x="9294800" y="1783082"/>
                    <a:ext cx="3492196" cy="762000"/>
                  </a:xfrm>
                  <a:prstGeom prst="roundRect">
                    <a:avLst>
                      <a:gd name="adj" fmla="val 50000"/>
                    </a:avLst>
                  </a:prstGeom>
                  <a:solidFill>
                    <a:srgbClr val="F3F3F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FFFFF"/>
                      </a:solidFill>
                      <a:effectLst/>
                      <a:uLnTx/>
                      <a:uFillTx/>
                      <a:latin typeface="Arial"/>
                      <a:ea typeface="+mn-ea"/>
                      <a:cs typeface="+mn-cs"/>
                    </a:endParaRPr>
                  </a:p>
                </p:txBody>
              </p:sp>
            </p:grpSp>
            <p:sp>
              <p:nvSpPr>
                <p:cNvPr id="24" name="Freeform: Shape 23">
                  <a:extLst>
                    <a:ext uri="{FF2B5EF4-FFF2-40B4-BE49-F238E27FC236}">
                      <a16:creationId xmlns:a16="http://schemas.microsoft.com/office/drawing/2014/main" id="{A5C70982-98E2-AD1C-B6BE-EE7DB8E3159F}"/>
                    </a:ext>
                  </a:extLst>
                </p:cNvPr>
                <p:cNvSpPr/>
                <p:nvPr/>
              </p:nvSpPr>
              <p:spPr>
                <a:xfrm>
                  <a:off x="6859424" y="458123"/>
                  <a:ext cx="3427287" cy="770307"/>
                </a:xfrm>
                <a:custGeom>
                  <a:avLst/>
                  <a:gdLst>
                    <a:gd name="csX0" fmla="*/ 1239148 w 3427287"/>
                    <a:gd name="csY0" fmla="*/ 770308 h 770307"/>
                    <a:gd name="csX1" fmla="*/ 121695 w 3427287"/>
                    <a:gd name="csY1" fmla="*/ 770308 h 770307"/>
                    <a:gd name="csX2" fmla="*/ 0 w 3427287"/>
                    <a:gd name="csY2" fmla="*/ 654814 h 770307"/>
                    <a:gd name="csX3" fmla="*/ 0 w 3427287"/>
                    <a:gd name="csY3" fmla="*/ 115494 h 770307"/>
                    <a:gd name="csX4" fmla="*/ 121695 w 3427287"/>
                    <a:gd name="csY4" fmla="*/ 0 h 770307"/>
                    <a:gd name="csX5" fmla="*/ 3305592 w 3427287"/>
                    <a:gd name="csY5" fmla="*/ 0 h 770307"/>
                    <a:gd name="csX6" fmla="*/ 3427287 w 3427287"/>
                    <a:gd name="csY6" fmla="*/ 115494 h 770307"/>
                    <a:gd name="csX7" fmla="*/ 3427287 w 3427287"/>
                    <a:gd name="csY7" fmla="*/ 654814 h 770307"/>
                    <a:gd name="csX8" fmla="*/ 3305592 w 3427287"/>
                    <a:gd name="csY8" fmla="*/ 770308 h 770307"/>
                    <a:gd name="csX9" fmla="*/ 2164757 w 3427287"/>
                    <a:gd name="csY9" fmla="*/ 770308 h 7703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427287" h="770307">
                      <a:moveTo>
                        <a:pt x="1239148" y="770308"/>
                      </a:moveTo>
                      <a:lnTo>
                        <a:pt x="121695" y="770308"/>
                      </a:lnTo>
                      <a:cubicBezTo>
                        <a:pt x="54481" y="770308"/>
                        <a:pt x="0" y="718619"/>
                        <a:pt x="0" y="654814"/>
                      </a:cubicBezTo>
                      <a:lnTo>
                        <a:pt x="0" y="115494"/>
                      </a:lnTo>
                      <a:cubicBezTo>
                        <a:pt x="0" y="51688"/>
                        <a:pt x="54481" y="0"/>
                        <a:pt x="121695" y="0"/>
                      </a:cubicBezTo>
                      <a:lnTo>
                        <a:pt x="3305592" y="0"/>
                      </a:lnTo>
                      <a:cubicBezTo>
                        <a:pt x="3372806" y="0"/>
                        <a:pt x="3427287" y="51688"/>
                        <a:pt x="3427287" y="115494"/>
                      </a:cubicBezTo>
                      <a:lnTo>
                        <a:pt x="3427287" y="654814"/>
                      </a:lnTo>
                      <a:cubicBezTo>
                        <a:pt x="3427287" y="718619"/>
                        <a:pt x="3372806" y="770308"/>
                        <a:pt x="3305592" y="770308"/>
                      </a:cubicBezTo>
                      <a:lnTo>
                        <a:pt x="2164757" y="770308"/>
                      </a:lnTo>
                    </a:path>
                  </a:pathLst>
                </a:custGeom>
                <a:noFill/>
                <a:ln w="12700" cap="flat">
                  <a:solidFill>
                    <a:srgbClr val="222B36"/>
                  </a:solidFill>
                  <a:prstDash val="solid"/>
                  <a:miter/>
                  <a:headEnd type="arrow"/>
                  <a:tailEnd type="ova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F3F3F3"/>
                    </a:solidFill>
                    <a:effectLst/>
                    <a:uLnTx/>
                    <a:uFillTx/>
                  </a:endParaRPr>
                </a:p>
              </p:txBody>
            </p:sp>
          </p:grpSp>
          <p:sp>
            <p:nvSpPr>
              <p:cNvPr id="22" name="TextBox 21">
                <a:extLst>
                  <a:ext uri="{FF2B5EF4-FFF2-40B4-BE49-F238E27FC236}">
                    <a16:creationId xmlns:a16="http://schemas.microsoft.com/office/drawing/2014/main" id="{96583F25-FBE2-92E6-0941-647FAD18CD28}"/>
                  </a:ext>
                </a:extLst>
              </p:cNvPr>
              <p:cNvSpPr txBox="1"/>
              <p:nvPr/>
            </p:nvSpPr>
            <p:spPr>
              <a:xfrm>
                <a:off x="578043" y="1845531"/>
                <a:ext cx="3280409" cy="584355"/>
              </a:xfrm>
              <a:prstGeom prst="rect">
                <a:avLst/>
              </a:prstGeom>
              <a:noFill/>
            </p:spPr>
            <p:txBody>
              <a:bodyPr wrap="square" anchor="ctr">
                <a:spAutoFit/>
              </a:bodyPr>
              <a:lstStyle/>
              <a:p>
                <a:pPr lvl="0" algn="ctr">
                  <a:defRPr/>
                </a:pPr>
                <a:r>
                  <a:rPr lang="en-US" sz="1100" b="1" kern="0">
                    <a:solidFill>
                      <a:srgbClr val="222B36"/>
                    </a:solidFill>
                  </a:rPr>
                  <a:t>BALANCE</a:t>
                </a:r>
              </a:p>
              <a:p>
                <a:pPr lvl="0" algn="ctr">
                  <a:defRPr/>
                </a:pPr>
                <a:r>
                  <a:rPr lang="en-US" sz="1100" kern="0">
                    <a:solidFill>
                      <a:srgbClr val="222B36"/>
                    </a:solidFill>
                  </a:rPr>
                  <a:t>GLP-1 start 2026</a:t>
                </a:r>
              </a:p>
            </p:txBody>
          </p:sp>
        </p:grpSp>
      </p:grpSp>
      <p:sp>
        <p:nvSpPr>
          <p:cNvPr id="105" name="TextBox 104">
            <a:extLst>
              <a:ext uri="{FF2B5EF4-FFF2-40B4-BE49-F238E27FC236}">
                <a16:creationId xmlns:a16="http://schemas.microsoft.com/office/drawing/2014/main" id="{DF889DA5-C15F-3B57-A026-B9C3A635968D}"/>
              </a:ext>
            </a:extLst>
          </p:cNvPr>
          <p:cNvSpPr txBox="1"/>
          <p:nvPr/>
        </p:nvSpPr>
        <p:spPr>
          <a:xfrm>
            <a:off x="9182783" y="4038581"/>
            <a:ext cx="2711335" cy="1836837"/>
          </a:xfrm>
          <a:prstGeom prst="roundRect">
            <a:avLst/>
          </a:prstGeom>
          <a:solidFill>
            <a:schemeClr val="bg1"/>
          </a:solidFill>
          <a:ln w="12700">
            <a:solidFill>
              <a:schemeClr val="tx2"/>
            </a:solidFill>
          </a:ln>
        </p:spPr>
        <p:txBody>
          <a:bodyPr wrap="square" lIns="91440" tIns="91440" rIns="91440" bIns="91440" rtlCol="0" anchor="ctr" anchorCtr="0">
            <a:noAutofit/>
          </a:bodyPr>
          <a:lstStyle/>
          <a:p>
            <a:pPr marL="285750" indent="-285750" algn="l">
              <a:spcAft>
                <a:spcPts val="600"/>
              </a:spcAft>
              <a:buFont typeface="Arial" panose="020B0604020202020204" pitchFamily="34" charset="0"/>
              <a:buChar char="•"/>
            </a:pPr>
            <a:r>
              <a:rPr lang="en-US" sz="1600" dirty="0"/>
              <a:t>Increasing speed and scope of change</a:t>
            </a:r>
          </a:p>
          <a:p>
            <a:pPr marL="285750" indent="-285750" algn="l">
              <a:spcAft>
                <a:spcPts val="600"/>
              </a:spcAft>
              <a:buFont typeface="Arial" panose="020B0604020202020204" pitchFamily="34" charset="0"/>
              <a:buChar char="•"/>
            </a:pPr>
            <a:r>
              <a:rPr lang="en-US" sz="1600" dirty="0"/>
              <a:t>Movement from statutory reform to administrative action</a:t>
            </a:r>
          </a:p>
        </p:txBody>
      </p:sp>
      <p:sp>
        <p:nvSpPr>
          <p:cNvPr id="106" name="Slide Number Placeholder 2">
            <a:extLst>
              <a:ext uri="{FF2B5EF4-FFF2-40B4-BE49-F238E27FC236}">
                <a16:creationId xmlns:a16="http://schemas.microsoft.com/office/drawing/2014/main" id="{4052406E-FED8-1AE0-2823-7C3B95EC84F6}"/>
              </a:ext>
            </a:extLst>
          </p:cNvPr>
          <p:cNvSpPr txBox="1">
            <a:spLocks/>
          </p:cNvSpPr>
          <p:nvPr/>
        </p:nvSpPr>
        <p:spPr>
          <a:xfrm>
            <a:off x="11171808" y="6484767"/>
            <a:ext cx="587376"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612E008-61E4-4A99-8383-A3C8D6963C8E}" type="slidenum">
              <a:rPr lang="en-US" sz="1200" smtClean="0"/>
              <a:pPr algn="r"/>
              <a:t>4</a:t>
            </a:fld>
            <a:endParaRPr lang="en-US" sz="1200"/>
          </a:p>
        </p:txBody>
      </p:sp>
    </p:spTree>
    <p:extLst>
      <p:ext uri="{BB962C8B-B14F-4D97-AF65-F5344CB8AC3E}">
        <p14:creationId xmlns:p14="http://schemas.microsoft.com/office/powerpoint/2010/main" val="265074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96146-E043-953B-691B-1905351EF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A7023-80D8-D336-29D3-CFDACB567D58}"/>
              </a:ext>
            </a:extLst>
          </p:cNvPr>
          <p:cNvSpPr>
            <a:spLocks noGrp="1"/>
          </p:cNvSpPr>
          <p:nvPr>
            <p:ph type="title"/>
          </p:nvPr>
        </p:nvSpPr>
        <p:spPr/>
        <p:txBody>
          <a:bodyPr/>
          <a:lstStyle/>
          <a:p>
            <a:r>
              <a:rPr lang="en-US"/>
              <a:t>Building Pharmacy Resilience: Key Competencies for 2026 and Beyond</a:t>
            </a:r>
          </a:p>
        </p:txBody>
      </p:sp>
      <p:sp>
        <p:nvSpPr>
          <p:cNvPr id="3" name="Slide Number Placeholder 2">
            <a:extLst>
              <a:ext uri="{FF2B5EF4-FFF2-40B4-BE49-F238E27FC236}">
                <a16:creationId xmlns:a16="http://schemas.microsoft.com/office/drawing/2014/main" id="{90CF9FF1-9B45-C753-C7CC-58DF0C063F17}"/>
              </a:ext>
            </a:extLst>
          </p:cNvPr>
          <p:cNvSpPr>
            <a:spLocks noGrp="1"/>
          </p:cNvSpPr>
          <p:nvPr>
            <p:ph type="sldNum" sz="quarter" idx="12"/>
          </p:nvPr>
        </p:nvSpPr>
        <p:spPr/>
        <p:txBody>
          <a:bodyPr/>
          <a:lstStyle/>
          <a:p>
            <a:fld id="{3612E008-61E4-4A99-8383-A3C8D6963C8E}" type="slidenum">
              <a:rPr lang="en-US" smtClean="0"/>
              <a:t>5</a:t>
            </a:fld>
            <a:endParaRPr lang="en-US"/>
          </a:p>
        </p:txBody>
      </p:sp>
      <p:sp>
        <p:nvSpPr>
          <p:cNvPr id="4" name="Text Placeholder 3">
            <a:extLst>
              <a:ext uri="{FF2B5EF4-FFF2-40B4-BE49-F238E27FC236}">
                <a16:creationId xmlns:a16="http://schemas.microsoft.com/office/drawing/2014/main" id="{272E98EF-EB2B-7C96-A364-94AB2AAC5819}"/>
              </a:ext>
            </a:extLst>
          </p:cNvPr>
          <p:cNvSpPr>
            <a:spLocks noGrp="1"/>
          </p:cNvSpPr>
          <p:nvPr>
            <p:ph type="body" sz="quarter" idx="14"/>
          </p:nvPr>
        </p:nvSpPr>
        <p:spPr/>
        <p:txBody>
          <a:bodyPr/>
          <a:lstStyle/>
          <a:p>
            <a:r>
              <a:rPr lang="en-US"/>
              <a:t>2026 NACDS Regional Conference</a:t>
            </a:r>
          </a:p>
        </p:txBody>
      </p:sp>
      <p:sp>
        <p:nvSpPr>
          <p:cNvPr id="5" name="Text Placeholder 4">
            <a:extLst>
              <a:ext uri="{FF2B5EF4-FFF2-40B4-BE49-F238E27FC236}">
                <a16:creationId xmlns:a16="http://schemas.microsoft.com/office/drawing/2014/main" id="{0AF4273E-90FB-17C2-3716-BAF9E91BDE04}"/>
              </a:ext>
            </a:extLst>
          </p:cNvPr>
          <p:cNvSpPr>
            <a:spLocks noGrp="1"/>
          </p:cNvSpPr>
          <p:nvPr>
            <p:ph type="body" sz="quarter" idx="15"/>
          </p:nvPr>
        </p:nvSpPr>
        <p:spPr/>
        <p:txBody>
          <a:bodyPr/>
          <a:lstStyle/>
          <a:p>
            <a:r>
              <a:rPr lang="en-US"/>
              <a:t>Adapting to transparency, navigating margins, and building evidence-based strategies</a:t>
            </a:r>
          </a:p>
        </p:txBody>
      </p:sp>
      <p:grpSp>
        <p:nvGrpSpPr>
          <p:cNvPr id="161" name="Group 160">
            <a:extLst>
              <a:ext uri="{FF2B5EF4-FFF2-40B4-BE49-F238E27FC236}">
                <a16:creationId xmlns:a16="http://schemas.microsoft.com/office/drawing/2014/main" id="{92D696A3-1CC6-EBCF-BD73-B7BD85F9F039}"/>
              </a:ext>
            </a:extLst>
          </p:cNvPr>
          <p:cNvGrpSpPr/>
          <p:nvPr/>
        </p:nvGrpSpPr>
        <p:grpSpPr>
          <a:xfrm>
            <a:off x="434975" y="904815"/>
            <a:ext cx="5408428" cy="2348860"/>
            <a:chOff x="609600" y="847741"/>
            <a:chExt cx="5408428" cy="2348860"/>
          </a:xfrm>
        </p:grpSpPr>
        <p:sp>
          <p:nvSpPr>
            <p:cNvPr id="162" name="Hexagon 161">
              <a:extLst>
                <a:ext uri="{FF2B5EF4-FFF2-40B4-BE49-F238E27FC236}">
                  <a16:creationId xmlns:a16="http://schemas.microsoft.com/office/drawing/2014/main" id="{4774C170-B30C-BA61-60B6-9E9052F0726C}"/>
                </a:ext>
              </a:extLst>
            </p:cNvPr>
            <p:cNvSpPr/>
            <p:nvPr/>
          </p:nvSpPr>
          <p:spPr bwMode="ltGray">
            <a:xfrm>
              <a:off x="609600" y="2028602"/>
              <a:ext cx="5408428" cy="1131158"/>
            </a:xfrm>
            <a:prstGeom prst="hexagon">
              <a:avLst/>
            </a:prstGeom>
            <a:solidFill>
              <a:srgbClr val="F3F3F3"/>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63" name="Diagonal Stripe 162">
              <a:extLst>
                <a:ext uri="{FF2B5EF4-FFF2-40B4-BE49-F238E27FC236}">
                  <a16:creationId xmlns:a16="http://schemas.microsoft.com/office/drawing/2014/main" id="{2657CE7D-11D2-9320-1871-8AED9FE264E0}"/>
                </a:ext>
              </a:extLst>
            </p:cNvPr>
            <p:cNvSpPr/>
            <p:nvPr/>
          </p:nvSpPr>
          <p:spPr bwMode="ltGray">
            <a:xfrm rot="13500000">
              <a:off x="1469163" y="847741"/>
              <a:ext cx="2348860" cy="2348860"/>
            </a:xfrm>
            <a:prstGeom prst="diagStripe">
              <a:avLst>
                <a:gd name="adj" fmla="val 82489"/>
              </a:avLst>
            </a:prstGeom>
            <a:solidFill>
              <a:srgbClr val="0078D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latin typeface="Arial"/>
                <a:ea typeface="+mn-ea"/>
                <a:cs typeface="+mn-cs"/>
              </a:endParaRPr>
            </a:p>
          </p:txBody>
        </p:sp>
        <p:sp>
          <p:nvSpPr>
            <p:cNvPr id="164" name="TextBox 163">
              <a:extLst>
                <a:ext uri="{FF2B5EF4-FFF2-40B4-BE49-F238E27FC236}">
                  <a16:creationId xmlns:a16="http://schemas.microsoft.com/office/drawing/2014/main" id="{EF0309F8-B1DB-B1FA-16D8-75B31FB99C63}"/>
                </a:ext>
              </a:extLst>
            </p:cNvPr>
            <p:cNvSpPr txBox="1"/>
            <p:nvPr/>
          </p:nvSpPr>
          <p:spPr>
            <a:xfrm>
              <a:off x="1383192" y="2022329"/>
              <a:ext cx="2520802" cy="286232"/>
            </a:xfrm>
            <a:prstGeom prst="rect">
              <a:avLst/>
            </a:prstGeom>
            <a:noFill/>
          </p:spPr>
          <p:txBody>
            <a:bodyPr wrap="square" anchor="ctr">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F3F3F3"/>
                  </a:solidFill>
                  <a:effectLst/>
                  <a:uLnTx/>
                  <a:uFillTx/>
                </a:rPr>
                <a:t>Market Challenge</a:t>
              </a:r>
            </a:p>
          </p:txBody>
        </p:sp>
        <p:sp>
          <p:nvSpPr>
            <p:cNvPr id="165" name="TextBox 164">
              <a:extLst>
                <a:ext uri="{FF2B5EF4-FFF2-40B4-BE49-F238E27FC236}">
                  <a16:creationId xmlns:a16="http://schemas.microsoft.com/office/drawing/2014/main" id="{5F1366F4-BE08-E9B0-D058-7D65DA4EDD0D}"/>
                </a:ext>
              </a:extLst>
            </p:cNvPr>
            <p:cNvSpPr txBox="1"/>
            <p:nvPr/>
          </p:nvSpPr>
          <p:spPr>
            <a:xfrm>
              <a:off x="845820" y="2393335"/>
              <a:ext cx="4945380" cy="480131"/>
            </a:xfrm>
            <a:prstGeom prst="rect">
              <a:avLst/>
            </a:prstGeom>
            <a:noFill/>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a:ln>
                    <a:noFill/>
                  </a:ln>
                  <a:solidFill>
                    <a:srgbClr val="222B36"/>
                  </a:solidFill>
                  <a:effectLst/>
                  <a:uLnTx/>
                  <a:uFillTx/>
                </a:rPr>
                <a:t>Navigating reimbursement pressures, drug price volatility, supply shortages, and evolving regulations</a:t>
              </a:r>
            </a:p>
          </p:txBody>
        </p:sp>
      </p:grpSp>
      <p:grpSp>
        <p:nvGrpSpPr>
          <p:cNvPr id="166" name="Group 165">
            <a:extLst>
              <a:ext uri="{FF2B5EF4-FFF2-40B4-BE49-F238E27FC236}">
                <a16:creationId xmlns:a16="http://schemas.microsoft.com/office/drawing/2014/main" id="{C365E13F-B5CC-BC79-433D-96C46C63A191}"/>
              </a:ext>
            </a:extLst>
          </p:cNvPr>
          <p:cNvGrpSpPr/>
          <p:nvPr/>
        </p:nvGrpSpPr>
        <p:grpSpPr>
          <a:xfrm>
            <a:off x="434975" y="2264795"/>
            <a:ext cx="5408428" cy="2348860"/>
            <a:chOff x="609600" y="847741"/>
            <a:chExt cx="5408428" cy="2348860"/>
          </a:xfrm>
        </p:grpSpPr>
        <p:sp>
          <p:nvSpPr>
            <p:cNvPr id="167" name="Hexagon 166">
              <a:extLst>
                <a:ext uri="{FF2B5EF4-FFF2-40B4-BE49-F238E27FC236}">
                  <a16:creationId xmlns:a16="http://schemas.microsoft.com/office/drawing/2014/main" id="{CF624C24-4D7C-6600-256F-63CDFC13983C}"/>
                </a:ext>
              </a:extLst>
            </p:cNvPr>
            <p:cNvSpPr/>
            <p:nvPr/>
          </p:nvSpPr>
          <p:spPr bwMode="ltGray">
            <a:xfrm>
              <a:off x="609600" y="2028602"/>
              <a:ext cx="5408428" cy="1131158"/>
            </a:xfrm>
            <a:prstGeom prst="hexagon">
              <a:avLst/>
            </a:prstGeom>
            <a:solidFill>
              <a:srgbClr val="F3F3F3"/>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68" name="Diagonal Stripe 167">
              <a:extLst>
                <a:ext uri="{FF2B5EF4-FFF2-40B4-BE49-F238E27FC236}">
                  <a16:creationId xmlns:a16="http://schemas.microsoft.com/office/drawing/2014/main" id="{45AEE988-8DA5-3146-BAE4-CF19BA44CF6B}"/>
                </a:ext>
              </a:extLst>
            </p:cNvPr>
            <p:cNvSpPr/>
            <p:nvPr/>
          </p:nvSpPr>
          <p:spPr bwMode="ltGray">
            <a:xfrm rot="13500000">
              <a:off x="1469163" y="847741"/>
              <a:ext cx="2348860" cy="2348860"/>
            </a:xfrm>
            <a:prstGeom prst="diagStripe">
              <a:avLst>
                <a:gd name="adj" fmla="val 82489"/>
              </a:avLst>
            </a:prstGeom>
            <a:solidFill>
              <a:srgbClr val="0078D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F47D6B07-59CD-C716-4908-CB18286CB7C0}"/>
                </a:ext>
              </a:extLst>
            </p:cNvPr>
            <p:cNvSpPr txBox="1"/>
            <p:nvPr/>
          </p:nvSpPr>
          <p:spPr>
            <a:xfrm>
              <a:off x="1193651" y="2022329"/>
              <a:ext cx="2899884" cy="286232"/>
            </a:xfrm>
            <a:prstGeom prst="rect">
              <a:avLst/>
            </a:prstGeom>
            <a:noFill/>
          </p:spPr>
          <p:txBody>
            <a:bodyPr wrap="square" anchor="ctr">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F3F3F3"/>
                  </a:solidFill>
                  <a:effectLst/>
                  <a:uLnTx/>
                  <a:uFillTx/>
                </a:rPr>
                <a:t>Adapt and Innovate to Succeed</a:t>
              </a:r>
            </a:p>
          </p:txBody>
        </p:sp>
        <p:sp>
          <p:nvSpPr>
            <p:cNvPr id="170" name="TextBox 169">
              <a:extLst>
                <a:ext uri="{FF2B5EF4-FFF2-40B4-BE49-F238E27FC236}">
                  <a16:creationId xmlns:a16="http://schemas.microsoft.com/office/drawing/2014/main" id="{FA5548D4-5AFA-11AF-6707-A3858493D638}"/>
                </a:ext>
              </a:extLst>
            </p:cNvPr>
            <p:cNvSpPr txBox="1"/>
            <p:nvPr/>
          </p:nvSpPr>
          <p:spPr>
            <a:xfrm>
              <a:off x="845820" y="2393335"/>
              <a:ext cx="4945380" cy="480131"/>
            </a:xfrm>
            <a:prstGeom prst="rect">
              <a:avLst/>
            </a:prstGeom>
            <a:noFill/>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a:ln>
                    <a:noFill/>
                  </a:ln>
                  <a:solidFill>
                    <a:srgbClr val="222B36"/>
                  </a:solidFill>
                  <a:effectLst/>
                  <a:uLnTx/>
                  <a:uFillTx/>
                </a:rPr>
                <a:t>Connecting with market stakeholders to react to market changes and implement tailored strategies</a:t>
              </a:r>
            </a:p>
          </p:txBody>
        </p:sp>
      </p:grpSp>
      <p:grpSp>
        <p:nvGrpSpPr>
          <p:cNvPr id="171" name="Group 170">
            <a:extLst>
              <a:ext uri="{FF2B5EF4-FFF2-40B4-BE49-F238E27FC236}">
                <a16:creationId xmlns:a16="http://schemas.microsoft.com/office/drawing/2014/main" id="{9C665366-9CDC-2462-5BAE-55052A4620B0}"/>
              </a:ext>
            </a:extLst>
          </p:cNvPr>
          <p:cNvGrpSpPr/>
          <p:nvPr/>
        </p:nvGrpSpPr>
        <p:grpSpPr>
          <a:xfrm>
            <a:off x="434975" y="3624775"/>
            <a:ext cx="5408428" cy="2348860"/>
            <a:chOff x="609600" y="847741"/>
            <a:chExt cx="5408428" cy="2348860"/>
          </a:xfrm>
        </p:grpSpPr>
        <p:sp>
          <p:nvSpPr>
            <p:cNvPr id="172" name="Hexagon 171">
              <a:extLst>
                <a:ext uri="{FF2B5EF4-FFF2-40B4-BE49-F238E27FC236}">
                  <a16:creationId xmlns:a16="http://schemas.microsoft.com/office/drawing/2014/main" id="{79DBBBE1-8588-7807-D5A7-5AC5DDDC3DF1}"/>
                </a:ext>
              </a:extLst>
            </p:cNvPr>
            <p:cNvSpPr/>
            <p:nvPr/>
          </p:nvSpPr>
          <p:spPr bwMode="ltGray">
            <a:xfrm>
              <a:off x="609600" y="2028602"/>
              <a:ext cx="5408428" cy="1131158"/>
            </a:xfrm>
            <a:prstGeom prst="hexagon">
              <a:avLst/>
            </a:prstGeom>
            <a:solidFill>
              <a:srgbClr val="F3F3F3"/>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73" name="Diagonal Stripe 172">
              <a:extLst>
                <a:ext uri="{FF2B5EF4-FFF2-40B4-BE49-F238E27FC236}">
                  <a16:creationId xmlns:a16="http://schemas.microsoft.com/office/drawing/2014/main" id="{BC6C1354-0D94-D68C-9E7C-B72644D81D6F}"/>
                </a:ext>
              </a:extLst>
            </p:cNvPr>
            <p:cNvSpPr/>
            <p:nvPr/>
          </p:nvSpPr>
          <p:spPr bwMode="ltGray">
            <a:xfrm rot="13500000">
              <a:off x="1469163" y="847741"/>
              <a:ext cx="2348860" cy="2348860"/>
            </a:xfrm>
            <a:prstGeom prst="diagStripe">
              <a:avLst>
                <a:gd name="adj" fmla="val 82489"/>
              </a:avLst>
            </a:prstGeom>
            <a:solidFill>
              <a:srgbClr val="0078D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3F3F3"/>
                </a:solidFill>
                <a:effectLst/>
                <a:uLnTx/>
                <a:uFillTx/>
                <a:latin typeface="Arial"/>
                <a:ea typeface="+mn-ea"/>
                <a:cs typeface="+mn-cs"/>
              </a:endParaRPr>
            </a:p>
          </p:txBody>
        </p:sp>
        <p:sp>
          <p:nvSpPr>
            <p:cNvPr id="174" name="TextBox 173">
              <a:extLst>
                <a:ext uri="{FF2B5EF4-FFF2-40B4-BE49-F238E27FC236}">
                  <a16:creationId xmlns:a16="http://schemas.microsoft.com/office/drawing/2014/main" id="{CDFE82D7-D8A2-B054-D537-8FE687A150DA}"/>
                </a:ext>
              </a:extLst>
            </p:cNvPr>
            <p:cNvSpPr txBox="1"/>
            <p:nvPr/>
          </p:nvSpPr>
          <p:spPr>
            <a:xfrm>
              <a:off x="1383192" y="2022329"/>
              <a:ext cx="2520802" cy="286232"/>
            </a:xfrm>
            <a:prstGeom prst="rect">
              <a:avLst/>
            </a:prstGeom>
            <a:noFill/>
          </p:spPr>
          <p:txBody>
            <a:bodyPr wrap="square" anchor="ctr">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F3F3F3"/>
                  </a:solidFill>
                  <a:effectLst/>
                  <a:uLnTx/>
                  <a:uFillTx/>
                </a:rPr>
                <a:t>Effective Data Analytics</a:t>
              </a:r>
            </a:p>
          </p:txBody>
        </p:sp>
        <p:sp>
          <p:nvSpPr>
            <p:cNvPr id="175" name="TextBox 174">
              <a:extLst>
                <a:ext uri="{FF2B5EF4-FFF2-40B4-BE49-F238E27FC236}">
                  <a16:creationId xmlns:a16="http://schemas.microsoft.com/office/drawing/2014/main" id="{E4DCCF51-6B5A-FE97-A5D7-0B982F81E9D4}"/>
                </a:ext>
              </a:extLst>
            </p:cNvPr>
            <p:cNvSpPr txBox="1"/>
            <p:nvPr/>
          </p:nvSpPr>
          <p:spPr>
            <a:xfrm>
              <a:off x="845820" y="2393335"/>
              <a:ext cx="4945380" cy="480131"/>
            </a:xfrm>
            <a:prstGeom prst="rect">
              <a:avLst/>
            </a:prstGeom>
            <a:noFill/>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a:ln>
                    <a:noFill/>
                  </a:ln>
                  <a:solidFill>
                    <a:srgbClr val="222B36"/>
                  </a:solidFill>
                  <a:effectLst/>
                  <a:uLnTx/>
                  <a:uFillTx/>
                </a:rPr>
                <a:t>Deploying multi-source models, scenario analysis, and benchmark triangulation to anticipate stakeholder behavior</a:t>
              </a:r>
            </a:p>
          </p:txBody>
        </p:sp>
      </p:grpSp>
      <p:sp>
        <p:nvSpPr>
          <p:cNvPr id="176" name="TextBox 175">
            <a:extLst>
              <a:ext uri="{FF2B5EF4-FFF2-40B4-BE49-F238E27FC236}">
                <a16:creationId xmlns:a16="http://schemas.microsoft.com/office/drawing/2014/main" id="{8BFE6CA9-5731-3399-44EF-1B0E7E1EB7F4}"/>
              </a:ext>
            </a:extLst>
          </p:cNvPr>
          <p:cNvSpPr txBox="1"/>
          <p:nvPr/>
        </p:nvSpPr>
        <p:spPr>
          <a:xfrm>
            <a:off x="434975" y="1405263"/>
            <a:ext cx="5408428" cy="535531"/>
          </a:xfrm>
          <a:prstGeom prst="rect">
            <a:avLst/>
          </a:prstGeom>
          <a:noFill/>
        </p:spPr>
        <p:txBody>
          <a:bodyPr wrap="square" anchor="t">
            <a:spAutoFit/>
          </a:bodyPr>
          <a:lstStyle/>
          <a:p>
            <a:pPr marL="0" marR="0" lvl="0" indent="0" algn="ctr" defTabSz="91440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0" cap="none" spc="0" normalizeH="0" baseline="0" noProof="0">
                <a:ln>
                  <a:noFill/>
                </a:ln>
                <a:solidFill>
                  <a:srgbClr val="222B36"/>
                </a:solidFill>
                <a:effectLst/>
                <a:uLnTx/>
                <a:uFillTx/>
              </a:rPr>
              <a:t>Development of alternative reimbursement models, supply chain disruption, and regulations</a:t>
            </a:r>
          </a:p>
        </p:txBody>
      </p:sp>
      <p:sp>
        <p:nvSpPr>
          <p:cNvPr id="177" name="TextBox 176">
            <a:extLst>
              <a:ext uri="{FF2B5EF4-FFF2-40B4-BE49-F238E27FC236}">
                <a16:creationId xmlns:a16="http://schemas.microsoft.com/office/drawing/2014/main" id="{A0D6E96B-8866-001A-CD50-6445AC10CB49}"/>
              </a:ext>
            </a:extLst>
          </p:cNvPr>
          <p:cNvSpPr txBox="1"/>
          <p:nvPr/>
        </p:nvSpPr>
        <p:spPr>
          <a:xfrm>
            <a:off x="6345422" y="1405263"/>
            <a:ext cx="5408428" cy="313932"/>
          </a:xfrm>
          <a:prstGeom prst="rect">
            <a:avLst/>
          </a:prstGeom>
          <a:noFill/>
        </p:spPr>
        <p:txBody>
          <a:bodyPr wrap="square" anchor="t">
            <a:spAutoFit/>
          </a:bodyPr>
          <a:lstStyle/>
          <a:p>
            <a:pPr marL="0" marR="0" lvl="0" indent="0" algn="ctr" defTabSz="91440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0" cap="none" spc="0" normalizeH="0" baseline="0" noProof="0">
                <a:ln>
                  <a:noFill/>
                </a:ln>
                <a:solidFill>
                  <a:srgbClr val="222B36"/>
                </a:solidFill>
                <a:effectLst/>
                <a:uLnTx/>
                <a:uFillTx/>
              </a:rPr>
              <a:t>Framework for Market Solutions</a:t>
            </a:r>
          </a:p>
        </p:txBody>
      </p:sp>
      <p:grpSp>
        <p:nvGrpSpPr>
          <p:cNvPr id="178" name="Group 177">
            <a:extLst>
              <a:ext uri="{FF2B5EF4-FFF2-40B4-BE49-F238E27FC236}">
                <a16:creationId xmlns:a16="http://schemas.microsoft.com/office/drawing/2014/main" id="{B62B5B95-B0BB-D410-8425-C71D4A0B7033}"/>
              </a:ext>
            </a:extLst>
          </p:cNvPr>
          <p:cNvGrpSpPr/>
          <p:nvPr/>
        </p:nvGrpSpPr>
        <p:grpSpPr>
          <a:xfrm>
            <a:off x="6169821" y="1847850"/>
            <a:ext cx="5584029" cy="4093023"/>
            <a:chOff x="6169821" y="1847850"/>
            <a:chExt cx="5584029" cy="4093023"/>
          </a:xfrm>
        </p:grpSpPr>
        <p:grpSp>
          <p:nvGrpSpPr>
            <p:cNvPr id="179" name="Group 178">
              <a:extLst>
                <a:ext uri="{FF2B5EF4-FFF2-40B4-BE49-F238E27FC236}">
                  <a16:creationId xmlns:a16="http://schemas.microsoft.com/office/drawing/2014/main" id="{A9B9A051-D6B1-3B03-F26D-4DF88F8B53F9}"/>
                </a:ext>
              </a:extLst>
            </p:cNvPr>
            <p:cNvGrpSpPr/>
            <p:nvPr/>
          </p:nvGrpSpPr>
          <p:grpSpPr>
            <a:xfrm>
              <a:off x="6169821" y="1847850"/>
              <a:ext cx="5584029" cy="644599"/>
              <a:chOff x="6169821" y="1847850"/>
              <a:chExt cx="5584029" cy="644599"/>
            </a:xfrm>
          </p:grpSpPr>
          <p:sp>
            <p:nvSpPr>
              <p:cNvPr id="200" name="Hexagon 199">
                <a:extLst>
                  <a:ext uri="{FF2B5EF4-FFF2-40B4-BE49-F238E27FC236}">
                    <a16:creationId xmlns:a16="http://schemas.microsoft.com/office/drawing/2014/main" id="{32022E9F-2C42-EA2F-97F1-51FDACB7CE05}"/>
                  </a:ext>
                </a:extLst>
              </p:cNvPr>
              <p:cNvSpPr/>
              <p:nvPr/>
            </p:nvSpPr>
            <p:spPr bwMode="ltGray">
              <a:xfrm>
                <a:off x="6543688" y="1847850"/>
                <a:ext cx="5210162" cy="644599"/>
              </a:xfrm>
              <a:prstGeom prst="hexagon">
                <a:avLst/>
              </a:prstGeom>
              <a:solidFill>
                <a:srgbClr val="F3F3F3"/>
              </a:solidFill>
              <a:ln w="19050" cap="flat" cmpd="sng" algn="ctr">
                <a:solidFill>
                  <a:srgbClr val="0078D3"/>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01" name="Hexagon 200">
                <a:extLst>
                  <a:ext uri="{FF2B5EF4-FFF2-40B4-BE49-F238E27FC236}">
                    <a16:creationId xmlns:a16="http://schemas.microsoft.com/office/drawing/2014/main" id="{8671EFC2-0295-94CC-5CB0-ECEE440574C5}"/>
                  </a:ext>
                </a:extLst>
              </p:cNvPr>
              <p:cNvSpPr/>
              <p:nvPr/>
            </p:nvSpPr>
            <p:spPr bwMode="ltGray">
              <a:xfrm>
                <a:off x="6169821" y="1847850"/>
                <a:ext cx="747735" cy="644599"/>
              </a:xfrm>
              <a:prstGeom prst="hexagon">
                <a:avLst/>
              </a:prstGeom>
              <a:solidFill>
                <a:srgbClr val="0078D3"/>
              </a:solidFill>
              <a:ln w="19050" cap="flat" cmpd="sng" algn="ctr">
                <a:solidFill>
                  <a:srgbClr val="0078D3"/>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02" name="TextBox 201">
                <a:extLst>
                  <a:ext uri="{FF2B5EF4-FFF2-40B4-BE49-F238E27FC236}">
                    <a16:creationId xmlns:a16="http://schemas.microsoft.com/office/drawing/2014/main" id="{95FDC3FD-D95D-4971-962E-6DB6D8E7DC5B}"/>
                  </a:ext>
                </a:extLst>
              </p:cNvPr>
              <p:cNvSpPr txBox="1"/>
              <p:nvPr/>
            </p:nvSpPr>
            <p:spPr>
              <a:xfrm>
                <a:off x="7060550" y="2027033"/>
                <a:ext cx="4478831" cy="286232"/>
              </a:xfrm>
              <a:prstGeom prst="rect">
                <a:avLst/>
              </a:prstGeom>
              <a:noFill/>
            </p:spPr>
            <p:txBody>
              <a:bodyPr wrap="square" anchor="ctr">
                <a:spAutoFit/>
              </a:bodyPr>
              <a:lstStyle/>
              <a:p>
                <a:pPr marL="0" marR="0" lvl="0" indent="0" defTabSz="914377"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a:ln>
                      <a:noFill/>
                    </a:ln>
                    <a:solidFill>
                      <a:srgbClr val="222B36"/>
                    </a:solidFill>
                    <a:effectLst/>
                    <a:uLnTx/>
                    <a:uFillTx/>
                  </a:rPr>
                  <a:t>Adapt to rapid change in reimbursement models</a:t>
                </a:r>
              </a:p>
            </p:txBody>
          </p:sp>
          <p:sp>
            <p:nvSpPr>
              <p:cNvPr id="203" name="TextBox 202">
                <a:extLst>
                  <a:ext uri="{FF2B5EF4-FFF2-40B4-BE49-F238E27FC236}">
                    <a16:creationId xmlns:a16="http://schemas.microsoft.com/office/drawing/2014/main" id="{FC08BAA4-D405-2C99-3F92-8199150A18E3}"/>
                  </a:ext>
                </a:extLst>
              </p:cNvPr>
              <p:cNvSpPr txBox="1"/>
              <p:nvPr/>
            </p:nvSpPr>
            <p:spPr>
              <a:xfrm>
                <a:off x="6279978" y="1967041"/>
                <a:ext cx="516862" cy="424732"/>
              </a:xfrm>
              <a:prstGeom prst="rect">
                <a:avLst/>
              </a:prstGeom>
              <a:noFill/>
            </p:spPr>
            <p:txBody>
              <a:bodyPr wrap="square" anchor="ctr">
                <a:spAutoFit/>
              </a:bodyPr>
              <a:lstStyle/>
              <a:p>
                <a:pPr marL="0" marR="0" lvl="0" indent="0" algn="ctr" defTabSz="914377" eaLnBrk="1" fontAlgn="auto" latinLnBrk="0" hangingPunct="1">
                  <a:lnSpc>
                    <a:spcPct val="90000"/>
                  </a:lnSpc>
                  <a:spcBef>
                    <a:spcPts val="600"/>
                  </a:spcBef>
                  <a:spcAft>
                    <a:spcPts val="0"/>
                  </a:spcAft>
                  <a:buClrTx/>
                  <a:buSzTx/>
                  <a:buFontTx/>
                  <a:buNone/>
                  <a:tabLst/>
                  <a:defRPr/>
                </a:pPr>
                <a:r>
                  <a:rPr kumimoji="0" lang="en-US" sz="2400" b="1" i="0" u="none" strike="noStrike" kern="0" cap="none" spc="0" normalizeH="0" baseline="0" noProof="0">
                    <a:ln>
                      <a:noFill/>
                    </a:ln>
                    <a:solidFill>
                      <a:srgbClr val="F3F3F3"/>
                    </a:solidFill>
                    <a:effectLst/>
                    <a:uLnTx/>
                    <a:uFillTx/>
                  </a:rPr>
                  <a:t>1</a:t>
                </a:r>
              </a:p>
            </p:txBody>
          </p:sp>
        </p:grpSp>
        <p:grpSp>
          <p:nvGrpSpPr>
            <p:cNvPr id="180" name="Group 179">
              <a:extLst>
                <a:ext uri="{FF2B5EF4-FFF2-40B4-BE49-F238E27FC236}">
                  <a16:creationId xmlns:a16="http://schemas.microsoft.com/office/drawing/2014/main" id="{095F1594-B961-82DD-415B-1D52771F9741}"/>
                </a:ext>
              </a:extLst>
            </p:cNvPr>
            <p:cNvGrpSpPr/>
            <p:nvPr/>
          </p:nvGrpSpPr>
          <p:grpSpPr>
            <a:xfrm>
              <a:off x="6169821" y="2709956"/>
              <a:ext cx="5584029" cy="644599"/>
              <a:chOff x="6169821" y="1847850"/>
              <a:chExt cx="5584029" cy="644599"/>
            </a:xfrm>
          </p:grpSpPr>
          <p:sp>
            <p:nvSpPr>
              <p:cNvPr id="196" name="Hexagon 195">
                <a:extLst>
                  <a:ext uri="{FF2B5EF4-FFF2-40B4-BE49-F238E27FC236}">
                    <a16:creationId xmlns:a16="http://schemas.microsoft.com/office/drawing/2014/main" id="{9A3BFB29-542C-5D33-CFB0-46BE7EF7B3A1}"/>
                  </a:ext>
                </a:extLst>
              </p:cNvPr>
              <p:cNvSpPr/>
              <p:nvPr/>
            </p:nvSpPr>
            <p:spPr bwMode="ltGray">
              <a:xfrm>
                <a:off x="6543688" y="1847850"/>
                <a:ext cx="5210162" cy="644599"/>
              </a:xfrm>
              <a:prstGeom prst="hexagon">
                <a:avLst/>
              </a:prstGeom>
              <a:solidFill>
                <a:srgbClr val="F3F3F3"/>
              </a:solidFill>
              <a:ln w="19050" cap="flat" cmpd="sng" algn="ctr">
                <a:solidFill>
                  <a:srgbClr val="0078D3"/>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97" name="Hexagon 196">
                <a:extLst>
                  <a:ext uri="{FF2B5EF4-FFF2-40B4-BE49-F238E27FC236}">
                    <a16:creationId xmlns:a16="http://schemas.microsoft.com/office/drawing/2014/main" id="{3C08CA38-E7D6-A036-72DD-B1A76BBC3F7A}"/>
                  </a:ext>
                </a:extLst>
              </p:cNvPr>
              <p:cNvSpPr/>
              <p:nvPr/>
            </p:nvSpPr>
            <p:spPr bwMode="ltGray">
              <a:xfrm>
                <a:off x="6169821" y="1847850"/>
                <a:ext cx="747735" cy="644599"/>
              </a:xfrm>
              <a:prstGeom prst="hexagon">
                <a:avLst/>
              </a:prstGeom>
              <a:solidFill>
                <a:srgbClr val="0078D3"/>
              </a:solidFill>
              <a:ln w="19050" cap="flat" cmpd="sng" algn="ctr">
                <a:solidFill>
                  <a:srgbClr val="0078D3"/>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98" name="TextBox 197">
                <a:extLst>
                  <a:ext uri="{FF2B5EF4-FFF2-40B4-BE49-F238E27FC236}">
                    <a16:creationId xmlns:a16="http://schemas.microsoft.com/office/drawing/2014/main" id="{F2986146-4299-BEF9-57DE-96B5BFE96088}"/>
                  </a:ext>
                </a:extLst>
              </p:cNvPr>
              <p:cNvSpPr txBox="1"/>
              <p:nvPr/>
            </p:nvSpPr>
            <p:spPr>
              <a:xfrm>
                <a:off x="7060550" y="1930084"/>
                <a:ext cx="4478831" cy="480131"/>
              </a:xfrm>
              <a:prstGeom prst="rect">
                <a:avLst/>
              </a:prstGeom>
              <a:noFill/>
            </p:spPr>
            <p:txBody>
              <a:bodyPr wrap="square" anchor="ctr">
                <a:spAutoFit/>
              </a:bodyPr>
              <a:lstStyle/>
              <a:p>
                <a:pPr marL="0" marR="0" lvl="0" indent="0" defTabSz="914377"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a:ln>
                      <a:noFill/>
                    </a:ln>
                    <a:solidFill>
                      <a:srgbClr val="222B36"/>
                    </a:solidFill>
                    <a:effectLst/>
                    <a:uLnTx/>
                    <a:uFillTx/>
                  </a:rPr>
                  <a:t>Navigate cost and margin pressures while addressing operational complexities</a:t>
                </a:r>
              </a:p>
            </p:txBody>
          </p:sp>
          <p:sp>
            <p:nvSpPr>
              <p:cNvPr id="199" name="TextBox 198">
                <a:extLst>
                  <a:ext uri="{FF2B5EF4-FFF2-40B4-BE49-F238E27FC236}">
                    <a16:creationId xmlns:a16="http://schemas.microsoft.com/office/drawing/2014/main" id="{758EB64A-6E9E-E2B4-AA5C-24281D028059}"/>
                  </a:ext>
                </a:extLst>
              </p:cNvPr>
              <p:cNvSpPr txBox="1"/>
              <p:nvPr/>
            </p:nvSpPr>
            <p:spPr>
              <a:xfrm>
                <a:off x="6279978" y="1967041"/>
                <a:ext cx="516862" cy="424732"/>
              </a:xfrm>
              <a:prstGeom prst="rect">
                <a:avLst/>
              </a:prstGeom>
              <a:noFill/>
            </p:spPr>
            <p:txBody>
              <a:bodyPr wrap="square" anchor="ctr">
                <a:spAutoFit/>
              </a:bodyPr>
              <a:lstStyle/>
              <a:p>
                <a:pPr marL="0" marR="0" lvl="0" indent="0" algn="ctr" defTabSz="914377" eaLnBrk="1" fontAlgn="auto" latinLnBrk="0" hangingPunct="1">
                  <a:lnSpc>
                    <a:spcPct val="90000"/>
                  </a:lnSpc>
                  <a:spcBef>
                    <a:spcPts val="600"/>
                  </a:spcBef>
                  <a:spcAft>
                    <a:spcPts val="0"/>
                  </a:spcAft>
                  <a:buClrTx/>
                  <a:buSzTx/>
                  <a:buFontTx/>
                  <a:buNone/>
                  <a:tabLst/>
                  <a:defRPr/>
                </a:pPr>
                <a:r>
                  <a:rPr kumimoji="0" lang="en-US" sz="2400" b="1" i="0" u="none" strike="noStrike" kern="0" cap="none" spc="0" normalizeH="0" baseline="0" noProof="0">
                    <a:ln>
                      <a:noFill/>
                    </a:ln>
                    <a:solidFill>
                      <a:srgbClr val="F3F3F3"/>
                    </a:solidFill>
                    <a:effectLst/>
                    <a:uLnTx/>
                    <a:uFillTx/>
                  </a:rPr>
                  <a:t>2</a:t>
                </a:r>
              </a:p>
            </p:txBody>
          </p:sp>
        </p:grpSp>
        <p:grpSp>
          <p:nvGrpSpPr>
            <p:cNvPr id="181" name="Group 180">
              <a:extLst>
                <a:ext uri="{FF2B5EF4-FFF2-40B4-BE49-F238E27FC236}">
                  <a16:creationId xmlns:a16="http://schemas.microsoft.com/office/drawing/2014/main" id="{92EB12A1-902D-8D04-5DEE-DC93C0124718}"/>
                </a:ext>
              </a:extLst>
            </p:cNvPr>
            <p:cNvGrpSpPr/>
            <p:nvPr/>
          </p:nvGrpSpPr>
          <p:grpSpPr>
            <a:xfrm>
              <a:off x="6169821" y="3572062"/>
              <a:ext cx="5584029" cy="644599"/>
              <a:chOff x="6169821" y="1847850"/>
              <a:chExt cx="5584029" cy="644599"/>
            </a:xfrm>
          </p:grpSpPr>
          <p:sp>
            <p:nvSpPr>
              <p:cNvPr id="192" name="Hexagon 191">
                <a:extLst>
                  <a:ext uri="{FF2B5EF4-FFF2-40B4-BE49-F238E27FC236}">
                    <a16:creationId xmlns:a16="http://schemas.microsoft.com/office/drawing/2014/main" id="{C9AB414F-7A84-CDC3-BE39-E084507C6AB9}"/>
                  </a:ext>
                </a:extLst>
              </p:cNvPr>
              <p:cNvSpPr/>
              <p:nvPr/>
            </p:nvSpPr>
            <p:spPr bwMode="ltGray">
              <a:xfrm>
                <a:off x="6543688" y="1847850"/>
                <a:ext cx="5210162" cy="644599"/>
              </a:xfrm>
              <a:prstGeom prst="hexagon">
                <a:avLst/>
              </a:prstGeom>
              <a:solidFill>
                <a:srgbClr val="F3F3F3"/>
              </a:solidFill>
              <a:ln w="19050" cap="flat" cmpd="sng" algn="ctr">
                <a:solidFill>
                  <a:srgbClr val="0078D3"/>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93" name="Hexagon 192">
                <a:extLst>
                  <a:ext uri="{FF2B5EF4-FFF2-40B4-BE49-F238E27FC236}">
                    <a16:creationId xmlns:a16="http://schemas.microsoft.com/office/drawing/2014/main" id="{C5191D3A-47AB-D099-5C63-5F177AFF9A24}"/>
                  </a:ext>
                </a:extLst>
              </p:cNvPr>
              <p:cNvSpPr/>
              <p:nvPr/>
            </p:nvSpPr>
            <p:spPr bwMode="ltGray">
              <a:xfrm>
                <a:off x="6169821" y="1847850"/>
                <a:ext cx="747735" cy="644599"/>
              </a:xfrm>
              <a:prstGeom prst="hexagon">
                <a:avLst/>
              </a:prstGeom>
              <a:solidFill>
                <a:srgbClr val="0078D3"/>
              </a:solidFill>
              <a:ln w="19050" cap="flat" cmpd="sng" algn="ctr">
                <a:solidFill>
                  <a:srgbClr val="0078D3"/>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94" name="TextBox 193">
                <a:extLst>
                  <a:ext uri="{FF2B5EF4-FFF2-40B4-BE49-F238E27FC236}">
                    <a16:creationId xmlns:a16="http://schemas.microsoft.com/office/drawing/2014/main" id="{483C3C90-CB4C-0A1E-027B-99B759B0113F}"/>
                  </a:ext>
                </a:extLst>
              </p:cNvPr>
              <p:cNvSpPr txBox="1"/>
              <p:nvPr/>
            </p:nvSpPr>
            <p:spPr>
              <a:xfrm>
                <a:off x="7060550" y="2027033"/>
                <a:ext cx="4478831" cy="286232"/>
              </a:xfrm>
              <a:prstGeom prst="rect">
                <a:avLst/>
              </a:prstGeom>
              <a:noFill/>
            </p:spPr>
            <p:txBody>
              <a:bodyPr wrap="square" anchor="ctr">
                <a:spAutoFit/>
              </a:bodyPr>
              <a:lstStyle/>
              <a:p>
                <a:pPr marL="0" marR="0" lvl="0" indent="0" defTabSz="914377"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222B36"/>
                    </a:solidFill>
                    <a:effectLst/>
                    <a:uLnTx/>
                    <a:uFillTx/>
                  </a:rPr>
                  <a:t>Develop evidence-based pricing strategies</a:t>
                </a:r>
              </a:p>
            </p:txBody>
          </p:sp>
          <p:sp>
            <p:nvSpPr>
              <p:cNvPr id="195" name="TextBox 194">
                <a:extLst>
                  <a:ext uri="{FF2B5EF4-FFF2-40B4-BE49-F238E27FC236}">
                    <a16:creationId xmlns:a16="http://schemas.microsoft.com/office/drawing/2014/main" id="{19AF2DCE-F583-A12A-1892-A4F863C96A54}"/>
                  </a:ext>
                </a:extLst>
              </p:cNvPr>
              <p:cNvSpPr txBox="1"/>
              <p:nvPr/>
            </p:nvSpPr>
            <p:spPr>
              <a:xfrm>
                <a:off x="6279978" y="1967041"/>
                <a:ext cx="516862" cy="424732"/>
              </a:xfrm>
              <a:prstGeom prst="rect">
                <a:avLst/>
              </a:prstGeom>
              <a:noFill/>
            </p:spPr>
            <p:txBody>
              <a:bodyPr wrap="square" anchor="ctr">
                <a:spAutoFit/>
              </a:bodyPr>
              <a:lstStyle/>
              <a:p>
                <a:pPr marL="0" marR="0" lvl="0" indent="0" algn="ctr" defTabSz="914377" eaLnBrk="1" fontAlgn="auto" latinLnBrk="0" hangingPunct="1">
                  <a:lnSpc>
                    <a:spcPct val="90000"/>
                  </a:lnSpc>
                  <a:spcBef>
                    <a:spcPts val="600"/>
                  </a:spcBef>
                  <a:spcAft>
                    <a:spcPts val="0"/>
                  </a:spcAft>
                  <a:buClrTx/>
                  <a:buSzTx/>
                  <a:buFontTx/>
                  <a:buNone/>
                  <a:tabLst/>
                  <a:defRPr/>
                </a:pPr>
                <a:r>
                  <a:rPr kumimoji="0" lang="en-US" sz="2400" b="1" i="0" u="none" strike="noStrike" kern="0" cap="none" spc="0" normalizeH="0" baseline="0" noProof="0">
                    <a:ln>
                      <a:noFill/>
                    </a:ln>
                    <a:solidFill>
                      <a:srgbClr val="F3F3F3"/>
                    </a:solidFill>
                    <a:effectLst/>
                    <a:uLnTx/>
                    <a:uFillTx/>
                  </a:rPr>
                  <a:t>3</a:t>
                </a:r>
              </a:p>
            </p:txBody>
          </p:sp>
        </p:grpSp>
        <p:grpSp>
          <p:nvGrpSpPr>
            <p:cNvPr id="182" name="Group 181">
              <a:extLst>
                <a:ext uri="{FF2B5EF4-FFF2-40B4-BE49-F238E27FC236}">
                  <a16:creationId xmlns:a16="http://schemas.microsoft.com/office/drawing/2014/main" id="{24C1164F-4309-5575-CFFC-AF205C0B81FB}"/>
                </a:ext>
              </a:extLst>
            </p:cNvPr>
            <p:cNvGrpSpPr/>
            <p:nvPr/>
          </p:nvGrpSpPr>
          <p:grpSpPr>
            <a:xfrm>
              <a:off x="6169821" y="4434168"/>
              <a:ext cx="5584029" cy="644599"/>
              <a:chOff x="6169821" y="1847850"/>
              <a:chExt cx="5584029" cy="644599"/>
            </a:xfrm>
          </p:grpSpPr>
          <p:sp>
            <p:nvSpPr>
              <p:cNvPr id="188" name="Hexagon 187">
                <a:extLst>
                  <a:ext uri="{FF2B5EF4-FFF2-40B4-BE49-F238E27FC236}">
                    <a16:creationId xmlns:a16="http://schemas.microsoft.com/office/drawing/2014/main" id="{A0538260-42DB-DDCF-4472-074744689432}"/>
                  </a:ext>
                </a:extLst>
              </p:cNvPr>
              <p:cNvSpPr/>
              <p:nvPr/>
            </p:nvSpPr>
            <p:spPr bwMode="ltGray">
              <a:xfrm>
                <a:off x="6543688" y="1847850"/>
                <a:ext cx="5210162" cy="644599"/>
              </a:xfrm>
              <a:prstGeom prst="hexagon">
                <a:avLst/>
              </a:prstGeom>
              <a:solidFill>
                <a:srgbClr val="F3F3F3"/>
              </a:solidFill>
              <a:ln w="19050" cap="flat" cmpd="sng" algn="ctr">
                <a:solidFill>
                  <a:srgbClr val="0078D3"/>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89" name="Hexagon 188">
                <a:extLst>
                  <a:ext uri="{FF2B5EF4-FFF2-40B4-BE49-F238E27FC236}">
                    <a16:creationId xmlns:a16="http://schemas.microsoft.com/office/drawing/2014/main" id="{42FE0FC5-B06B-3E97-842F-012F9BF8187E}"/>
                  </a:ext>
                </a:extLst>
              </p:cNvPr>
              <p:cNvSpPr/>
              <p:nvPr/>
            </p:nvSpPr>
            <p:spPr bwMode="ltGray">
              <a:xfrm>
                <a:off x="6169821" y="1847850"/>
                <a:ext cx="747735" cy="644599"/>
              </a:xfrm>
              <a:prstGeom prst="hexagon">
                <a:avLst/>
              </a:prstGeom>
              <a:solidFill>
                <a:srgbClr val="0078D3"/>
              </a:solidFill>
              <a:ln w="19050" cap="flat" cmpd="sng" algn="ctr">
                <a:solidFill>
                  <a:srgbClr val="0078D3"/>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90" name="TextBox 189">
                <a:extLst>
                  <a:ext uri="{FF2B5EF4-FFF2-40B4-BE49-F238E27FC236}">
                    <a16:creationId xmlns:a16="http://schemas.microsoft.com/office/drawing/2014/main" id="{83A9C007-636B-8283-0AB4-360730F7CE75}"/>
                  </a:ext>
                </a:extLst>
              </p:cNvPr>
              <p:cNvSpPr txBox="1"/>
              <p:nvPr/>
            </p:nvSpPr>
            <p:spPr>
              <a:xfrm>
                <a:off x="7060550" y="1930084"/>
                <a:ext cx="4478831" cy="480131"/>
              </a:xfrm>
              <a:prstGeom prst="rect">
                <a:avLst/>
              </a:prstGeom>
              <a:noFill/>
            </p:spPr>
            <p:txBody>
              <a:bodyPr wrap="square" anchor="ctr">
                <a:spAutoFit/>
              </a:bodyPr>
              <a:lstStyle/>
              <a:p>
                <a:pPr marL="0" marR="0" lvl="0" indent="0" defTabSz="914377"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a:ln>
                      <a:noFill/>
                    </a:ln>
                    <a:solidFill>
                      <a:srgbClr val="222B36"/>
                    </a:solidFill>
                    <a:effectLst/>
                    <a:uLnTx/>
                    <a:uFillTx/>
                  </a:rPr>
                  <a:t>Increase supply chain transparency, mitigate risks, and maintain cost efficiency</a:t>
                </a:r>
              </a:p>
            </p:txBody>
          </p:sp>
          <p:sp>
            <p:nvSpPr>
              <p:cNvPr id="191" name="TextBox 190">
                <a:extLst>
                  <a:ext uri="{FF2B5EF4-FFF2-40B4-BE49-F238E27FC236}">
                    <a16:creationId xmlns:a16="http://schemas.microsoft.com/office/drawing/2014/main" id="{58D360C5-A512-9954-9B5C-5AB37AFF164A}"/>
                  </a:ext>
                </a:extLst>
              </p:cNvPr>
              <p:cNvSpPr txBox="1"/>
              <p:nvPr/>
            </p:nvSpPr>
            <p:spPr>
              <a:xfrm>
                <a:off x="6279978" y="1967041"/>
                <a:ext cx="516862" cy="424732"/>
              </a:xfrm>
              <a:prstGeom prst="rect">
                <a:avLst/>
              </a:prstGeom>
              <a:noFill/>
            </p:spPr>
            <p:txBody>
              <a:bodyPr wrap="square" anchor="ctr">
                <a:spAutoFit/>
              </a:bodyPr>
              <a:lstStyle/>
              <a:p>
                <a:pPr marL="0" marR="0" lvl="0" indent="0" algn="ctr" defTabSz="914377" eaLnBrk="1" fontAlgn="auto" latinLnBrk="0" hangingPunct="1">
                  <a:lnSpc>
                    <a:spcPct val="90000"/>
                  </a:lnSpc>
                  <a:spcBef>
                    <a:spcPts val="600"/>
                  </a:spcBef>
                  <a:spcAft>
                    <a:spcPts val="0"/>
                  </a:spcAft>
                  <a:buClrTx/>
                  <a:buSzTx/>
                  <a:buFontTx/>
                  <a:buNone/>
                  <a:tabLst/>
                  <a:defRPr/>
                </a:pPr>
                <a:r>
                  <a:rPr kumimoji="0" lang="en-US" sz="2400" b="1" i="0" u="none" strike="noStrike" kern="0" cap="none" spc="0" normalizeH="0" baseline="0" noProof="0">
                    <a:ln>
                      <a:noFill/>
                    </a:ln>
                    <a:solidFill>
                      <a:srgbClr val="F3F3F3"/>
                    </a:solidFill>
                    <a:effectLst/>
                    <a:uLnTx/>
                    <a:uFillTx/>
                  </a:rPr>
                  <a:t>4</a:t>
                </a:r>
              </a:p>
            </p:txBody>
          </p:sp>
        </p:grpSp>
        <p:grpSp>
          <p:nvGrpSpPr>
            <p:cNvPr id="183" name="Group 182">
              <a:extLst>
                <a:ext uri="{FF2B5EF4-FFF2-40B4-BE49-F238E27FC236}">
                  <a16:creationId xmlns:a16="http://schemas.microsoft.com/office/drawing/2014/main" id="{9C853F3E-4C2F-38CD-BEB6-6DBE0655886A}"/>
                </a:ext>
              </a:extLst>
            </p:cNvPr>
            <p:cNvGrpSpPr/>
            <p:nvPr/>
          </p:nvGrpSpPr>
          <p:grpSpPr>
            <a:xfrm>
              <a:off x="6169821" y="5296274"/>
              <a:ext cx="5584029" cy="644599"/>
              <a:chOff x="6169821" y="1847850"/>
              <a:chExt cx="5584029" cy="644599"/>
            </a:xfrm>
          </p:grpSpPr>
          <p:sp>
            <p:nvSpPr>
              <p:cNvPr id="184" name="Hexagon 183">
                <a:extLst>
                  <a:ext uri="{FF2B5EF4-FFF2-40B4-BE49-F238E27FC236}">
                    <a16:creationId xmlns:a16="http://schemas.microsoft.com/office/drawing/2014/main" id="{C9BD46E6-4ED9-9C74-7C04-15A77CCC65E9}"/>
                  </a:ext>
                </a:extLst>
              </p:cNvPr>
              <p:cNvSpPr/>
              <p:nvPr/>
            </p:nvSpPr>
            <p:spPr bwMode="ltGray">
              <a:xfrm>
                <a:off x="6543688" y="1847850"/>
                <a:ext cx="5210162" cy="644599"/>
              </a:xfrm>
              <a:prstGeom prst="hexagon">
                <a:avLst/>
              </a:prstGeom>
              <a:solidFill>
                <a:srgbClr val="F3F3F3"/>
              </a:solidFill>
              <a:ln w="19050" cap="flat" cmpd="sng" algn="ctr">
                <a:solidFill>
                  <a:srgbClr val="0078D3"/>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85" name="Hexagon 184">
                <a:extLst>
                  <a:ext uri="{FF2B5EF4-FFF2-40B4-BE49-F238E27FC236}">
                    <a16:creationId xmlns:a16="http://schemas.microsoft.com/office/drawing/2014/main" id="{567118B9-97FE-14CC-E5BC-449095FF2743}"/>
                  </a:ext>
                </a:extLst>
              </p:cNvPr>
              <p:cNvSpPr/>
              <p:nvPr/>
            </p:nvSpPr>
            <p:spPr bwMode="ltGray">
              <a:xfrm>
                <a:off x="6169821" y="1847850"/>
                <a:ext cx="747735" cy="644599"/>
              </a:xfrm>
              <a:prstGeom prst="hexagon">
                <a:avLst/>
              </a:prstGeom>
              <a:solidFill>
                <a:srgbClr val="0078D3"/>
              </a:solidFill>
              <a:ln w="19050" cap="flat" cmpd="sng" algn="ctr">
                <a:solidFill>
                  <a:srgbClr val="0078D3"/>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86" name="TextBox 185">
                <a:extLst>
                  <a:ext uri="{FF2B5EF4-FFF2-40B4-BE49-F238E27FC236}">
                    <a16:creationId xmlns:a16="http://schemas.microsoft.com/office/drawing/2014/main" id="{32718A6A-B143-7982-3F55-8CDD9B939D3D}"/>
                  </a:ext>
                </a:extLst>
              </p:cNvPr>
              <p:cNvSpPr txBox="1"/>
              <p:nvPr/>
            </p:nvSpPr>
            <p:spPr>
              <a:xfrm>
                <a:off x="7060550" y="1930084"/>
                <a:ext cx="4478831" cy="480131"/>
              </a:xfrm>
              <a:prstGeom prst="rect">
                <a:avLst/>
              </a:prstGeom>
              <a:noFill/>
            </p:spPr>
            <p:txBody>
              <a:bodyPr wrap="square" anchor="ctr">
                <a:spAutoFit/>
              </a:bodyPr>
              <a:lstStyle/>
              <a:p>
                <a:pPr marL="0" marR="0" lvl="0" indent="0" defTabSz="914377"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a:ln>
                      <a:noFill/>
                    </a:ln>
                    <a:solidFill>
                      <a:srgbClr val="222B36"/>
                    </a:solidFill>
                    <a:effectLst/>
                    <a:uLnTx/>
                    <a:uFillTx/>
                  </a:rPr>
                  <a:t>Analyze regulatory impacts and promote strategies that strengthen financial and operational compliance</a:t>
                </a:r>
              </a:p>
            </p:txBody>
          </p:sp>
          <p:sp>
            <p:nvSpPr>
              <p:cNvPr id="187" name="TextBox 186">
                <a:extLst>
                  <a:ext uri="{FF2B5EF4-FFF2-40B4-BE49-F238E27FC236}">
                    <a16:creationId xmlns:a16="http://schemas.microsoft.com/office/drawing/2014/main" id="{3EC3DF35-73C1-3B36-63C1-FFA0346E3E61}"/>
                  </a:ext>
                </a:extLst>
              </p:cNvPr>
              <p:cNvSpPr txBox="1"/>
              <p:nvPr/>
            </p:nvSpPr>
            <p:spPr>
              <a:xfrm>
                <a:off x="6279978" y="1967041"/>
                <a:ext cx="516862" cy="424732"/>
              </a:xfrm>
              <a:prstGeom prst="rect">
                <a:avLst/>
              </a:prstGeom>
              <a:noFill/>
            </p:spPr>
            <p:txBody>
              <a:bodyPr wrap="square" anchor="ctr">
                <a:spAutoFit/>
              </a:bodyPr>
              <a:lstStyle/>
              <a:p>
                <a:pPr marL="0" marR="0" lvl="0" indent="0" algn="ctr" defTabSz="914377" eaLnBrk="1" fontAlgn="auto" latinLnBrk="0" hangingPunct="1">
                  <a:lnSpc>
                    <a:spcPct val="90000"/>
                  </a:lnSpc>
                  <a:spcBef>
                    <a:spcPts val="600"/>
                  </a:spcBef>
                  <a:spcAft>
                    <a:spcPts val="0"/>
                  </a:spcAft>
                  <a:buClrTx/>
                  <a:buSzTx/>
                  <a:buFontTx/>
                  <a:buNone/>
                  <a:tabLst/>
                  <a:defRPr/>
                </a:pPr>
                <a:r>
                  <a:rPr kumimoji="0" lang="en-US" sz="2400" b="1" i="0" u="none" strike="noStrike" kern="0" cap="none" spc="0" normalizeH="0" baseline="0" noProof="0">
                    <a:ln>
                      <a:noFill/>
                    </a:ln>
                    <a:solidFill>
                      <a:srgbClr val="F3F3F3"/>
                    </a:solidFill>
                    <a:effectLst/>
                    <a:uLnTx/>
                    <a:uFillTx/>
                  </a:rPr>
                  <a:t>5</a:t>
                </a:r>
              </a:p>
            </p:txBody>
          </p:sp>
        </p:grpSp>
      </p:grpSp>
      <p:cxnSp>
        <p:nvCxnSpPr>
          <p:cNvPr id="204" name="Straight Connector 203">
            <a:extLst>
              <a:ext uri="{FF2B5EF4-FFF2-40B4-BE49-F238E27FC236}">
                <a16:creationId xmlns:a16="http://schemas.microsoft.com/office/drawing/2014/main" id="{0D35E7B3-1D66-EEDF-C6BD-7740A3512E7F}"/>
              </a:ext>
            </a:extLst>
          </p:cNvPr>
          <p:cNvCxnSpPr/>
          <p:nvPr/>
        </p:nvCxnSpPr>
        <p:spPr>
          <a:xfrm>
            <a:off x="5979043" y="1676400"/>
            <a:ext cx="0" cy="4419600"/>
          </a:xfrm>
          <a:prstGeom prst="line">
            <a:avLst/>
          </a:prstGeom>
          <a:noFill/>
          <a:ln w="6350" cap="flat" cmpd="sng" algn="ctr">
            <a:solidFill>
              <a:srgbClr val="222B36"/>
            </a:solidFill>
            <a:prstDash val="solid"/>
            <a:miter lim="800000"/>
          </a:ln>
          <a:effectLst/>
        </p:spPr>
      </p:cxnSp>
    </p:spTree>
    <p:extLst>
      <p:ext uri="{BB962C8B-B14F-4D97-AF65-F5344CB8AC3E}">
        <p14:creationId xmlns:p14="http://schemas.microsoft.com/office/powerpoint/2010/main" val="278222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55C92-C8D4-D25C-B1DC-8221F7B9E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8A6D5-FE12-AA37-88BA-989EFE3AAF4F}"/>
              </a:ext>
            </a:extLst>
          </p:cNvPr>
          <p:cNvSpPr>
            <a:spLocks noGrp="1"/>
          </p:cNvSpPr>
          <p:nvPr>
            <p:ph type="title"/>
          </p:nvPr>
        </p:nvSpPr>
        <p:spPr>
          <a:xfrm>
            <a:off x="465986" y="914400"/>
            <a:ext cx="8308259" cy="1584325"/>
          </a:xfrm>
        </p:spPr>
        <p:txBody>
          <a:bodyPr/>
          <a:lstStyle/>
          <a:p>
            <a:r>
              <a:rPr lang="en-US"/>
              <a:t>Emerging Reimbursement</a:t>
            </a:r>
          </a:p>
        </p:txBody>
      </p:sp>
      <p:grpSp>
        <p:nvGrpSpPr>
          <p:cNvPr id="7" name="Graphic">
            <a:extLst>
              <a:ext uri="{FF2B5EF4-FFF2-40B4-BE49-F238E27FC236}">
                <a16:creationId xmlns:a16="http://schemas.microsoft.com/office/drawing/2014/main" id="{84983328-913C-0A45-ADD3-0693010F9942}"/>
              </a:ext>
            </a:extLst>
          </p:cNvPr>
          <p:cNvGrpSpPr>
            <a:grpSpLocks noGrp="1" noUngrp="1" noRot="1" noMove="1" noResize="1"/>
          </p:cNvGrpSpPr>
          <p:nvPr/>
        </p:nvGrpSpPr>
        <p:grpSpPr>
          <a:xfrm>
            <a:off x="5168570" y="914400"/>
            <a:ext cx="6413831" cy="5023981"/>
            <a:chOff x="5168570" y="914400"/>
            <a:chExt cx="6413831" cy="5023981"/>
          </a:xfrm>
        </p:grpSpPr>
        <p:sp>
          <p:nvSpPr>
            <p:cNvPr id="6" name="Graphic-Accent">
              <a:extLst>
                <a:ext uri="{FF2B5EF4-FFF2-40B4-BE49-F238E27FC236}">
                  <a16:creationId xmlns:a16="http://schemas.microsoft.com/office/drawing/2014/main" id="{7DD92277-6D61-AE8F-50A8-94DCBF59B579}"/>
                </a:ext>
              </a:extLst>
            </p:cNvPr>
            <p:cNvSpPr>
              <a:spLocks noGrp="1" noRot="1" noMove="1" noResize="1" noEditPoints="1" noAdjustHandles="1" noChangeArrowheads="1" noChangeShapeType="1"/>
            </p:cNvSpPr>
            <p:nvPr/>
          </p:nvSpPr>
          <p:spPr>
            <a:xfrm>
              <a:off x="5168570" y="914400"/>
              <a:ext cx="6413831" cy="4790880"/>
            </a:xfrm>
            <a:custGeom>
              <a:avLst/>
              <a:gdLst>
                <a:gd name="connsiteX0" fmla="*/ 229318 w 6413831"/>
                <a:gd name="connsiteY0" fmla="*/ 4561921 h 4790880"/>
                <a:gd name="connsiteX1" fmla="*/ 458277 w 6413831"/>
                <a:gd name="connsiteY1" fmla="*/ 4561921 h 4790880"/>
                <a:gd name="connsiteX2" fmla="*/ 458277 w 6413831"/>
                <a:gd name="connsiteY2" fmla="*/ 4790880 h 4790880"/>
                <a:gd name="connsiteX3" fmla="*/ 229318 w 6413831"/>
                <a:gd name="connsiteY3" fmla="*/ 4790880 h 4790880"/>
                <a:gd name="connsiteX4" fmla="*/ 0 w 6413831"/>
                <a:gd name="connsiteY4" fmla="*/ 4332962 h 4790880"/>
                <a:gd name="connsiteX5" fmla="*/ 228959 w 6413831"/>
                <a:gd name="connsiteY5" fmla="*/ 4332962 h 4790880"/>
                <a:gd name="connsiteX6" fmla="*/ 228959 w 6413831"/>
                <a:gd name="connsiteY6" fmla="*/ 4561921 h 4790880"/>
                <a:gd name="connsiteX7" fmla="*/ 0 w 6413831"/>
                <a:gd name="connsiteY7" fmla="*/ 4561921 h 4790880"/>
                <a:gd name="connsiteX8" fmla="*/ 1144795 w 6413831"/>
                <a:gd name="connsiteY8" fmla="*/ 3652381 h 4790880"/>
                <a:gd name="connsiteX9" fmla="*/ 1830595 w 6413831"/>
                <a:gd name="connsiteY9" fmla="*/ 3652381 h 4790880"/>
                <a:gd name="connsiteX10" fmla="*/ 1830595 w 6413831"/>
                <a:gd name="connsiteY10" fmla="*/ 4338181 h 4790880"/>
                <a:gd name="connsiteX11" fmla="*/ 1144795 w 6413831"/>
                <a:gd name="connsiteY11" fmla="*/ 4338181 h 4790880"/>
                <a:gd name="connsiteX12" fmla="*/ 2756231 w 6413831"/>
                <a:gd name="connsiteY12" fmla="*/ 2958872 h 4790880"/>
                <a:gd name="connsiteX13" fmla="*/ 3670631 w 6413831"/>
                <a:gd name="connsiteY13" fmla="*/ 2958872 h 4790880"/>
                <a:gd name="connsiteX14" fmla="*/ 3670631 w 6413831"/>
                <a:gd name="connsiteY14" fmla="*/ 3873272 h 4790880"/>
                <a:gd name="connsiteX15" fmla="*/ 2756231 w 6413831"/>
                <a:gd name="connsiteY15" fmla="*/ 3873272 h 4790880"/>
                <a:gd name="connsiteX16" fmla="*/ 4813272 w 6413831"/>
                <a:gd name="connsiteY16" fmla="*/ 2743200 h 4790880"/>
                <a:gd name="connsiteX17" fmla="*/ 5042231 w 6413831"/>
                <a:gd name="connsiteY17" fmla="*/ 2743200 h 4790880"/>
                <a:gd name="connsiteX18" fmla="*/ 5042231 w 6413831"/>
                <a:gd name="connsiteY18" fmla="*/ 2972159 h 4790880"/>
                <a:gd name="connsiteX19" fmla="*/ 4813272 w 6413831"/>
                <a:gd name="connsiteY19" fmla="*/ 2972159 h 4790880"/>
                <a:gd name="connsiteX20" fmla="*/ 1841831 w 6413831"/>
                <a:gd name="connsiteY20" fmla="*/ 2044472 h 4790880"/>
                <a:gd name="connsiteX21" fmla="*/ 2756231 w 6413831"/>
                <a:gd name="connsiteY21" fmla="*/ 2044472 h 4790880"/>
                <a:gd name="connsiteX22" fmla="*/ 2756231 w 6413831"/>
                <a:gd name="connsiteY22" fmla="*/ 2958872 h 4790880"/>
                <a:gd name="connsiteX23" fmla="*/ 1841831 w 6413831"/>
                <a:gd name="connsiteY23" fmla="*/ 2958872 h 4790880"/>
                <a:gd name="connsiteX24" fmla="*/ 5042231 w 6413831"/>
                <a:gd name="connsiteY24" fmla="*/ 1371600 h 4790880"/>
                <a:gd name="connsiteX25" fmla="*/ 6413831 w 6413831"/>
                <a:gd name="connsiteY25" fmla="*/ 1371600 h 4790880"/>
                <a:gd name="connsiteX26" fmla="*/ 6413831 w 6413831"/>
                <a:gd name="connsiteY26" fmla="*/ 2743200 h 4790880"/>
                <a:gd name="connsiteX27" fmla="*/ 5042231 w 6413831"/>
                <a:gd name="connsiteY27" fmla="*/ 2743200 h 4790880"/>
                <a:gd name="connsiteX28" fmla="*/ 3670631 w 6413831"/>
                <a:gd name="connsiteY28" fmla="*/ 0 h 4790880"/>
                <a:gd name="connsiteX29" fmla="*/ 5042231 w 6413831"/>
                <a:gd name="connsiteY29" fmla="*/ 0 h 4790880"/>
                <a:gd name="connsiteX30" fmla="*/ 5042231 w 6413831"/>
                <a:gd name="connsiteY30" fmla="*/ 1371600 h 4790880"/>
                <a:gd name="connsiteX31" fmla="*/ 3670631 w 6413831"/>
                <a:gd name="connsiteY31" fmla="*/ 1371600 h 479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13831" h="4790880">
                  <a:moveTo>
                    <a:pt x="229318" y="4561921"/>
                  </a:moveTo>
                  <a:lnTo>
                    <a:pt x="458277" y="4561921"/>
                  </a:lnTo>
                  <a:lnTo>
                    <a:pt x="458277" y="4790880"/>
                  </a:lnTo>
                  <a:lnTo>
                    <a:pt x="229318" y="4790880"/>
                  </a:lnTo>
                  <a:close/>
                  <a:moveTo>
                    <a:pt x="0" y="4332962"/>
                  </a:moveTo>
                  <a:lnTo>
                    <a:pt x="228959" y="4332962"/>
                  </a:lnTo>
                  <a:lnTo>
                    <a:pt x="228959" y="4561921"/>
                  </a:lnTo>
                  <a:lnTo>
                    <a:pt x="0" y="4561921"/>
                  </a:lnTo>
                  <a:close/>
                  <a:moveTo>
                    <a:pt x="1144795" y="3652381"/>
                  </a:moveTo>
                  <a:lnTo>
                    <a:pt x="1830595" y="3652381"/>
                  </a:lnTo>
                  <a:lnTo>
                    <a:pt x="1830595" y="4338181"/>
                  </a:lnTo>
                  <a:lnTo>
                    <a:pt x="1144795" y="4338181"/>
                  </a:lnTo>
                  <a:close/>
                  <a:moveTo>
                    <a:pt x="2756231" y="2958872"/>
                  </a:moveTo>
                  <a:lnTo>
                    <a:pt x="3670631" y="2958872"/>
                  </a:lnTo>
                  <a:lnTo>
                    <a:pt x="3670631" y="3873272"/>
                  </a:lnTo>
                  <a:lnTo>
                    <a:pt x="2756231" y="3873272"/>
                  </a:lnTo>
                  <a:close/>
                  <a:moveTo>
                    <a:pt x="4813272" y="2743200"/>
                  </a:moveTo>
                  <a:lnTo>
                    <a:pt x="5042231" y="2743200"/>
                  </a:lnTo>
                  <a:lnTo>
                    <a:pt x="5042231" y="2972159"/>
                  </a:lnTo>
                  <a:lnTo>
                    <a:pt x="4813272" y="2972159"/>
                  </a:lnTo>
                  <a:close/>
                  <a:moveTo>
                    <a:pt x="1841831" y="2044472"/>
                  </a:moveTo>
                  <a:lnTo>
                    <a:pt x="2756231" y="2044472"/>
                  </a:lnTo>
                  <a:lnTo>
                    <a:pt x="2756231" y="2958872"/>
                  </a:lnTo>
                  <a:lnTo>
                    <a:pt x="1841831" y="2958872"/>
                  </a:lnTo>
                  <a:close/>
                  <a:moveTo>
                    <a:pt x="5042231" y="1371600"/>
                  </a:moveTo>
                  <a:lnTo>
                    <a:pt x="6413831" y="1371600"/>
                  </a:lnTo>
                  <a:lnTo>
                    <a:pt x="6413831" y="2743200"/>
                  </a:lnTo>
                  <a:lnTo>
                    <a:pt x="5042231" y="2743200"/>
                  </a:lnTo>
                  <a:close/>
                  <a:moveTo>
                    <a:pt x="3670631" y="0"/>
                  </a:moveTo>
                  <a:lnTo>
                    <a:pt x="5042231" y="0"/>
                  </a:lnTo>
                  <a:lnTo>
                    <a:pt x="5042231" y="1371600"/>
                  </a:lnTo>
                  <a:lnTo>
                    <a:pt x="3670631" y="137160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5" name="Graphic-Primary">
              <a:extLst>
                <a:ext uri="{FF2B5EF4-FFF2-40B4-BE49-F238E27FC236}">
                  <a16:creationId xmlns:a16="http://schemas.microsoft.com/office/drawing/2014/main" id="{4FB46CE5-C793-24DB-CF00-8F3E3732E5F5}"/>
                </a:ext>
              </a:extLst>
            </p:cNvPr>
            <p:cNvSpPr>
              <a:spLocks noGrp="1" noRot="1" noMove="1" noResize="1" noEditPoints="1" noAdjustHandles="1" noChangeArrowheads="1" noChangeShapeType="1"/>
            </p:cNvSpPr>
            <p:nvPr/>
          </p:nvSpPr>
          <p:spPr>
            <a:xfrm>
              <a:off x="5397888" y="914400"/>
              <a:ext cx="6184513" cy="5023981"/>
            </a:xfrm>
            <a:custGeom>
              <a:avLst/>
              <a:gdLst>
                <a:gd name="connsiteX0" fmla="*/ 915477 w 6184513"/>
                <a:gd name="connsiteY0" fmla="*/ 4338181 h 5023981"/>
                <a:gd name="connsiteX1" fmla="*/ 1601277 w 6184513"/>
                <a:gd name="connsiteY1" fmla="*/ 4338181 h 5023981"/>
                <a:gd name="connsiteX2" fmla="*/ 1601277 w 6184513"/>
                <a:gd name="connsiteY2" fmla="*/ 5023981 h 5023981"/>
                <a:gd name="connsiteX3" fmla="*/ 915477 w 6184513"/>
                <a:gd name="connsiteY3" fmla="*/ 5023981 h 5023981"/>
                <a:gd name="connsiteX4" fmla="*/ 0 w 6184513"/>
                <a:gd name="connsiteY4" fmla="*/ 4332962 h 5023981"/>
                <a:gd name="connsiteX5" fmla="*/ 228959 w 6184513"/>
                <a:gd name="connsiteY5" fmla="*/ 4332962 h 5023981"/>
                <a:gd name="connsiteX6" fmla="*/ 228959 w 6184513"/>
                <a:gd name="connsiteY6" fmla="*/ 4561921 h 5023981"/>
                <a:gd name="connsiteX7" fmla="*/ 0 w 6184513"/>
                <a:gd name="connsiteY7" fmla="*/ 4561921 h 5023981"/>
                <a:gd name="connsiteX8" fmla="*/ 229318 w 6184513"/>
                <a:gd name="connsiteY8" fmla="*/ 3652381 h 5023981"/>
                <a:gd name="connsiteX9" fmla="*/ 915118 w 6184513"/>
                <a:gd name="connsiteY9" fmla="*/ 3652381 h 5023981"/>
                <a:gd name="connsiteX10" fmla="*/ 915118 w 6184513"/>
                <a:gd name="connsiteY10" fmla="*/ 4338181 h 5023981"/>
                <a:gd name="connsiteX11" fmla="*/ 229318 w 6184513"/>
                <a:gd name="connsiteY11" fmla="*/ 4338181 h 5023981"/>
                <a:gd name="connsiteX12" fmla="*/ 4583954 w 6184513"/>
                <a:gd name="connsiteY12" fmla="*/ 2972159 h 5023981"/>
                <a:gd name="connsiteX13" fmla="*/ 4812913 w 6184513"/>
                <a:gd name="connsiteY13" fmla="*/ 2972159 h 5023981"/>
                <a:gd name="connsiteX14" fmla="*/ 4812913 w 6184513"/>
                <a:gd name="connsiteY14" fmla="*/ 3201118 h 5023981"/>
                <a:gd name="connsiteX15" fmla="*/ 4583954 w 6184513"/>
                <a:gd name="connsiteY15" fmla="*/ 3201118 h 5023981"/>
                <a:gd name="connsiteX16" fmla="*/ 4354995 w 6184513"/>
                <a:gd name="connsiteY16" fmla="*/ 2743200 h 5023981"/>
                <a:gd name="connsiteX17" fmla="*/ 4583954 w 6184513"/>
                <a:gd name="connsiteY17" fmla="*/ 2743200 h 5023981"/>
                <a:gd name="connsiteX18" fmla="*/ 4583954 w 6184513"/>
                <a:gd name="connsiteY18" fmla="*/ 2972159 h 5023981"/>
                <a:gd name="connsiteX19" fmla="*/ 4354995 w 6184513"/>
                <a:gd name="connsiteY19" fmla="*/ 2972159 h 5023981"/>
                <a:gd name="connsiteX20" fmla="*/ 2526913 w 6184513"/>
                <a:gd name="connsiteY20" fmla="*/ 2044472 h 5023981"/>
                <a:gd name="connsiteX21" fmla="*/ 3441313 w 6184513"/>
                <a:gd name="connsiteY21" fmla="*/ 2044472 h 5023981"/>
                <a:gd name="connsiteX22" fmla="*/ 3441313 w 6184513"/>
                <a:gd name="connsiteY22" fmla="*/ 2958872 h 5023981"/>
                <a:gd name="connsiteX23" fmla="*/ 2526913 w 6184513"/>
                <a:gd name="connsiteY23" fmla="*/ 2958872 h 5023981"/>
                <a:gd name="connsiteX24" fmla="*/ 4812913 w 6184513"/>
                <a:gd name="connsiteY24" fmla="*/ 0 h 5023981"/>
                <a:gd name="connsiteX25" fmla="*/ 6184513 w 6184513"/>
                <a:gd name="connsiteY25" fmla="*/ 0 h 5023981"/>
                <a:gd name="connsiteX26" fmla="*/ 6184513 w 6184513"/>
                <a:gd name="connsiteY26" fmla="*/ 1371600 h 5023981"/>
                <a:gd name="connsiteX27" fmla="*/ 4812913 w 6184513"/>
                <a:gd name="connsiteY27" fmla="*/ 1371600 h 502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84513" h="5023981">
                  <a:moveTo>
                    <a:pt x="915477" y="4338181"/>
                  </a:moveTo>
                  <a:lnTo>
                    <a:pt x="1601277" y="4338181"/>
                  </a:lnTo>
                  <a:lnTo>
                    <a:pt x="1601277" y="5023981"/>
                  </a:lnTo>
                  <a:lnTo>
                    <a:pt x="915477" y="5023981"/>
                  </a:lnTo>
                  <a:close/>
                  <a:moveTo>
                    <a:pt x="0" y="4332962"/>
                  </a:moveTo>
                  <a:lnTo>
                    <a:pt x="228959" y="4332962"/>
                  </a:lnTo>
                  <a:lnTo>
                    <a:pt x="228959" y="4561921"/>
                  </a:lnTo>
                  <a:lnTo>
                    <a:pt x="0" y="4561921"/>
                  </a:lnTo>
                  <a:close/>
                  <a:moveTo>
                    <a:pt x="229318" y="3652381"/>
                  </a:moveTo>
                  <a:lnTo>
                    <a:pt x="915118" y="3652381"/>
                  </a:lnTo>
                  <a:lnTo>
                    <a:pt x="915118" y="4338181"/>
                  </a:lnTo>
                  <a:lnTo>
                    <a:pt x="229318" y="4338181"/>
                  </a:lnTo>
                  <a:close/>
                  <a:moveTo>
                    <a:pt x="4583954" y="2972159"/>
                  </a:moveTo>
                  <a:lnTo>
                    <a:pt x="4812913" y="2972159"/>
                  </a:lnTo>
                  <a:lnTo>
                    <a:pt x="4812913" y="3201118"/>
                  </a:lnTo>
                  <a:lnTo>
                    <a:pt x="4583954" y="3201118"/>
                  </a:lnTo>
                  <a:close/>
                  <a:moveTo>
                    <a:pt x="4354995" y="2743200"/>
                  </a:moveTo>
                  <a:lnTo>
                    <a:pt x="4583954" y="2743200"/>
                  </a:lnTo>
                  <a:lnTo>
                    <a:pt x="4583954" y="2972159"/>
                  </a:lnTo>
                  <a:lnTo>
                    <a:pt x="4354995" y="2972159"/>
                  </a:lnTo>
                  <a:close/>
                  <a:moveTo>
                    <a:pt x="2526913" y="2044472"/>
                  </a:moveTo>
                  <a:lnTo>
                    <a:pt x="3441313" y="2044472"/>
                  </a:lnTo>
                  <a:lnTo>
                    <a:pt x="3441313" y="2958872"/>
                  </a:lnTo>
                  <a:lnTo>
                    <a:pt x="2526913" y="2958872"/>
                  </a:lnTo>
                  <a:close/>
                  <a:moveTo>
                    <a:pt x="4812913" y="0"/>
                  </a:moveTo>
                  <a:lnTo>
                    <a:pt x="6184513" y="0"/>
                  </a:lnTo>
                  <a:lnTo>
                    <a:pt x="6184513" y="1371600"/>
                  </a:lnTo>
                  <a:lnTo>
                    <a:pt x="4812913" y="13716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spTree>
    <p:extLst>
      <p:ext uri="{BB962C8B-B14F-4D97-AF65-F5344CB8AC3E}">
        <p14:creationId xmlns:p14="http://schemas.microsoft.com/office/powerpoint/2010/main" val="12006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4CCC5-D3A5-D3C8-B583-A35A9052A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ECCD8-171B-3BB6-4F4A-FD0F8A84C085}"/>
              </a:ext>
            </a:extLst>
          </p:cNvPr>
          <p:cNvSpPr>
            <a:spLocks noGrp="1"/>
          </p:cNvSpPr>
          <p:nvPr>
            <p:ph type="title"/>
          </p:nvPr>
        </p:nvSpPr>
        <p:spPr/>
        <p:txBody>
          <a:bodyPr/>
          <a:lstStyle/>
          <a:p>
            <a:r>
              <a:rPr lang="en-US">
                <a:solidFill>
                  <a:schemeClr val="tx1"/>
                </a:solidFill>
              </a:rPr>
              <a:t>Is AWP Dying? Understanding Pressure Points and Payer Inertia</a:t>
            </a:r>
          </a:p>
        </p:txBody>
      </p:sp>
      <p:sp>
        <p:nvSpPr>
          <p:cNvPr id="3" name="Text Placeholder 2">
            <a:extLst>
              <a:ext uri="{FF2B5EF4-FFF2-40B4-BE49-F238E27FC236}">
                <a16:creationId xmlns:a16="http://schemas.microsoft.com/office/drawing/2014/main" id="{AD04401C-E3A3-24ED-9825-601DC0F3A656}"/>
              </a:ext>
            </a:extLst>
          </p:cNvPr>
          <p:cNvSpPr>
            <a:spLocks noGrp="1"/>
          </p:cNvSpPr>
          <p:nvPr>
            <p:ph type="body" sz="quarter" idx="13"/>
          </p:nvPr>
        </p:nvSpPr>
        <p:spPr/>
        <p:txBody>
          <a:bodyPr/>
          <a:lstStyle/>
          <a:p>
            <a:r>
              <a:rPr lang="en-US">
                <a:solidFill>
                  <a:schemeClr val="tx1"/>
                </a:solidFill>
              </a:rPr>
              <a:t>Structural weaknesses meet institutional resistance to change</a:t>
            </a:r>
          </a:p>
        </p:txBody>
      </p:sp>
      <p:sp>
        <p:nvSpPr>
          <p:cNvPr id="4" name="Text Placeholder 3">
            <a:extLst>
              <a:ext uri="{FF2B5EF4-FFF2-40B4-BE49-F238E27FC236}">
                <a16:creationId xmlns:a16="http://schemas.microsoft.com/office/drawing/2014/main" id="{C0948CDD-EF79-3D88-CC21-D32B0C5EA06C}"/>
              </a:ext>
            </a:extLst>
          </p:cNvPr>
          <p:cNvSpPr>
            <a:spLocks noGrp="1"/>
          </p:cNvSpPr>
          <p:nvPr>
            <p:ph type="body" sz="quarter" idx="16"/>
          </p:nvPr>
        </p:nvSpPr>
        <p:spPr/>
        <p:txBody>
          <a:bodyPr/>
          <a:lstStyle/>
          <a:p>
            <a:r>
              <a:rPr lang="en-US">
                <a:solidFill>
                  <a:schemeClr val="tx1"/>
                </a:solidFill>
              </a:rPr>
              <a:t>2026 NACDS Regional Conference</a:t>
            </a:r>
          </a:p>
        </p:txBody>
      </p:sp>
      <p:sp>
        <p:nvSpPr>
          <p:cNvPr id="17" name="Slide Number Placeholder 2">
            <a:extLst>
              <a:ext uri="{FF2B5EF4-FFF2-40B4-BE49-F238E27FC236}">
                <a16:creationId xmlns:a16="http://schemas.microsoft.com/office/drawing/2014/main" id="{3E82AF68-BFBE-ED7F-2D35-9D0787650ECC}"/>
              </a:ext>
            </a:extLst>
          </p:cNvPr>
          <p:cNvSpPr txBox="1">
            <a:spLocks/>
          </p:cNvSpPr>
          <p:nvPr/>
        </p:nvSpPr>
        <p:spPr>
          <a:xfrm>
            <a:off x="11171808" y="6484767"/>
            <a:ext cx="587376" cy="169277"/>
          </a:xfrm>
          <a:prstGeom prst="rect">
            <a:avLst/>
          </a:prstGeom>
        </p:spPr>
        <p:txBody>
          <a:bodyPr vert="horz" lIns="0" tIns="0" rIns="0" bIns="0" rtlCol="0" anchor="ctr"/>
          <a:lstStyle>
            <a:defPPr>
              <a:defRPr lang="en-US"/>
            </a:defPPr>
            <a:lvl1pPr algn="r">
              <a:defRPr sz="1200">
                <a:solidFill>
                  <a:schemeClr val="tx1">
                    <a:tint val="82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12E008-61E4-4A99-8383-A3C8D6963C8E}" type="slidenum">
              <a:rPr lang="en-US"/>
              <a:pPr/>
              <a:t>7</a:t>
            </a:fld>
            <a:endParaRPr lang="en-US"/>
          </a:p>
        </p:txBody>
      </p:sp>
      <p:grpSp>
        <p:nvGrpSpPr>
          <p:cNvPr id="18" name="Group 17">
            <a:extLst>
              <a:ext uri="{FF2B5EF4-FFF2-40B4-BE49-F238E27FC236}">
                <a16:creationId xmlns:a16="http://schemas.microsoft.com/office/drawing/2014/main" id="{3BD5BA33-A9B4-FA37-9F99-5C49F5BBB59D}"/>
              </a:ext>
            </a:extLst>
          </p:cNvPr>
          <p:cNvGrpSpPr/>
          <p:nvPr/>
        </p:nvGrpSpPr>
        <p:grpSpPr>
          <a:xfrm>
            <a:off x="455929" y="1695450"/>
            <a:ext cx="3665318" cy="3476807"/>
            <a:chOff x="609600" y="1276205"/>
            <a:chExt cx="3665318" cy="3476807"/>
          </a:xfrm>
        </p:grpSpPr>
        <p:grpSp>
          <p:nvGrpSpPr>
            <p:cNvPr id="19" name="Group 18">
              <a:extLst>
                <a:ext uri="{FF2B5EF4-FFF2-40B4-BE49-F238E27FC236}">
                  <a16:creationId xmlns:a16="http://schemas.microsoft.com/office/drawing/2014/main" id="{D25A47F7-92C4-BA93-595B-B20BBD2A698A}"/>
                </a:ext>
              </a:extLst>
            </p:cNvPr>
            <p:cNvGrpSpPr/>
            <p:nvPr/>
          </p:nvGrpSpPr>
          <p:grpSpPr>
            <a:xfrm>
              <a:off x="609600" y="1276205"/>
              <a:ext cx="3665318" cy="1287878"/>
              <a:chOff x="609600" y="1276205"/>
              <a:chExt cx="3665318" cy="1287878"/>
            </a:xfrm>
          </p:grpSpPr>
          <p:grpSp>
            <p:nvGrpSpPr>
              <p:cNvPr id="21" name="Group 20">
                <a:extLst>
                  <a:ext uri="{FF2B5EF4-FFF2-40B4-BE49-F238E27FC236}">
                    <a16:creationId xmlns:a16="http://schemas.microsoft.com/office/drawing/2014/main" id="{B149C4E3-E17D-DCBE-DA9D-00C4CDE90EED}"/>
                  </a:ext>
                </a:extLst>
              </p:cNvPr>
              <p:cNvGrpSpPr/>
              <p:nvPr/>
            </p:nvGrpSpPr>
            <p:grpSpPr>
              <a:xfrm>
                <a:off x="609600" y="1276205"/>
                <a:ext cx="3665318" cy="1287878"/>
                <a:chOff x="4263341" y="2334768"/>
                <a:chExt cx="3665318" cy="1287878"/>
              </a:xfrm>
            </p:grpSpPr>
            <p:sp>
              <p:nvSpPr>
                <p:cNvPr id="23" name="Rectangle: Top Corners Rounded 22">
                  <a:extLst>
                    <a:ext uri="{FF2B5EF4-FFF2-40B4-BE49-F238E27FC236}">
                      <a16:creationId xmlns:a16="http://schemas.microsoft.com/office/drawing/2014/main" id="{30780D37-1DD6-A128-AA8A-27C89EA34AAE}"/>
                    </a:ext>
                  </a:extLst>
                </p:cNvPr>
                <p:cNvSpPr/>
                <p:nvPr/>
              </p:nvSpPr>
              <p:spPr bwMode="ltGray">
                <a:xfrm>
                  <a:off x="7167755" y="2334768"/>
                  <a:ext cx="432816" cy="164592"/>
                </a:xfrm>
                <a:prstGeom prst="round2SameRect">
                  <a:avLst>
                    <a:gd name="adj1" fmla="val 50000"/>
                    <a:gd name="adj2" fmla="val 0"/>
                  </a:avLst>
                </a:prstGeom>
                <a:solidFill>
                  <a:srgbClr val="0078D3">
                    <a:lumMod val="75000"/>
                  </a:srgb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24" name="Rectangle: Top Corners Rounded 23">
                  <a:extLst>
                    <a:ext uri="{FF2B5EF4-FFF2-40B4-BE49-F238E27FC236}">
                      <a16:creationId xmlns:a16="http://schemas.microsoft.com/office/drawing/2014/main" id="{8D225D5C-F175-6209-0849-9276BDAE8753}"/>
                    </a:ext>
                  </a:extLst>
                </p:cNvPr>
                <p:cNvSpPr/>
                <p:nvPr/>
              </p:nvSpPr>
              <p:spPr bwMode="ltGray">
                <a:xfrm>
                  <a:off x="4583809" y="2334768"/>
                  <a:ext cx="432816" cy="164592"/>
                </a:xfrm>
                <a:prstGeom prst="round2SameRect">
                  <a:avLst>
                    <a:gd name="adj1" fmla="val 50000"/>
                    <a:gd name="adj2" fmla="val 0"/>
                  </a:avLst>
                </a:prstGeom>
                <a:solidFill>
                  <a:srgbClr val="0078D3">
                    <a:lumMod val="75000"/>
                  </a:srgb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25" name="Rectangle: Rounded Corners 24">
                  <a:extLst>
                    <a:ext uri="{FF2B5EF4-FFF2-40B4-BE49-F238E27FC236}">
                      <a16:creationId xmlns:a16="http://schemas.microsoft.com/office/drawing/2014/main" id="{F311E7D3-EEEA-4DA7-77F1-47B4BAA963DB}"/>
                    </a:ext>
                  </a:extLst>
                </p:cNvPr>
                <p:cNvSpPr/>
                <p:nvPr/>
              </p:nvSpPr>
              <p:spPr bwMode="ltGray">
                <a:xfrm>
                  <a:off x="4263341" y="2476983"/>
                  <a:ext cx="3665318" cy="1145663"/>
                </a:xfrm>
                <a:prstGeom prst="roundRect">
                  <a:avLst/>
                </a:prstGeom>
                <a:solidFill>
                  <a:srgbClr val="F3F3F3"/>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26" name="Freeform: Shape 25">
                  <a:extLst>
                    <a:ext uri="{FF2B5EF4-FFF2-40B4-BE49-F238E27FC236}">
                      <a16:creationId xmlns:a16="http://schemas.microsoft.com/office/drawing/2014/main" id="{EC775B4E-A93C-800F-5398-7E8A5B6E3D0D}"/>
                    </a:ext>
                  </a:extLst>
                </p:cNvPr>
                <p:cNvSpPr/>
                <p:nvPr/>
              </p:nvSpPr>
              <p:spPr bwMode="ltGray">
                <a:xfrm>
                  <a:off x="4688840" y="2334768"/>
                  <a:ext cx="2806700" cy="622043"/>
                </a:xfrm>
                <a:custGeom>
                  <a:avLst/>
                  <a:gdLst>
                    <a:gd name="csX0" fmla="*/ 0 w 3132882"/>
                    <a:gd name="csY0" fmla="*/ 0 h 674650"/>
                    <a:gd name="csX1" fmla="*/ 3132882 w 3132882"/>
                    <a:gd name="csY1" fmla="*/ 0 h 674650"/>
                    <a:gd name="csX2" fmla="*/ 3132882 w 3132882"/>
                    <a:gd name="csY2" fmla="*/ 497168 h 674650"/>
                    <a:gd name="csX3" fmla="*/ 2955400 w 3132882"/>
                    <a:gd name="csY3" fmla="*/ 674650 h 674650"/>
                    <a:gd name="csX4" fmla="*/ 177482 w 3132882"/>
                    <a:gd name="csY4" fmla="*/ 674650 h 674650"/>
                    <a:gd name="csX5" fmla="*/ 0 w 3132882"/>
                    <a:gd name="csY5" fmla="*/ 497168 h 674650"/>
                    <a:gd name="csX0" fmla="*/ 2967 w 3135849"/>
                    <a:gd name="csY0" fmla="*/ 0 h 674650"/>
                    <a:gd name="csX1" fmla="*/ 3135849 w 3135849"/>
                    <a:gd name="csY1" fmla="*/ 0 h 674650"/>
                    <a:gd name="csX2" fmla="*/ 3135849 w 3135849"/>
                    <a:gd name="csY2" fmla="*/ 497168 h 674650"/>
                    <a:gd name="csX3" fmla="*/ 2958367 w 3135849"/>
                    <a:gd name="csY3" fmla="*/ 674650 h 674650"/>
                    <a:gd name="csX4" fmla="*/ 180449 w 3135849"/>
                    <a:gd name="csY4" fmla="*/ 674650 h 674650"/>
                    <a:gd name="csX5" fmla="*/ 2967 w 3135849"/>
                    <a:gd name="csY5" fmla="*/ 497168 h 674650"/>
                    <a:gd name="csX6" fmla="*/ 0 w 3135849"/>
                    <a:gd name="csY6" fmla="*/ 136652 h 674650"/>
                    <a:gd name="csX7" fmla="*/ 2967 w 3135849"/>
                    <a:gd name="csY7" fmla="*/ 0 h 674650"/>
                    <a:gd name="csX0" fmla="*/ 2967 w 3135849"/>
                    <a:gd name="csY0" fmla="*/ 0 h 674650"/>
                    <a:gd name="csX1" fmla="*/ 3135849 w 3135849"/>
                    <a:gd name="csY1" fmla="*/ 0 h 674650"/>
                    <a:gd name="csX2" fmla="*/ 3135849 w 3135849"/>
                    <a:gd name="csY2" fmla="*/ 136652 h 674650"/>
                    <a:gd name="csX3" fmla="*/ 3135849 w 3135849"/>
                    <a:gd name="csY3" fmla="*/ 497168 h 674650"/>
                    <a:gd name="csX4" fmla="*/ 2958367 w 3135849"/>
                    <a:gd name="csY4" fmla="*/ 674650 h 674650"/>
                    <a:gd name="csX5" fmla="*/ 180449 w 3135849"/>
                    <a:gd name="csY5" fmla="*/ 674650 h 674650"/>
                    <a:gd name="csX6" fmla="*/ 2967 w 3135849"/>
                    <a:gd name="csY6" fmla="*/ 497168 h 674650"/>
                    <a:gd name="csX7" fmla="*/ 0 w 3135849"/>
                    <a:gd name="csY7" fmla="*/ 136652 h 674650"/>
                    <a:gd name="csX8" fmla="*/ 2967 w 3135849"/>
                    <a:gd name="csY8" fmla="*/ 0 h 674650"/>
                    <a:gd name="csX0" fmla="*/ 2967 w 3204084"/>
                    <a:gd name="csY0" fmla="*/ 0 h 674650"/>
                    <a:gd name="csX1" fmla="*/ 3204084 w 3204084"/>
                    <a:gd name="csY1" fmla="*/ 0 h 674650"/>
                    <a:gd name="csX2" fmla="*/ 3135849 w 3204084"/>
                    <a:gd name="csY2" fmla="*/ 136652 h 674650"/>
                    <a:gd name="csX3" fmla="*/ 3135849 w 3204084"/>
                    <a:gd name="csY3" fmla="*/ 497168 h 674650"/>
                    <a:gd name="csX4" fmla="*/ 2958367 w 3204084"/>
                    <a:gd name="csY4" fmla="*/ 674650 h 674650"/>
                    <a:gd name="csX5" fmla="*/ 180449 w 3204084"/>
                    <a:gd name="csY5" fmla="*/ 674650 h 674650"/>
                    <a:gd name="csX6" fmla="*/ 2967 w 3204084"/>
                    <a:gd name="csY6" fmla="*/ 497168 h 674650"/>
                    <a:gd name="csX7" fmla="*/ 0 w 3204084"/>
                    <a:gd name="csY7" fmla="*/ 136652 h 674650"/>
                    <a:gd name="csX8" fmla="*/ 2967 w 3204084"/>
                    <a:gd name="csY8" fmla="*/ 0 h 674650"/>
                    <a:gd name="csX0" fmla="*/ 2967 w 3204084"/>
                    <a:gd name="csY0" fmla="*/ 0 h 674650"/>
                    <a:gd name="csX1" fmla="*/ 3204084 w 3204084"/>
                    <a:gd name="csY1" fmla="*/ 0 h 674650"/>
                    <a:gd name="csX2" fmla="*/ 3135849 w 3204084"/>
                    <a:gd name="csY2" fmla="*/ 136652 h 674650"/>
                    <a:gd name="csX3" fmla="*/ 3135849 w 3204084"/>
                    <a:gd name="csY3" fmla="*/ 497168 h 674650"/>
                    <a:gd name="csX4" fmla="*/ 2958367 w 3204084"/>
                    <a:gd name="csY4" fmla="*/ 674650 h 674650"/>
                    <a:gd name="csX5" fmla="*/ 180449 w 3204084"/>
                    <a:gd name="csY5" fmla="*/ 674650 h 674650"/>
                    <a:gd name="csX6" fmla="*/ 2967 w 3204084"/>
                    <a:gd name="csY6" fmla="*/ 497168 h 674650"/>
                    <a:gd name="csX7" fmla="*/ 0 w 3204084"/>
                    <a:gd name="csY7" fmla="*/ 136652 h 674650"/>
                    <a:gd name="csX8" fmla="*/ 2967 w 3204084"/>
                    <a:gd name="csY8" fmla="*/ 0 h 674650"/>
                    <a:gd name="csX0" fmla="*/ 2967 w 3204084"/>
                    <a:gd name="csY0" fmla="*/ 0 h 674650"/>
                    <a:gd name="csX1" fmla="*/ 3204084 w 3204084"/>
                    <a:gd name="csY1" fmla="*/ 0 h 674650"/>
                    <a:gd name="csX2" fmla="*/ 3135849 w 3204084"/>
                    <a:gd name="csY2" fmla="*/ 136652 h 674650"/>
                    <a:gd name="csX3" fmla="*/ 3135849 w 3204084"/>
                    <a:gd name="csY3" fmla="*/ 497168 h 674650"/>
                    <a:gd name="csX4" fmla="*/ 2958367 w 3204084"/>
                    <a:gd name="csY4" fmla="*/ 674650 h 674650"/>
                    <a:gd name="csX5" fmla="*/ 180449 w 3204084"/>
                    <a:gd name="csY5" fmla="*/ 674650 h 674650"/>
                    <a:gd name="csX6" fmla="*/ 2967 w 3204084"/>
                    <a:gd name="csY6" fmla="*/ 497168 h 674650"/>
                    <a:gd name="csX7" fmla="*/ 0 w 3204084"/>
                    <a:gd name="csY7" fmla="*/ 136652 h 674650"/>
                    <a:gd name="csX8" fmla="*/ 2967 w 3204084"/>
                    <a:gd name="csY8"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77136 w 3278253"/>
                    <a:gd name="csY6" fmla="*/ 497168 h 674650"/>
                    <a:gd name="csX7" fmla="*/ 74169 w 3278253"/>
                    <a:gd name="csY7" fmla="*/ 136652 h 674650"/>
                    <a:gd name="csX8" fmla="*/ 0 w 3278253"/>
                    <a:gd name="csY8"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77136 w 3278253"/>
                    <a:gd name="csY6" fmla="*/ 497168 h 674650"/>
                    <a:gd name="csX7" fmla="*/ 74169 w 3278253"/>
                    <a:gd name="csY7" fmla="*/ 136652 h 674650"/>
                    <a:gd name="csX8" fmla="*/ 0 w 3278253"/>
                    <a:gd name="csY8" fmla="*/ 0 h 674650"/>
                    <a:gd name="csX0" fmla="*/ 10103 w 3288356"/>
                    <a:gd name="csY0" fmla="*/ 0 h 674650"/>
                    <a:gd name="csX1" fmla="*/ 3288356 w 3288356"/>
                    <a:gd name="csY1" fmla="*/ 0 h 674650"/>
                    <a:gd name="csX2" fmla="*/ 3220121 w 3288356"/>
                    <a:gd name="csY2" fmla="*/ 136652 h 674650"/>
                    <a:gd name="csX3" fmla="*/ 3220121 w 3288356"/>
                    <a:gd name="csY3" fmla="*/ 497168 h 674650"/>
                    <a:gd name="csX4" fmla="*/ 3042639 w 3288356"/>
                    <a:gd name="csY4" fmla="*/ 674650 h 674650"/>
                    <a:gd name="csX5" fmla="*/ 264721 w 3288356"/>
                    <a:gd name="csY5" fmla="*/ 674650 h 674650"/>
                    <a:gd name="csX6" fmla="*/ 84272 w 3288356"/>
                    <a:gd name="csY6" fmla="*/ 136652 h 674650"/>
                    <a:gd name="csX7" fmla="*/ 10103 w 3288356"/>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74169 w 3278253"/>
                    <a:gd name="csY6" fmla="*/ 136652 h 674650"/>
                    <a:gd name="csX7" fmla="*/ 0 w 3278253"/>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74169 w 3278253"/>
                    <a:gd name="csY6" fmla="*/ 136652 h 674650"/>
                    <a:gd name="csX7" fmla="*/ 0 w 3278253"/>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65268 w 3278253"/>
                    <a:gd name="csY6" fmla="*/ 197612 h 674650"/>
                    <a:gd name="csX7" fmla="*/ 0 w 3278253"/>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65268 w 3278253"/>
                    <a:gd name="csY6" fmla="*/ 197612 h 674650"/>
                    <a:gd name="csX7" fmla="*/ 0 w 3278253"/>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65268 w 3278253"/>
                    <a:gd name="csY6" fmla="*/ 197612 h 674650"/>
                    <a:gd name="csX7" fmla="*/ 0 w 3278253"/>
                    <a:gd name="csY7" fmla="*/ 0 h 674650"/>
                    <a:gd name="csX0" fmla="*/ 0 w 3278253"/>
                    <a:gd name="csY0" fmla="*/ 0 h 674650"/>
                    <a:gd name="csX1" fmla="*/ 3278253 w 3278253"/>
                    <a:gd name="csY1" fmla="*/ 0 h 674650"/>
                    <a:gd name="csX2" fmla="*/ 3210018 w 3278253"/>
                    <a:gd name="csY2" fmla="*/ 177292 h 674650"/>
                    <a:gd name="csX3" fmla="*/ 3210018 w 3278253"/>
                    <a:gd name="csY3" fmla="*/ 497168 h 674650"/>
                    <a:gd name="csX4" fmla="*/ 3032536 w 3278253"/>
                    <a:gd name="csY4" fmla="*/ 674650 h 674650"/>
                    <a:gd name="csX5" fmla="*/ 254618 w 3278253"/>
                    <a:gd name="csY5" fmla="*/ 674650 h 674650"/>
                    <a:gd name="csX6" fmla="*/ 65268 w 3278253"/>
                    <a:gd name="csY6" fmla="*/ 197612 h 674650"/>
                    <a:gd name="csX7" fmla="*/ 0 w 3278253"/>
                    <a:gd name="csY7"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8"/>
                    <a:gd name="csX1" fmla="*/ 3278253 w 3278253"/>
                    <a:gd name="csY1" fmla="*/ 0 h 674658"/>
                    <a:gd name="csX2" fmla="*/ 3210018 w 3278253"/>
                    <a:gd name="csY2" fmla="*/ 177292 h 674658"/>
                    <a:gd name="csX3" fmla="*/ 3032536 w 3278253"/>
                    <a:gd name="csY3" fmla="*/ 674650 h 674658"/>
                    <a:gd name="csX4" fmla="*/ 254618 w 3278253"/>
                    <a:gd name="csY4" fmla="*/ 674650 h 674658"/>
                    <a:gd name="csX5" fmla="*/ 65268 w 3278253"/>
                    <a:gd name="csY5" fmla="*/ 197612 h 674658"/>
                    <a:gd name="csX6" fmla="*/ 0 w 3278253"/>
                    <a:gd name="csY6" fmla="*/ 0 h 674658"/>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6083"/>
                    <a:gd name="csX1" fmla="*/ 3278253 w 3278253"/>
                    <a:gd name="csY1" fmla="*/ 0 h 676083"/>
                    <a:gd name="csX2" fmla="*/ 3210018 w 3278253"/>
                    <a:gd name="csY2" fmla="*/ 177292 h 676083"/>
                    <a:gd name="csX3" fmla="*/ 3032536 w 3278253"/>
                    <a:gd name="csY3" fmla="*/ 674650 h 676083"/>
                    <a:gd name="csX4" fmla="*/ 254618 w 3278253"/>
                    <a:gd name="csY4" fmla="*/ 674650 h 676083"/>
                    <a:gd name="csX5" fmla="*/ 65268 w 3278253"/>
                    <a:gd name="csY5" fmla="*/ 197612 h 676083"/>
                    <a:gd name="csX6" fmla="*/ 0 w 3278253"/>
                    <a:gd name="csY6" fmla="*/ 0 h 676083"/>
                    <a:gd name="csX0" fmla="*/ 0 w 3278253"/>
                    <a:gd name="csY0" fmla="*/ 0 h 676083"/>
                    <a:gd name="csX1" fmla="*/ 3278253 w 3278253"/>
                    <a:gd name="csY1" fmla="*/ 0 h 676083"/>
                    <a:gd name="csX2" fmla="*/ 3210018 w 3278253"/>
                    <a:gd name="csY2" fmla="*/ 177292 h 676083"/>
                    <a:gd name="csX3" fmla="*/ 3032536 w 3278253"/>
                    <a:gd name="csY3" fmla="*/ 674650 h 676083"/>
                    <a:gd name="csX4" fmla="*/ 254618 w 3278253"/>
                    <a:gd name="csY4" fmla="*/ 674650 h 676083"/>
                    <a:gd name="csX5" fmla="*/ 65268 w 3278253"/>
                    <a:gd name="csY5" fmla="*/ 197612 h 676083"/>
                    <a:gd name="csX6" fmla="*/ 0 w 3278253"/>
                    <a:gd name="csY6" fmla="*/ 0 h 676083"/>
                    <a:gd name="csX0" fmla="*/ 0 w 3278253"/>
                    <a:gd name="csY0" fmla="*/ 0 h 676083"/>
                    <a:gd name="csX1" fmla="*/ 3278253 w 3278253"/>
                    <a:gd name="csY1" fmla="*/ 0 h 676083"/>
                    <a:gd name="csX2" fmla="*/ 3210018 w 3278253"/>
                    <a:gd name="csY2" fmla="*/ 177292 h 676083"/>
                    <a:gd name="csX3" fmla="*/ 3032536 w 3278253"/>
                    <a:gd name="csY3" fmla="*/ 674650 h 676083"/>
                    <a:gd name="csX4" fmla="*/ 254618 w 3278253"/>
                    <a:gd name="csY4" fmla="*/ 674650 h 676083"/>
                    <a:gd name="csX5" fmla="*/ 65268 w 3278253"/>
                    <a:gd name="csY5" fmla="*/ 197612 h 676083"/>
                    <a:gd name="csX6" fmla="*/ 0 w 3278253"/>
                    <a:gd name="csY6" fmla="*/ 0 h 676083"/>
                    <a:gd name="csX0" fmla="*/ 0 w 3278253"/>
                    <a:gd name="csY0" fmla="*/ 0 h 676083"/>
                    <a:gd name="csX1" fmla="*/ 3278253 w 3278253"/>
                    <a:gd name="csY1" fmla="*/ 0 h 676083"/>
                    <a:gd name="csX2" fmla="*/ 3210018 w 3278253"/>
                    <a:gd name="csY2" fmla="*/ 177292 h 676083"/>
                    <a:gd name="csX3" fmla="*/ 3032536 w 3278253"/>
                    <a:gd name="csY3" fmla="*/ 674650 h 676083"/>
                    <a:gd name="csX4" fmla="*/ 254618 w 3278253"/>
                    <a:gd name="csY4" fmla="*/ 674650 h 676083"/>
                    <a:gd name="csX5" fmla="*/ 65268 w 3278253"/>
                    <a:gd name="csY5" fmla="*/ 197612 h 676083"/>
                    <a:gd name="csX6" fmla="*/ 0 w 3278253"/>
                    <a:gd name="csY6" fmla="*/ 0 h 67608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278253" h="676083">
                      <a:moveTo>
                        <a:pt x="0" y="0"/>
                      </a:moveTo>
                      <a:lnTo>
                        <a:pt x="3278253" y="0"/>
                      </a:lnTo>
                      <a:cubicBezTo>
                        <a:pt x="3211007" y="53171"/>
                        <a:pt x="3211996" y="116501"/>
                        <a:pt x="3210018" y="177292"/>
                      </a:cubicBezTo>
                      <a:cubicBezTo>
                        <a:pt x="3208040" y="238083"/>
                        <a:pt x="3219267" y="671424"/>
                        <a:pt x="3032536" y="674650"/>
                      </a:cubicBezTo>
                      <a:cubicBezTo>
                        <a:pt x="2845805" y="677876"/>
                        <a:pt x="1180591" y="674650"/>
                        <a:pt x="254618" y="674650"/>
                      </a:cubicBezTo>
                      <a:cubicBezTo>
                        <a:pt x="46364" y="671344"/>
                        <a:pt x="69137" y="332914"/>
                        <a:pt x="65268" y="197612"/>
                      </a:cubicBezTo>
                      <a:cubicBezTo>
                        <a:pt x="61312" y="146981"/>
                        <a:pt x="69224" y="73491"/>
                        <a:pt x="0" y="0"/>
                      </a:cubicBezTo>
                      <a:close/>
                    </a:path>
                  </a:pathLst>
                </a:custGeom>
                <a:solidFill>
                  <a:srgbClr val="0078D3"/>
                </a:solidFill>
                <a:ln w="1905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grpSp>
          <p:sp>
            <p:nvSpPr>
              <p:cNvPr id="22" name="TextBox 21">
                <a:extLst>
                  <a:ext uri="{FF2B5EF4-FFF2-40B4-BE49-F238E27FC236}">
                    <a16:creationId xmlns:a16="http://schemas.microsoft.com/office/drawing/2014/main" id="{03166E01-DF62-7CBA-D527-44A9951EC4DC}"/>
                  </a:ext>
                </a:extLst>
              </p:cNvPr>
              <p:cNvSpPr txBox="1"/>
              <p:nvPr/>
            </p:nvSpPr>
            <p:spPr>
              <a:xfrm>
                <a:off x="609600" y="2060483"/>
                <a:ext cx="3665318" cy="338554"/>
              </a:xfrm>
              <a:prstGeom prst="rect">
                <a:avLst/>
              </a:prstGeom>
              <a:noFill/>
            </p:spPr>
            <p:txBody>
              <a:bodyPr wrap="square">
                <a:spAutoFit/>
              </a:bodyPr>
              <a:lstStyle/>
              <a:p>
                <a:pPr marL="0" marR="0" lvl="0" indent="0" algn="ctr" defTabSz="914377" eaLnBrk="1" fontAlgn="auto" latinLnBrk="0" hangingPunct="1">
                  <a:lnSpc>
                    <a:spcPct val="100000"/>
                  </a:lnSpc>
                  <a:spcBef>
                    <a:spcPts val="600"/>
                  </a:spcBef>
                  <a:spcAft>
                    <a:spcPts val="600"/>
                  </a:spcAft>
                  <a:buClrTx/>
                  <a:buSzPct val="80000"/>
                  <a:buFontTx/>
                  <a:buNone/>
                  <a:tabLst/>
                  <a:defRPr/>
                </a:pPr>
                <a:r>
                  <a:rPr kumimoji="0" lang="en-US" sz="1600" b="1" i="0" u="none" strike="noStrike" kern="0" cap="none" spc="0" normalizeH="0" baseline="0" noProof="0">
                    <a:ln>
                      <a:noFill/>
                    </a:ln>
                    <a:solidFill>
                      <a:srgbClr val="222B36"/>
                    </a:solidFill>
                    <a:effectLst/>
                    <a:uLnTx/>
                    <a:uFillTx/>
                  </a:rPr>
                  <a:t>AWP Model Concerns</a:t>
                </a:r>
              </a:p>
            </p:txBody>
          </p:sp>
        </p:grpSp>
        <p:sp>
          <p:nvSpPr>
            <p:cNvPr id="20" name="TextBox 19">
              <a:extLst>
                <a:ext uri="{FF2B5EF4-FFF2-40B4-BE49-F238E27FC236}">
                  <a16:creationId xmlns:a16="http://schemas.microsoft.com/office/drawing/2014/main" id="{EC8B4651-4129-1F98-E3E6-62D28B5FBC4C}"/>
                </a:ext>
              </a:extLst>
            </p:cNvPr>
            <p:cNvSpPr txBox="1"/>
            <p:nvPr/>
          </p:nvSpPr>
          <p:spPr>
            <a:xfrm>
              <a:off x="609600" y="2706298"/>
              <a:ext cx="3665318" cy="2046714"/>
            </a:xfrm>
            <a:prstGeom prst="rect">
              <a:avLst/>
            </a:prstGeom>
            <a:noFill/>
          </p:spPr>
          <p:txBody>
            <a:bodyPr wrap="square">
              <a:spAutoFit/>
            </a:bodyPr>
            <a:lstStyle/>
            <a:p>
              <a:pPr marL="182880" marR="0" lvl="0" indent="-18288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600" b="0" i="0" u="none" strike="noStrike" kern="0" cap="none" spc="0" normalizeH="0" baseline="0" noProof="0">
                  <a:ln>
                    <a:noFill/>
                  </a:ln>
                  <a:solidFill>
                    <a:srgbClr val="222B36"/>
                  </a:solidFill>
                  <a:effectLst/>
                  <a:uLnTx/>
                  <a:uFillTx/>
                </a:rPr>
                <a:t>Drug cost correlation and utilization mix (generic/brand, network type)</a:t>
              </a:r>
            </a:p>
            <a:p>
              <a:pPr marL="182880" marR="0" lvl="0" indent="-18288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600" b="0" i="0" u="none" strike="noStrike" kern="0" cap="none" spc="0" normalizeH="0" baseline="0" noProof="0">
                  <a:ln>
                    <a:noFill/>
                  </a:ln>
                  <a:solidFill>
                    <a:srgbClr val="222B36"/>
                  </a:solidFill>
                  <a:effectLst/>
                  <a:uLnTx/>
                  <a:uFillTx/>
                </a:rPr>
                <a:t>Cross-subsidization across categories</a:t>
              </a:r>
            </a:p>
            <a:p>
              <a:pPr marL="182880" marR="0" lvl="0" indent="-18288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600" b="0" i="0" u="none" strike="noStrike" kern="0" cap="none" spc="0" normalizeH="0" baseline="0" noProof="0">
                  <a:ln>
                    <a:noFill/>
                  </a:ln>
                  <a:solidFill>
                    <a:srgbClr val="222B36"/>
                  </a:solidFill>
                  <a:effectLst/>
                  <a:uLnTx/>
                  <a:uFillTx/>
                </a:rPr>
                <a:t>Cross Subsidization</a:t>
              </a:r>
            </a:p>
            <a:p>
              <a:pPr marL="182880" marR="0" lvl="0" indent="-18288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600" b="0" i="0" u="none" strike="noStrike" kern="0" cap="none" spc="0" normalizeH="0" baseline="0" noProof="0">
                  <a:ln>
                    <a:noFill/>
                  </a:ln>
                  <a:solidFill>
                    <a:srgbClr val="222B36"/>
                  </a:solidFill>
                  <a:effectLst/>
                  <a:uLnTx/>
                  <a:uFillTx/>
                </a:rPr>
                <a:t>Definition dependencies and reconciliation uncertainty</a:t>
              </a:r>
            </a:p>
          </p:txBody>
        </p:sp>
      </p:grpSp>
      <p:grpSp>
        <p:nvGrpSpPr>
          <p:cNvPr id="27" name="Group 26">
            <a:extLst>
              <a:ext uri="{FF2B5EF4-FFF2-40B4-BE49-F238E27FC236}">
                <a16:creationId xmlns:a16="http://schemas.microsoft.com/office/drawing/2014/main" id="{77E74C09-8CA0-3528-D027-DE6FEDDDF61F}"/>
              </a:ext>
            </a:extLst>
          </p:cNvPr>
          <p:cNvGrpSpPr/>
          <p:nvPr/>
        </p:nvGrpSpPr>
        <p:grpSpPr>
          <a:xfrm>
            <a:off x="4263341" y="1695450"/>
            <a:ext cx="3665318" cy="3799973"/>
            <a:chOff x="609600" y="1276205"/>
            <a:chExt cx="3665318" cy="3799973"/>
          </a:xfrm>
        </p:grpSpPr>
        <p:grpSp>
          <p:nvGrpSpPr>
            <p:cNvPr id="28" name="Group 27">
              <a:extLst>
                <a:ext uri="{FF2B5EF4-FFF2-40B4-BE49-F238E27FC236}">
                  <a16:creationId xmlns:a16="http://schemas.microsoft.com/office/drawing/2014/main" id="{58AD0C9D-1EE9-1DAB-730C-F1BEEC2B6E74}"/>
                </a:ext>
              </a:extLst>
            </p:cNvPr>
            <p:cNvGrpSpPr/>
            <p:nvPr/>
          </p:nvGrpSpPr>
          <p:grpSpPr>
            <a:xfrm>
              <a:off x="609600" y="1276205"/>
              <a:ext cx="3665318" cy="1287878"/>
              <a:chOff x="609600" y="1276205"/>
              <a:chExt cx="3665318" cy="1287878"/>
            </a:xfrm>
          </p:grpSpPr>
          <p:grpSp>
            <p:nvGrpSpPr>
              <p:cNvPr id="30" name="Group 29">
                <a:extLst>
                  <a:ext uri="{FF2B5EF4-FFF2-40B4-BE49-F238E27FC236}">
                    <a16:creationId xmlns:a16="http://schemas.microsoft.com/office/drawing/2014/main" id="{D98A94E6-D1AB-FEBC-40F7-CF530B2FF2FE}"/>
                  </a:ext>
                </a:extLst>
              </p:cNvPr>
              <p:cNvGrpSpPr/>
              <p:nvPr/>
            </p:nvGrpSpPr>
            <p:grpSpPr>
              <a:xfrm>
                <a:off x="609600" y="1276205"/>
                <a:ext cx="3665318" cy="1287878"/>
                <a:chOff x="4263341" y="2334768"/>
                <a:chExt cx="3665318" cy="1287878"/>
              </a:xfrm>
            </p:grpSpPr>
            <p:sp>
              <p:nvSpPr>
                <p:cNvPr id="32" name="Rectangle: Top Corners Rounded 31">
                  <a:extLst>
                    <a:ext uri="{FF2B5EF4-FFF2-40B4-BE49-F238E27FC236}">
                      <a16:creationId xmlns:a16="http://schemas.microsoft.com/office/drawing/2014/main" id="{D46D2205-95BE-C8D5-6E67-8D30D6378F44}"/>
                    </a:ext>
                  </a:extLst>
                </p:cNvPr>
                <p:cNvSpPr/>
                <p:nvPr/>
              </p:nvSpPr>
              <p:spPr bwMode="ltGray">
                <a:xfrm>
                  <a:off x="7167755" y="2334768"/>
                  <a:ext cx="432816" cy="164592"/>
                </a:xfrm>
                <a:prstGeom prst="round2SameRect">
                  <a:avLst>
                    <a:gd name="adj1" fmla="val 50000"/>
                    <a:gd name="adj2" fmla="val 0"/>
                  </a:avLst>
                </a:prstGeom>
                <a:solidFill>
                  <a:srgbClr val="50BDE1">
                    <a:lumMod val="75000"/>
                  </a:srgb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33" name="Rectangle: Top Corners Rounded 32">
                  <a:extLst>
                    <a:ext uri="{FF2B5EF4-FFF2-40B4-BE49-F238E27FC236}">
                      <a16:creationId xmlns:a16="http://schemas.microsoft.com/office/drawing/2014/main" id="{00C4554A-F645-F217-99AD-BDF19FAAF616}"/>
                    </a:ext>
                  </a:extLst>
                </p:cNvPr>
                <p:cNvSpPr/>
                <p:nvPr/>
              </p:nvSpPr>
              <p:spPr bwMode="ltGray">
                <a:xfrm>
                  <a:off x="4583809" y="2334768"/>
                  <a:ext cx="432816" cy="164592"/>
                </a:xfrm>
                <a:prstGeom prst="round2SameRect">
                  <a:avLst>
                    <a:gd name="adj1" fmla="val 50000"/>
                    <a:gd name="adj2" fmla="val 0"/>
                  </a:avLst>
                </a:prstGeom>
                <a:solidFill>
                  <a:srgbClr val="50BDE1">
                    <a:lumMod val="75000"/>
                  </a:srgb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34" name="Rectangle: Rounded Corners 33">
                  <a:extLst>
                    <a:ext uri="{FF2B5EF4-FFF2-40B4-BE49-F238E27FC236}">
                      <a16:creationId xmlns:a16="http://schemas.microsoft.com/office/drawing/2014/main" id="{089BD599-244E-76A5-3E6B-11669F52AD4D}"/>
                    </a:ext>
                  </a:extLst>
                </p:cNvPr>
                <p:cNvSpPr/>
                <p:nvPr/>
              </p:nvSpPr>
              <p:spPr bwMode="ltGray">
                <a:xfrm>
                  <a:off x="4263341" y="2476983"/>
                  <a:ext cx="3665318" cy="1145663"/>
                </a:xfrm>
                <a:prstGeom prst="roundRect">
                  <a:avLst/>
                </a:prstGeom>
                <a:solidFill>
                  <a:srgbClr val="F3F3F3"/>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35" name="Freeform: Shape 34">
                  <a:extLst>
                    <a:ext uri="{FF2B5EF4-FFF2-40B4-BE49-F238E27FC236}">
                      <a16:creationId xmlns:a16="http://schemas.microsoft.com/office/drawing/2014/main" id="{A20DD4A7-AF8D-9CF1-1962-05DDCA59D392}"/>
                    </a:ext>
                  </a:extLst>
                </p:cNvPr>
                <p:cNvSpPr/>
                <p:nvPr/>
              </p:nvSpPr>
              <p:spPr bwMode="ltGray">
                <a:xfrm>
                  <a:off x="4688840" y="2334768"/>
                  <a:ext cx="2806700" cy="622043"/>
                </a:xfrm>
                <a:custGeom>
                  <a:avLst/>
                  <a:gdLst>
                    <a:gd name="csX0" fmla="*/ 0 w 3132882"/>
                    <a:gd name="csY0" fmla="*/ 0 h 674650"/>
                    <a:gd name="csX1" fmla="*/ 3132882 w 3132882"/>
                    <a:gd name="csY1" fmla="*/ 0 h 674650"/>
                    <a:gd name="csX2" fmla="*/ 3132882 w 3132882"/>
                    <a:gd name="csY2" fmla="*/ 497168 h 674650"/>
                    <a:gd name="csX3" fmla="*/ 2955400 w 3132882"/>
                    <a:gd name="csY3" fmla="*/ 674650 h 674650"/>
                    <a:gd name="csX4" fmla="*/ 177482 w 3132882"/>
                    <a:gd name="csY4" fmla="*/ 674650 h 674650"/>
                    <a:gd name="csX5" fmla="*/ 0 w 3132882"/>
                    <a:gd name="csY5" fmla="*/ 497168 h 674650"/>
                    <a:gd name="csX0" fmla="*/ 2967 w 3135849"/>
                    <a:gd name="csY0" fmla="*/ 0 h 674650"/>
                    <a:gd name="csX1" fmla="*/ 3135849 w 3135849"/>
                    <a:gd name="csY1" fmla="*/ 0 h 674650"/>
                    <a:gd name="csX2" fmla="*/ 3135849 w 3135849"/>
                    <a:gd name="csY2" fmla="*/ 497168 h 674650"/>
                    <a:gd name="csX3" fmla="*/ 2958367 w 3135849"/>
                    <a:gd name="csY3" fmla="*/ 674650 h 674650"/>
                    <a:gd name="csX4" fmla="*/ 180449 w 3135849"/>
                    <a:gd name="csY4" fmla="*/ 674650 h 674650"/>
                    <a:gd name="csX5" fmla="*/ 2967 w 3135849"/>
                    <a:gd name="csY5" fmla="*/ 497168 h 674650"/>
                    <a:gd name="csX6" fmla="*/ 0 w 3135849"/>
                    <a:gd name="csY6" fmla="*/ 136652 h 674650"/>
                    <a:gd name="csX7" fmla="*/ 2967 w 3135849"/>
                    <a:gd name="csY7" fmla="*/ 0 h 674650"/>
                    <a:gd name="csX0" fmla="*/ 2967 w 3135849"/>
                    <a:gd name="csY0" fmla="*/ 0 h 674650"/>
                    <a:gd name="csX1" fmla="*/ 3135849 w 3135849"/>
                    <a:gd name="csY1" fmla="*/ 0 h 674650"/>
                    <a:gd name="csX2" fmla="*/ 3135849 w 3135849"/>
                    <a:gd name="csY2" fmla="*/ 136652 h 674650"/>
                    <a:gd name="csX3" fmla="*/ 3135849 w 3135849"/>
                    <a:gd name="csY3" fmla="*/ 497168 h 674650"/>
                    <a:gd name="csX4" fmla="*/ 2958367 w 3135849"/>
                    <a:gd name="csY4" fmla="*/ 674650 h 674650"/>
                    <a:gd name="csX5" fmla="*/ 180449 w 3135849"/>
                    <a:gd name="csY5" fmla="*/ 674650 h 674650"/>
                    <a:gd name="csX6" fmla="*/ 2967 w 3135849"/>
                    <a:gd name="csY6" fmla="*/ 497168 h 674650"/>
                    <a:gd name="csX7" fmla="*/ 0 w 3135849"/>
                    <a:gd name="csY7" fmla="*/ 136652 h 674650"/>
                    <a:gd name="csX8" fmla="*/ 2967 w 3135849"/>
                    <a:gd name="csY8" fmla="*/ 0 h 674650"/>
                    <a:gd name="csX0" fmla="*/ 2967 w 3204084"/>
                    <a:gd name="csY0" fmla="*/ 0 h 674650"/>
                    <a:gd name="csX1" fmla="*/ 3204084 w 3204084"/>
                    <a:gd name="csY1" fmla="*/ 0 h 674650"/>
                    <a:gd name="csX2" fmla="*/ 3135849 w 3204084"/>
                    <a:gd name="csY2" fmla="*/ 136652 h 674650"/>
                    <a:gd name="csX3" fmla="*/ 3135849 w 3204084"/>
                    <a:gd name="csY3" fmla="*/ 497168 h 674650"/>
                    <a:gd name="csX4" fmla="*/ 2958367 w 3204084"/>
                    <a:gd name="csY4" fmla="*/ 674650 h 674650"/>
                    <a:gd name="csX5" fmla="*/ 180449 w 3204084"/>
                    <a:gd name="csY5" fmla="*/ 674650 h 674650"/>
                    <a:gd name="csX6" fmla="*/ 2967 w 3204084"/>
                    <a:gd name="csY6" fmla="*/ 497168 h 674650"/>
                    <a:gd name="csX7" fmla="*/ 0 w 3204084"/>
                    <a:gd name="csY7" fmla="*/ 136652 h 674650"/>
                    <a:gd name="csX8" fmla="*/ 2967 w 3204084"/>
                    <a:gd name="csY8" fmla="*/ 0 h 674650"/>
                    <a:gd name="csX0" fmla="*/ 2967 w 3204084"/>
                    <a:gd name="csY0" fmla="*/ 0 h 674650"/>
                    <a:gd name="csX1" fmla="*/ 3204084 w 3204084"/>
                    <a:gd name="csY1" fmla="*/ 0 h 674650"/>
                    <a:gd name="csX2" fmla="*/ 3135849 w 3204084"/>
                    <a:gd name="csY2" fmla="*/ 136652 h 674650"/>
                    <a:gd name="csX3" fmla="*/ 3135849 w 3204084"/>
                    <a:gd name="csY3" fmla="*/ 497168 h 674650"/>
                    <a:gd name="csX4" fmla="*/ 2958367 w 3204084"/>
                    <a:gd name="csY4" fmla="*/ 674650 h 674650"/>
                    <a:gd name="csX5" fmla="*/ 180449 w 3204084"/>
                    <a:gd name="csY5" fmla="*/ 674650 h 674650"/>
                    <a:gd name="csX6" fmla="*/ 2967 w 3204084"/>
                    <a:gd name="csY6" fmla="*/ 497168 h 674650"/>
                    <a:gd name="csX7" fmla="*/ 0 w 3204084"/>
                    <a:gd name="csY7" fmla="*/ 136652 h 674650"/>
                    <a:gd name="csX8" fmla="*/ 2967 w 3204084"/>
                    <a:gd name="csY8" fmla="*/ 0 h 674650"/>
                    <a:gd name="csX0" fmla="*/ 2967 w 3204084"/>
                    <a:gd name="csY0" fmla="*/ 0 h 674650"/>
                    <a:gd name="csX1" fmla="*/ 3204084 w 3204084"/>
                    <a:gd name="csY1" fmla="*/ 0 h 674650"/>
                    <a:gd name="csX2" fmla="*/ 3135849 w 3204084"/>
                    <a:gd name="csY2" fmla="*/ 136652 h 674650"/>
                    <a:gd name="csX3" fmla="*/ 3135849 w 3204084"/>
                    <a:gd name="csY3" fmla="*/ 497168 h 674650"/>
                    <a:gd name="csX4" fmla="*/ 2958367 w 3204084"/>
                    <a:gd name="csY4" fmla="*/ 674650 h 674650"/>
                    <a:gd name="csX5" fmla="*/ 180449 w 3204084"/>
                    <a:gd name="csY5" fmla="*/ 674650 h 674650"/>
                    <a:gd name="csX6" fmla="*/ 2967 w 3204084"/>
                    <a:gd name="csY6" fmla="*/ 497168 h 674650"/>
                    <a:gd name="csX7" fmla="*/ 0 w 3204084"/>
                    <a:gd name="csY7" fmla="*/ 136652 h 674650"/>
                    <a:gd name="csX8" fmla="*/ 2967 w 3204084"/>
                    <a:gd name="csY8"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77136 w 3278253"/>
                    <a:gd name="csY6" fmla="*/ 497168 h 674650"/>
                    <a:gd name="csX7" fmla="*/ 74169 w 3278253"/>
                    <a:gd name="csY7" fmla="*/ 136652 h 674650"/>
                    <a:gd name="csX8" fmla="*/ 0 w 3278253"/>
                    <a:gd name="csY8"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77136 w 3278253"/>
                    <a:gd name="csY6" fmla="*/ 497168 h 674650"/>
                    <a:gd name="csX7" fmla="*/ 74169 w 3278253"/>
                    <a:gd name="csY7" fmla="*/ 136652 h 674650"/>
                    <a:gd name="csX8" fmla="*/ 0 w 3278253"/>
                    <a:gd name="csY8" fmla="*/ 0 h 674650"/>
                    <a:gd name="csX0" fmla="*/ 10103 w 3288356"/>
                    <a:gd name="csY0" fmla="*/ 0 h 674650"/>
                    <a:gd name="csX1" fmla="*/ 3288356 w 3288356"/>
                    <a:gd name="csY1" fmla="*/ 0 h 674650"/>
                    <a:gd name="csX2" fmla="*/ 3220121 w 3288356"/>
                    <a:gd name="csY2" fmla="*/ 136652 h 674650"/>
                    <a:gd name="csX3" fmla="*/ 3220121 w 3288356"/>
                    <a:gd name="csY3" fmla="*/ 497168 h 674650"/>
                    <a:gd name="csX4" fmla="*/ 3042639 w 3288356"/>
                    <a:gd name="csY4" fmla="*/ 674650 h 674650"/>
                    <a:gd name="csX5" fmla="*/ 264721 w 3288356"/>
                    <a:gd name="csY5" fmla="*/ 674650 h 674650"/>
                    <a:gd name="csX6" fmla="*/ 84272 w 3288356"/>
                    <a:gd name="csY6" fmla="*/ 136652 h 674650"/>
                    <a:gd name="csX7" fmla="*/ 10103 w 3288356"/>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74169 w 3278253"/>
                    <a:gd name="csY6" fmla="*/ 136652 h 674650"/>
                    <a:gd name="csX7" fmla="*/ 0 w 3278253"/>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74169 w 3278253"/>
                    <a:gd name="csY6" fmla="*/ 136652 h 674650"/>
                    <a:gd name="csX7" fmla="*/ 0 w 3278253"/>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65268 w 3278253"/>
                    <a:gd name="csY6" fmla="*/ 197612 h 674650"/>
                    <a:gd name="csX7" fmla="*/ 0 w 3278253"/>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65268 w 3278253"/>
                    <a:gd name="csY6" fmla="*/ 197612 h 674650"/>
                    <a:gd name="csX7" fmla="*/ 0 w 3278253"/>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65268 w 3278253"/>
                    <a:gd name="csY6" fmla="*/ 197612 h 674650"/>
                    <a:gd name="csX7" fmla="*/ 0 w 3278253"/>
                    <a:gd name="csY7" fmla="*/ 0 h 674650"/>
                    <a:gd name="csX0" fmla="*/ 0 w 3278253"/>
                    <a:gd name="csY0" fmla="*/ 0 h 674650"/>
                    <a:gd name="csX1" fmla="*/ 3278253 w 3278253"/>
                    <a:gd name="csY1" fmla="*/ 0 h 674650"/>
                    <a:gd name="csX2" fmla="*/ 3210018 w 3278253"/>
                    <a:gd name="csY2" fmla="*/ 177292 h 674650"/>
                    <a:gd name="csX3" fmla="*/ 3210018 w 3278253"/>
                    <a:gd name="csY3" fmla="*/ 497168 h 674650"/>
                    <a:gd name="csX4" fmla="*/ 3032536 w 3278253"/>
                    <a:gd name="csY4" fmla="*/ 674650 h 674650"/>
                    <a:gd name="csX5" fmla="*/ 254618 w 3278253"/>
                    <a:gd name="csY5" fmla="*/ 674650 h 674650"/>
                    <a:gd name="csX6" fmla="*/ 65268 w 3278253"/>
                    <a:gd name="csY6" fmla="*/ 197612 h 674650"/>
                    <a:gd name="csX7" fmla="*/ 0 w 3278253"/>
                    <a:gd name="csY7"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8"/>
                    <a:gd name="csX1" fmla="*/ 3278253 w 3278253"/>
                    <a:gd name="csY1" fmla="*/ 0 h 674658"/>
                    <a:gd name="csX2" fmla="*/ 3210018 w 3278253"/>
                    <a:gd name="csY2" fmla="*/ 177292 h 674658"/>
                    <a:gd name="csX3" fmla="*/ 3032536 w 3278253"/>
                    <a:gd name="csY3" fmla="*/ 674650 h 674658"/>
                    <a:gd name="csX4" fmla="*/ 254618 w 3278253"/>
                    <a:gd name="csY4" fmla="*/ 674650 h 674658"/>
                    <a:gd name="csX5" fmla="*/ 65268 w 3278253"/>
                    <a:gd name="csY5" fmla="*/ 197612 h 674658"/>
                    <a:gd name="csX6" fmla="*/ 0 w 3278253"/>
                    <a:gd name="csY6" fmla="*/ 0 h 674658"/>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6083"/>
                    <a:gd name="csX1" fmla="*/ 3278253 w 3278253"/>
                    <a:gd name="csY1" fmla="*/ 0 h 676083"/>
                    <a:gd name="csX2" fmla="*/ 3210018 w 3278253"/>
                    <a:gd name="csY2" fmla="*/ 177292 h 676083"/>
                    <a:gd name="csX3" fmla="*/ 3032536 w 3278253"/>
                    <a:gd name="csY3" fmla="*/ 674650 h 676083"/>
                    <a:gd name="csX4" fmla="*/ 254618 w 3278253"/>
                    <a:gd name="csY4" fmla="*/ 674650 h 676083"/>
                    <a:gd name="csX5" fmla="*/ 65268 w 3278253"/>
                    <a:gd name="csY5" fmla="*/ 197612 h 676083"/>
                    <a:gd name="csX6" fmla="*/ 0 w 3278253"/>
                    <a:gd name="csY6" fmla="*/ 0 h 676083"/>
                    <a:gd name="csX0" fmla="*/ 0 w 3278253"/>
                    <a:gd name="csY0" fmla="*/ 0 h 676083"/>
                    <a:gd name="csX1" fmla="*/ 3278253 w 3278253"/>
                    <a:gd name="csY1" fmla="*/ 0 h 676083"/>
                    <a:gd name="csX2" fmla="*/ 3210018 w 3278253"/>
                    <a:gd name="csY2" fmla="*/ 177292 h 676083"/>
                    <a:gd name="csX3" fmla="*/ 3032536 w 3278253"/>
                    <a:gd name="csY3" fmla="*/ 674650 h 676083"/>
                    <a:gd name="csX4" fmla="*/ 254618 w 3278253"/>
                    <a:gd name="csY4" fmla="*/ 674650 h 676083"/>
                    <a:gd name="csX5" fmla="*/ 65268 w 3278253"/>
                    <a:gd name="csY5" fmla="*/ 197612 h 676083"/>
                    <a:gd name="csX6" fmla="*/ 0 w 3278253"/>
                    <a:gd name="csY6" fmla="*/ 0 h 676083"/>
                    <a:gd name="csX0" fmla="*/ 0 w 3278253"/>
                    <a:gd name="csY0" fmla="*/ 0 h 676083"/>
                    <a:gd name="csX1" fmla="*/ 3278253 w 3278253"/>
                    <a:gd name="csY1" fmla="*/ 0 h 676083"/>
                    <a:gd name="csX2" fmla="*/ 3210018 w 3278253"/>
                    <a:gd name="csY2" fmla="*/ 177292 h 676083"/>
                    <a:gd name="csX3" fmla="*/ 3032536 w 3278253"/>
                    <a:gd name="csY3" fmla="*/ 674650 h 676083"/>
                    <a:gd name="csX4" fmla="*/ 254618 w 3278253"/>
                    <a:gd name="csY4" fmla="*/ 674650 h 676083"/>
                    <a:gd name="csX5" fmla="*/ 65268 w 3278253"/>
                    <a:gd name="csY5" fmla="*/ 197612 h 676083"/>
                    <a:gd name="csX6" fmla="*/ 0 w 3278253"/>
                    <a:gd name="csY6" fmla="*/ 0 h 676083"/>
                    <a:gd name="csX0" fmla="*/ 0 w 3278253"/>
                    <a:gd name="csY0" fmla="*/ 0 h 676083"/>
                    <a:gd name="csX1" fmla="*/ 3278253 w 3278253"/>
                    <a:gd name="csY1" fmla="*/ 0 h 676083"/>
                    <a:gd name="csX2" fmla="*/ 3210018 w 3278253"/>
                    <a:gd name="csY2" fmla="*/ 177292 h 676083"/>
                    <a:gd name="csX3" fmla="*/ 3032536 w 3278253"/>
                    <a:gd name="csY3" fmla="*/ 674650 h 676083"/>
                    <a:gd name="csX4" fmla="*/ 254618 w 3278253"/>
                    <a:gd name="csY4" fmla="*/ 674650 h 676083"/>
                    <a:gd name="csX5" fmla="*/ 65268 w 3278253"/>
                    <a:gd name="csY5" fmla="*/ 197612 h 676083"/>
                    <a:gd name="csX6" fmla="*/ 0 w 3278253"/>
                    <a:gd name="csY6" fmla="*/ 0 h 67608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278253" h="676083">
                      <a:moveTo>
                        <a:pt x="0" y="0"/>
                      </a:moveTo>
                      <a:lnTo>
                        <a:pt x="3278253" y="0"/>
                      </a:lnTo>
                      <a:cubicBezTo>
                        <a:pt x="3211007" y="53171"/>
                        <a:pt x="3211996" y="116501"/>
                        <a:pt x="3210018" y="177292"/>
                      </a:cubicBezTo>
                      <a:cubicBezTo>
                        <a:pt x="3208040" y="238083"/>
                        <a:pt x="3219267" y="671424"/>
                        <a:pt x="3032536" y="674650"/>
                      </a:cubicBezTo>
                      <a:cubicBezTo>
                        <a:pt x="2845805" y="677876"/>
                        <a:pt x="1180591" y="674650"/>
                        <a:pt x="254618" y="674650"/>
                      </a:cubicBezTo>
                      <a:cubicBezTo>
                        <a:pt x="46364" y="671344"/>
                        <a:pt x="69137" y="332914"/>
                        <a:pt x="65268" y="197612"/>
                      </a:cubicBezTo>
                      <a:cubicBezTo>
                        <a:pt x="61312" y="146981"/>
                        <a:pt x="69224" y="73491"/>
                        <a:pt x="0" y="0"/>
                      </a:cubicBezTo>
                      <a:close/>
                    </a:path>
                  </a:pathLst>
                </a:custGeom>
                <a:solidFill>
                  <a:srgbClr val="50BDE1"/>
                </a:solidFill>
                <a:ln w="1905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grpSp>
          <p:sp>
            <p:nvSpPr>
              <p:cNvPr id="31" name="TextBox 30">
                <a:extLst>
                  <a:ext uri="{FF2B5EF4-FFF2-40B4-BE49-F238E27FC236}">
                    <a16:creationId xmlns:a16="http://schemas.microsoft.com/office/drawing/2014/main" id="{AA7316B5-5410-BDC3-4230-CD1001578DA8}"/>
                  </a:ext>
                </a:extLst>
              </p:cNvPr>
              <p:cNvSpPr txBox="1"/>
              <p:nvPr/>
            </p:nvSpPr>
            <p:spPr>
              <a:xfrm>
                <a:off x="609600" y="2060483"/>
                <a:ext cx="3665318" cy="338554"/>
              </a:xfrm>
              <a:prstGeom prst="rect">
                <a:avLst/>
              </a:prstGeom>
              <a:noFill/>
            </p:spPr>
            <p:txBody>
              <a:bodyPr wrap="square">
                <a:spAutoFit/>
              </a:bodyPr>
              <a:lstStyle/>
              <a:p>
                <a:pPr marL="0" marR="0" lvl="0" indent="0" algn="ctr" defTabSz="914377" eaLnBrk="1" fontAlgn="auto" latinLnBrk="0" hangingPunct="1">
                  <a:lnSpc>
                    <a:spcPct val="100000"/>
                  </a:lnSpc>
                  <a:spcBef>
                    <a:spcPts val="600"/>
                  </a:spcBef>
                  <a:spcAft>
                    <a:spcPts val="600"/>
                  </a:spcAft>
                  <a:buClrTx/>
                  <a:buSzPct val="80000"/>
                  <a:buFontTx/>
                  <a:buNone/>
                  <a:tabLst/>
                  <a:defRPr/>
                </a:pPr>
                <a:r>
                  <a:rPr kumimoji="0" lang="en-US" sz="1600" b="1" i="0" u="none" strike="noStrike" kern="0" cap="none" spc="0" normalizeH="0" baseline="0" noProof="0">
                    <a:ln>
                      <a:noFill/>
                    </a:ln>
                    <a:solidFill>
                      <a:srgbClr val="222B36"/>
                    </a:solidFill>
                    <a:effectLst/>
                    <a:uLnTx/>
                    <a:uFillTx/>
                  </a:rPr>
                  <a:t>AWP Model Stressors</a:t>
                </a:r>
              </a:p>
            </p:txBody>
          </p:sp>
        </p:grpSp>
        <p:sp>
          <p:nvSpPr>
            <p:cNvPr id="29" name="TextBox 28">
              <a:extLst>
                <a:ext uri="{FF2B5EF4-FFF2-40B4-BE49-F238E27FC236}">
                  <a16:creationId xmlns:a16="http://schemas.microsoft.com/office/drawing/2014/main" id="{77E3F990-17D6-2389-08FA-6AD023CB9720}"/>
                </a:ext>
              </a:extLst>
            </p:cNvPr>
            <p:cNvSpPr txBox="1"/>
            <p:nvPr/>
          </p:nvSpPr>
          <p:spPr>
            <a:xfrm>
              <a:off x="609600" y="2706298"/>
              <a:ext cx="3665318" cy="2369880"/>
            </a:xfrm>
            <a:prstGeom prst="rect">
              <a:avLst/>
            </a:prstGeom>
            <a:noFill/>
          </p:spPr>
          <p:txBody>
            <a:bodyPr wrap="square">
              <a:spAutoFit/>
            </a:bodyPr>
            <a:lstStyle/>
            <a:p>
              <a:pPr marL="182880" marR="0" lvl="0" indent="-18288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600" b="0" i="0" u="none" strike="noStrike" kern="0" cap="none" spc="0" normalizeH="0" baseline="0" noProof="0" dirty="0">
                  <a:ln>
                    <a:noFill/>
                  </a:ln>
                  <a:solidFill>
                    <a:srgbClr val="222B36"/>
                  </a:solidFill>
                  <a:effectLst/>
                  <a:uLnTx/>
                  <a:uFillTx/>
                </a:rPr>
                <a:t>GLP-1 therapies exacerbated negative brand margins for many pharmacies, resulting in model failure</a:t>
              </a:r>
            </a:p>
            <a:p>
              <a:pPr marL="182880" marR="0" lvl="0" indent="-18288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600" b="0" i="0" u="none" strike="noStrike" kern="0" cap="none" spc="0" normalizeH="0" baseline="0" noProof="0" dirty="0">
                  <a:ln>
                    <a:noFill/>
                  </a:ln>
                  <a:solidFill>
                    <a:srgbClr val="222B36"/>
                  </a:solidFill>
                  <a:effectLst/>
                  <a:uLnTx/>
                  <a:uFillTx/>
                </a:rPr>
                <a:t>Market events</a:t>
              </a:r>
            </a:p>
            <a:p>
              <a:pPr marL="548640" marR="0" lvl="0" indent="-274320" defTabSz="914377" eaLnBrk="1" fontAlgn="auto" latinLnBrk="0" hangingPunct="1">
                <a:lnSpc>
                  <a:spcPct val="100000"/>
                </a:lnSpc>
                <a:spcBef>
                  <a:spcPts val="0"/>
                </a:spcBef>
                <a:spcAft>
                  <a:spcPts val="300"/>
                </a:spcAft>
                <a:buClrTx/>
                <a:buSzPct val="80000"/>
                <a:buFont typeface="Arial" panose="020B0604020202020204" pitchFamily="34" charset="0"/>
                <a:buChar char="–"/>
                <a:tabLst/>
                <a:defRPr/>
              </a:pPr>
              <a:r>
                <a:rPr kumimoji="0" lang="en-US" sz="1600" b="0" i="0" u="none" strike="noStrike" kern="0" cap="none" spc="0" normalizeH="0" baseline="0" noProof="0" dirty="0">
                  <a:ln>
                    <a:noFill/>
                  </a:ln>
                  <a:solidFill>
                    <a:srgbClr val="222B36"/>
                  </a:solidFill>
                  <a:effectLst/>
                  <a:uLnTx/>
                  <a:uFillTx/>
                </a:rPr>
                <a:t>Tariffs</a:t>
              </a:r>
            </a:p>
            <a:p>
              <a:pPr marL="548640" marR="0" lvl="0" indent="-274320" defTabSz="914377" eaLnBrk="1" fontAlgn="auto" latinLnBrk="0" hangingPunct="1">
                <a:lnSpc>
                  <a:spcPct val="100000"/>
                </a:lnSpc>
                <a:spcBef>
                  <a:spcPts val="0"/>
                </a:spcBef>
                <a:spcAft>
                  <a:spcPts val="300"/>
                </a:spcAft>
                <a:buClrTx/>
                <a:buSzPct val="80000"/>
                <a:buFont typeface="Arial" panose="020B0604020202020204" pitchFamily="34" charset="0"/>
                <a:buChar char="–"/>
                <a:tabLst/>
                <a:defRPr/>
              </a:pPr>
              <a:r>
                <a:rPr kumimoji="0" lang="en-US" sz="1600" b="0" i="0" u="none" strike="noStrike" kern="0" cap="none" spc="0" normalizeH="0" baseline="0" noProof="0" dirty="0">
                  <a:ln>
                    <a:noFill/>
                  </a:ln>
                  <a:solidFill>
                    <a:srgbClr val="222B36"/>
                  </a:solidFill>
                  <a:effectLst/>
                  <a:uLnTx/>
                  <a:uFillTx/>
                </a:rPr>
                <a:t>Shortages</a:t>
              </a:r>
            </a:p>
            <a:p>
              <a:pPr marL="548640" marR="0" lvl="0" indent="-274320" defTabSz="914377" eaLnBrk="1" fontAlgn="auto" latinLnBrk="0" hangingPunct="1">
                <a:lnSpc>
                  <a:spcPct val="100000"/>
                </a:lnSpc>
                <a:spcBef>
                  <a:spcPts val="0"/>
                </a:spcBef>
                <a:spcAft>
                  <a:spcPts val="300"/>
                </a:spcAft>
                <a:buClrTx/>
                <a:buSzPct val="80000"/>
                <a:buFont typeface="Arial" panose="020B0604020202020204" pitchFamily="34" charset="0"/>
                <a:buChar char="–"/>
                <a:tabLst/>
                <a:defRPr/>
              </a:pPr>
              <a:r>
                <a:rPr kumimoji="0" lang="en-US" sz="1600" b="0" i="0" u="none" strike="noStrike" kern="0" cap="none" spc="0" normalizeH="0" baseline="0" noProof="0" dirty="0">
                  <a:ln>
                    <a:noFill/>
                  </a:ln>
                  <a:solidFill>
                    <a:srgbClr val="222B36"/>
                  </a:solidFill>
                  <a:effectLst/>
                  <a:uLnTx/>
                  <a:uFillTx/>
                </a:rPr>
                <a:t>Regulations</a:t>
              </a:r>
            </a:p>
          </p:txBody>
        </p:sp>
      </p:grpSp>
      <p:grpSp>
        <p:nvGrpSpPr>
          <p:cNvPr id="36" name="Group 35">
            <a:extLst>
              <a:ext uri="{FF2B5EF4-FFF2-40B4-BE49-F238E27FC236}">
                <a16:creationId xmlns:a16="http://schemas.microsoft.com/office/drawing/2014/main" id="{098EC767-35D5-9DBD-A5AF-6CC7DA135596}"/>
              </a:ext>
            </a:extLst>
          </p:cNvPr>
          <p:cNvGrpSpPr/>
          <p:nvPr/>
        </p:nvGrpSpPr>
        <p:grpSpPr>
          <a:xfrm>
            <a:off x="8070753" y="1695450"/>
            <a:ext cx="3665318" cy="3630695"/>
            <a:chOff x="609600" y="1276205"/>
            <a:chExt cx="3665318" cy="3630695"/>
          </a:xfrm>
        </p:grpSpPr>
        <p:grpSp>
          <p:nvGrpSpPr>
            <p:cNvPr id="37" name="Group 36">
              <a:extLst>
                <a:ext uri="{FF2B5EF4-FFF2-40B4-BE49-F238E27FC236}">
                  <a16:creationId xmlns:a16="http://schemas.microsoft.com/office/drawing/2014/main" id="{06869D4E-767C-BCF3-3FE9-4B237865B0D9}"/>
                </a:ext>
              </a:extLst>
            </p:cNvPr>
            <p:cNvGrpSpPr/>
            <p:nvPr/>
          </p:nvGrpSpPr>
          <p:grpSpPr>
            <a:xfrm>
              <a:off x="609600" y="1276205"/>
              <a:ext cx="3665318" cy="1287878"/>
              <a:chOff x="609600" y="1276205"/>
              <a:chExt cx="3665318" cy="1287878"/>
            </a:xfrm>
          </p:grpSpPr>
          <p:grpSp>
            <p:nvGrpSpPr>
              <p:cNvPr id="39" name="Group 38">
                <a:extLst>
                  <a:ext uri="{FF2B5EF4-FFF2-40B4-BE49-F238E27FC236}">
                    <a16:creationId xmlns:a16="http://schemas.microsoft.com/office/drawing/2014/main" id="{8B35B9F7-00E5-58FB-851C-C9489258D9E2}"/>
                  </a:ext>
                </a:extLst>
              </p:cNvPr>
              <p:cNvGrpSpPr/>
              <p:nvPr/>
            </p:nvGrpSpPr>
            <p:grpSpPr>
              <a:xfrm>
                <a:off x="609600" y="1276205"/>
                <a:ext cx="3665318" cy="1287878"/>
                <a:chOff x="4263341" y="2334768"/>
                <a:chExt cx="3665318" cy="1287878"/>
              </a:xfrm>
            </p:grpSpPr>
            <p:sp>
              <p:nvSpPr>
                <p:cNvPr id="41" name="Rectangle: Top Corners Rounded 40">
                  <a:extLst>
                    <a:ext uri="{FF2B5EF4-FFF2-40B4-BE49-F238E27FC236}">
                      <a16:creationId xmlns:a16="http://schemas.microsoft.com/office/drawing/2014/main" id="{4E3EF6BA-E08E-CAA3-A0AF-CB4FFE896BB9}"/>
                    </a:ext>
                  </a:extLst>
                </p:cNvPr>
                <p:cNvSpPr/>
                <p:nvPr/>
              </p:nvSpPr>
              <p:spPr bwMode="ltGray">
                <a:xfrm>
                  <a:off x="7167755" y="2334768"/>
                  <a:ext cx="432816" cy="164592"/>
                </a:xfrm>
                <a:prstGeom prst="round2SameRect">
                  <a:avLst>
                    <a:gd name="adj1" fmla="val 50000"/>
                    <a:gd name="adj2" fmla="val 0"/>
                  </a:avLst>
                </a:prstGeom>
                <a:solidFill>
                  <a:srgbClr val="00A561">
                    <a:lumMod val="75000"/>
                  </a:srgb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42" name="Rectangle: Top Corners Rounded 41">
                  <a:extLst>
                    <a:ext uri="{FF2B5EF4-FFF2-40B4-BE49-F238E27FC236}">
                      <a16:creationId xmlns:a16="http://schemas.microsoft.com/office/drawing/2014/main" id="{A68215E8-D420-7ADE-17CA-768F2F4DF687}"/>
                    </a:ext>
                  </a:extLst>
                </p:cNvPr>
                <p:cNvSpPr/>
                <p:nvPr/>
              </p:nvSpPr>
              <p:spPr bwMode="ltGray">
                <a:xfrm>
                  <a:off x="4583809" y="2334768"/>
                  <a:ext cx="432816" cy="164592"/>
                </a:xfrm>
                <a:prstGeom prst="round2SameRect">
                  <a:avLst>
                    <a:gd name="adj1" fmla="val 50000"/>
                    <a:gd name="adj2" fmla="val 0"/>
                  </a:avLst>
                </a:prstGeom>
                <a:solidFill>
                  <a:srgbClr val="00A561">
                    <a:lumMod val="75000"/>
                  </a:srgb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43" name="Rectangle: Rounded Corners 42">
                  <a:extLst>
                    <a:ext uri="{FF2B5EF4-FFF2-40B4-BE49-F238E27FC236}">
                      <a16:creationId xmlns:a16="http://schemas.microsoft.com/office/drawing/2014/main" id="{CE31FC57-D82B-106E-CF58-4A8AAA858ABE}"/>
                    </a:ext>
                  </a:extLst>
                </p:cNvPr>
                <p:cNvSpPr/>
                <p:nvPr/>
              </p:nvSpPr>
              <p:spPr bwMode="ltGray">
                <a:xfrm>
                  <a:off x="4263341" y="2476983"/>
                  <a:ext cx="3665318" cy="1145663"/>
                </a:xfrm>
                <a:prstGeom prst="roundRect">
                  <a:avLst/>
                </a:prstGeom>
                <a:solidFill>
                  <a:srgbClr val="F3F3F3"/>
                </a:solid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44" name="Freeform: Shape 43">
                  <a:extLst>
                    <a:ext uri="{FF2B5EF4-FFF2-40B4-BE49-F238E27FC236}">
                      <a16:creationId xmlns:a16="http://schemas.microsoft.com/office/drawing/2014/main" id="{487817F1-BF75-7FAC-E36B-FC3D49B6F65C}"/>
                    </a:ext>
                  </a:extLst>
                </p:cNvPr>
                <p:cNvSpPr/>
                <p:nvPr/>
              </p:nvSpPr>
              <p:spPr bwMode="ltGray">
                <a:xfrm>
                  <a:off x="4688840" y="2334768"/>
                  <a:ext cx="2806700" cy="622043"/>
                </a:xfrm>
                <a:custGeom>
                  <a:avLst/>
                  <a:gdLst>
                    <a:gd name="csX0" fmla="*/ 0 w 3132882"/>
                    <a:gd name="csY0" fmla="*/ 0 h 674650"/>
                    <a:gd name="csX1" fmla="*/ 3132882 w 3132882"/>
                    <a:gd name="csY1" fmla="*/ 0 h 674650"/>
                    <a:gd name="csX2" fmla="*/ 3132882 w 3132882"/>
                    <a:gd name="csY2" fmla="*/ 497168 h 674650"/>
                    <a:gd name="csX3" fmla="*/ 2955400 w 3132882"/>
                    <a:gd name="csY3" fmla="*/ 674650 h 674650"/>
                    <a:gd name="csX4" fmla="*/ 177482 w 3132882"/>
                    <a:gd name="csY4" fmla="*/ 674650 h 674650"/>
                    <a:gd name="csX5" fmla="*/ 0 w 3132882"/>
                    <a:gd name="csY5" fmla="*/ 497168 h 674650"/>
                    <a:gd name="csX0" fmla="*/ 2967 w 3135849"/>
                    <a:gd name="csY0" fmla="*/ 0 h 674650"/>
                    <a:gd name="csX1" fmla="*/ 3135849 w 3135849"/>
                    <a:gd name="csY1" fmla="*/ 0 h 674650"/>
                    <a:gd name="csX2" fmla="*/ 3135849 w 3135849"/>
                    <a:gd name="csY2" fmla="*/ 497168 h 674650"/>
                    <a:gd name="csX3" fmla="*/ 2958367 w 3135849"/>
                    <a:gd name="csY3" fmla="*/ 674650 h 674650"/>
                    <a:gd name="csX4" fmla="*/ 180449 w 3135849"/>
                    <a:gd name="csY4" fmla="*/ 674650 h 674650"/>
                    <a:gd name="csX5" fmla="*/ 2967 w 3135849"/>
                    <a:gd name="csY5" fmla="*/ 497168 h 674650"/>
                    <a:gd name="csX6" fmla="*/ 0 w 3135849"/>
                    <a:gd name="csY6" fmla="*/ 136652 h 674650"/>
                    <a:gd name="csX7" fmla="*/ 2967 w 3135849"/>
                    <a:gd name="csY7" fmla="*/ 0 h 674650"/>
                    <a:gd name="csX0" fmla="*/ 2967 w 3135849"/>
                    <a:gd name="csY0" fmla="*/ 0 h 674650"/>
                    <a:gd name="csX1" fmla="*/ 3135849 w 3135849"/>
                    <a:gd name="csY1" fmla="*/ 0 h 674650"/>
                    <a:gd name="csX2" fmla="*/ 3135849 w 3135849"/>
                    <a:gd name="csY2" fmla="*/ 136652 h 674650"/>
                    <a:gd name="csX3" fmla="*/ 3135849 w 3135849"/>
                    <a:gd name="csY3" fmla="*/ 497168 h 674650"/>
                    <a:gd name="csX4" fmla="*/ 2958367 w 3135849"/>
                    <a:gd name="csY4" fmla="*/ 674650 h 674650"/>
                    <a:gd name="csX5" fmla="*/ 180449 w 3135849"/>
                    <a:gd name="csY5" fmla="*/ 674650 h 674650"/>
                    <a:gd name="csX6" fmla="*/ 2967 w 3135849"/>
                    <a:gd name="csY6" fmla="*/ 497168 h 674650"/>
                    <a:gd name="csX7" fmla="*/ 0 w 3135849"/>
                    <a:gd name="csY7" fmla="*/ 136652 h 674650"/>
                    <a:gd name="csX8" fmla="*/ 2967 w 3135849"/>
                    <a:gd name="csY8" fmla="*/ 0 h 674650"/>
                    <a:gd name="csX0" fmla="*/ 2967 w 3204084"/>
                    <a:gd name="csY0" fmla="*/ 0 h 674650"/>
                    <a:gd name="csX1" fmla="*/ 3204084 w 3204084"/>
                    <a:gd name="csY1" fmla="*/ 0 h 674650"/>
                    <a:gd name="csX2" fmla="*/ 3135849 w 3204084"/>
                    <a:gd name="csY2" fmla="*/ 136652 h 674650"/>
                    <a:gd name="csX3" fmla="*/ 3135849 w 3204084"/>
                    <a:gd name="csY3" fmla="*/ 497168 h 674650"/>
                    <a:gd name="csX4" fmla="*/ 2958367 w 3204084"/>
                    <a:gd name="csY4" fmla="*/ 674650 h 674650"/>
                    <a:gd name="csX5" fmla="*/ 180449 w 3204084"/>
                    <a:gd name="csY5" fmla="*/ 674650 h 674650"/>
                    <a:gd name="csX6" fmla="*/ 2967 w 3204084"/>
                    <a:gd name="csY6" fmla="*/ 497168 h 674650"/>
                    <a:gd name="csX7" fmla="*/ 0 w 3204084"/>
                    <a:gd name="csY7" fmla="*/ 136652 h 674650"/>
                    <a:gd name="csX8" fmla="*/ 2967 w 3204084"/>
                    <a:gd name="csY8" fmla="*/ 0 h 674650"/>
                    <a:gd name="csX0" fmla="*/ 2967 w 3204084"/>
                    <a:gd name="csY0" fmla="*/ 0 h 674650"/>
                    <a:gd name="csX1" fmla="*/ 3204084 w 3204084"/>
                    <a:gd name="csY1" fmla="*/ 0 h 674650"/>
                    <a:gd name="csX2" fmla="*/ 3135849 w 3204084"/>
                    <a:gd name="csY2" fmla="*/ 136652 h 674650"/>
                    <a:gd name="csX3" fmla="*/ 3135849 w 3204084"/>
                    <a:gd name="csY3" fmla="*/ 497168 h 674650"/>
                    <a:gd name="csX4" fmla="*/ 2958367 w 3204084"/>
                    <a:gd name="csY4" fmla="*/ 674650 h 674650"/>
                    <a:gd name="csX5" fmla="*/ 180449 w 3204084"/>
                    <a:gd name="csY5" fmla="*/ 674650 h 674650"/>
                    <a:gd name="csX6" fmla="*/ 2967 w 3204084"/>
                    <a:gd name="csY6" fmla="*/ 497168 h 674650"/>
                    <a:gd name="csX7" fmla="*/ 0 w 3204084"/>
                    <a:gd name="csY7" fmla="*/ 136652 h 674650"/>
                    <a:gd name="csX8" fmla="*/ 2967 w 3204084"/>
                    <a:gd name="csY8" fmla="*/ 0 h 674650"/>
                    <a:gd name="csX0" fmla="*/ 2967 w 3204084"/>
                    <a:gd name="csY0" fmla="*/ 0 h 674650"/>
                    <a:gd name="csX1" fmla="*/ 3204084 w 3204084"/>
                    <a:gd name="csY1" fmla="*/ 0 h 674650"/>
                    <a:gd name="csX2" fmla="*/ 3135849 w 3204084"/>
                    <a:gd name="csY2" fmla="*/ 136652 h 674650"/>
                    <a:gd name="csX3" fmla="*/ 3135849 w 3204084"/>
                    <a:gd name="csY3" fmla="*/ 497168 h 674650"/>
                    <a:gd name="csX4" fmla="*/ 2958367 w 3204084"/>
                    <a:gd name="csY4" fmla="*/ 674650 h 674650"/>
                    <a:gd name="csX5" fmla="*/ 180449 w 3204084"/>
                    <a:gd name="csY5" fmla="*/ 674650 h 674650"/>
                    <a:gd name="csX6" fmla="*/ 2967 w 3204084"/>
                    <a:gd name="csY6" fmla="*/ 497168 h 674650"/>
                    <a:gd name="csX7" fmla="*/ 0 w 3204084"/>
                    <a:gd name="csY7" fmla="*/ 136652 h 674650"/>
                    <a:gd name="csX8" fmla="*/ 2967 w 3204084"/>
                    <a:gd name="csY8"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77136 w 3278253"/>
                    <a:gd name="csY6" fmla="*/ 497168 h 674650"/>
                    <a:gd name="csX7" fmla="*/ 74169 w 3278253"/>
                    <a:gd name="csY7" fmla="*/ 136652 h 674650"/>
                    <a:gd name="csX8" fmla="*/ 0 w 3278253"/>
                    <a:gd name="csY8"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77136 w 3278253"/>
                    <a:gd name="csY6" fmla="*/ 497168 h 674650"/>
                    <a:gd name="csX7" fmla="*/ 74169 w 3278253"/>
                    <a:gd name="csY7" fmla="*/ 136652 h 674650"/>
                    <a:gd name="csX8" fmla="*/ 0 w 3278253"/>
                    <a:gd name="csY8" fmla="*/ 0 h 674650"/>
                    <a:gd name="csX0" fmla="*/ 10103 w 3288356"/>
                    <a:gd name="csY0" fmla="*/ 0 h 674650"/>
                    <a:gd name="csX1" fmla="*/ 3288356 w 3288356"/>
                    <a:gd name="csY1" fmla="*/ 0 h 674650"/>
                    <a:gd name="csX2" fmla="*/ 3220121 w 3288356"/>
                    <a:gd name="csY2" fmla="*/ 136652 h 674650"/>
                    <a:gd name="csX3" fmla="*/ 3220121 w 3288356"/>
                    <a:gd name="csY3" fmla="*/ 497168 h 674650"/>
                    <a:gd name="csX4" fmla="*/ 3042639 w 3288356"/>
                    <a:gd name="csY4" fmla="*/ 674650 h 674650"/>
                    <a:gd name="csX5" fmla="*/ 264721 w 3288356"/>
                    <a:gd name="csY5" fmla="*/ 674650 h 674650"/>
                    <a:gd name="csX6" fmla="*/ 84272 w 3288356"/>
                    <a:gd name="csY6" fmla="*/ 136652 h 674650"/>
                    <a:gd name="csX7" fmla="*/ 10103 w 3288356"/>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74169 w 3278253"/>
                    <a:gd name="csY6" fmla="*/ 136652 h 674650"/>
                    <a:gd name="csX7" fmla="*/ 0 w 3278253"/>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74169 w 3278253"/>
                    <a:gd name="csY6" fmla="*/ 136652 h 674650"/>
                    <a:gd name="csX7" fmla="*/ 0 w 3278253"/>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65268 w 3278253"/>
                    <a:gd name="csY6" fmla="*/ 197612 h 674650"/>
                    <a:gd name="csX7" fmla="*/ 0 w 3278253"/>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65268 w 3278253"/>
                    <a:gd name="csY6" fmla="*/ 197612 h 674650"/>
                    <a:gd name="csX7" fmla="*/ 0 w 3278253"/>
                    <a:gd name="csY7" fmla="*/ 0 h 674650"/>
                    <a:gd name="csX0" fmla="*/ 0 w 3278253"/>
                    <a:gd name="csY0" fmla="*/ 0 h 674650"/>
                    <a:gd name="csX1" fmla="*/ 3278253 w 3278253"/>
                    <a:gd name="csY1" fmla="*/ 0 h 674650"/>
                    <a:gd name="csX2" fmla="*/ 3210018 w 3278253"/>
                    <a:gd name="csY2" fmla="*/ 136652 h 674650"/>
                    <a:gd name="csX3" fmla="*/ 3210018 w 3278253"/>
                    <a:gd name="csY3" fmla="*/ 497168 h 674650"/>
                    <a:gd name="csX4" fmla="*/ 3032536 w 3278253"/>
                    <a:gd name="csY4" fmla="*/ 674650 h 674650"/>
                    <a:gd name="csX5" fmla="*/ 254618 w 3278253"/>
                    <a:gd name="csY5" fmla="*/ 674650 h 674650"/>
                    <a:gd name="csX6" fmla="*/ 65268 w 3278253"/>
                    <a:gd name="csY6" fmla="*/ 197612 h 674650"/>
                    <a:gd name="csX7" fmla="*/ 0 w 3278253"/>
                    <a:gd name="csY7" fmla="*/ 0 h 674650"/>
                    <a:gd name="csX0" fmla="*/ 0 w 3278253"/>
                    <a:gd name="csY0" fmla="*/ 0 h 674650"/>
                    <a:gd name="csX1" fmla="*/ 3278253 w 3278253"/>
                    <a:gd name="csY1" fmla="*/ 0 h 674650"/>
                    <a:gd name="csX2" fmla="*/ 3210018 w 3278253"/>
                    <a:gd name="csY2" fmla="*/ 177292 h 674650"/>
                    <a:gd name="csX3" fmla="*/ 3210018 w 3278253"/>
                    <a:gd name="csY3" fmla="*/ 497168 h 674650"/>
                    <a:gd name="csX4" fmla="*/ 3032536 w 3278253"/>
                    <a:gd name="csY4" fmla="*/ 674650 h 674650"/>
                    <a:gd name="csX5" fmla="*/ 254618 w 3278253"/>
                    <a:gd name="csY5" fmla="*/ 674650 h 674650"/>
                    <a:gd name="csX6" fmla="*/ 65268 w 3278253"/>
                    <a:gd name="csY6" fmla="*/ 197612 h 674650"/>
                    <a:gd name="csX7" fmla="*/ 0 w 3278253"/>
                    <a:gd name="csY7"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8"/>
                    <a:gd name="csX1" fmla="*/ 3278253 w 3278253"/>
                    <a:gd name="csY1" fmla="*/ 0 h 674658"/>
                    <a:gd name="csX2" fmla="*/ 3210018 w 3278253"/>
                    <a:gd name="csY2" fmla="*/ 177292 h 674658"/>
                    <a:gd name="csX3" fmla="*/ 3032536 w 3278253"/>
                    <a:gd name="csY3" fmla="*/ 674650 h 674658"/>
                    <a:gd name="csX4" fmla="*/ 254618 w 3278253"/>
                    <a:gd name="csY4" fmla="*/ 674650 h 674658"/>
                    <a:gd name="csX5" fmla="*/ 65268 w 3278253"/>
                    <a:gd name="csY5" fmla="*/ 197612 h 674658"/>
                    <a:gd name="csX6" fmla="*/ 0 w 3278253"/>
                    <a:gd name="csY6" fmla="*/ 0 h 674658"/>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4650"/>
                    <a:gd name="csX1" fmla="*/ 3278253 w 3278253"/>
                    <a:gd name="csY1" fmla="*/ 0 h 674650"/>
                    <a:gd name="csX2" fmla="*/ 3210018 w 3278253"/>
                    <a:gd name="csY2" fmla="*/ 177292 h 674650"/>
                    <a:gd name="csX3" fmla="*/ 3032536 w 3278253"/>
                    <a:gd name="csY3" fmla="*/ 674650 h 674650"/>
                    <a:gd name="csX4" fmla="*/ 254618 w 3278253"/>
                    <a:gd name="csY4" fmla="*/ 674650 h 674650"/>
                    <a:gd name="csX5" fmla="*/ 65268 w 3278253"/>
                    <a:gd name="csY5" fmla="*/ 197612 h 674650"/>
                    <a:gd name="csX6" fmla="*/ 0 w 3278253"/>
                    <a:gd name="csY6" fmla="*/ 0 h 674650"/>
                    <a:gd name="csX0" fmla="*/ 0 w 3278253"/>
                    <a:gd name="csY0" fmla="*/ 0 h 676083"/>
                    <a:gd name="csX1" fmla="*/ 3278253 w 3278253"/>
                    <a:gd name="csY1" fmla="*/ 0 h 676083"/>
                    <a:gd name="csX2" fmla="*/ 3210018 w 3278253"/>
                    <a:gd name="csY2" fmla="*/ 177292 h 676083"/>
                    <a:gd name="csX3" fmla="*/ 3032536 w 3278253"/>
                    <a:gd name="csY3" fmla="*/ 674650 h 676083"/>
                    <a:gd name="csX4" fmla="*/ 254618 w 3278253"/>
                    <a:gd name="csY4" fmla="*/ 674650 h 676083"/>
                    <a:gd name="csX5" fmla="*/ 65268 w 3278253"/>
                    <a:gd name="csY5" fmla="*/ 197612 h 676083"/>
                    <a:gd name="csX6" fmla="*/ 0 w 3278253"/>
                    <a:gd name="csY6" fmla="*/ 0 h 676083"/>
                    <a:gd name="csX0" fmla="*/ 0 w 3278253"/>
                    <a:gd name="csY0" fmla="*/ 0 h 676083"/>
                    <a:gd name="csX1" fmla="*/ 3278253 w 3278253"/>
                    <a:gd name="csY1" fmla="*/ 0 h 676083"/>
                    <a:gd name="csX2" fmla="*/ 3210018 w 3278253"/>
                    <a:gd name="csY2" fmla="*/ 177292 h 676083"/>
                    <a:gd name="csX3" fmla="*/ 3032536 w 3278253"/>
                    <a:gd name="csY3" fmla="*/ 674650 h 676083"/>
                    <a:gd name="csX4" fmla="*/ 254618 w 3278253"/>
                    <a:gd name="csY4" fmla="*/ 674650 h 676083"/>
                    <a:gd name="csX5" fmla="*/ 65268 w 3278253"/>
                    <a:gd name="csY5" fmla="*/ 197612 h 676083"/>
                    <a:gd name="csX6" fmla="*/ 0 w 3278253"/>
                    <a:gd name="csY6" fmla="*/ 0 h 676083"/>
                    <a:gd name="csX0" fmla="*/ 0 w 3278253"/>
                    <a:gd name="csY0" fmla="*/ 0 h 676083"/>
                    <a:gd name="csX1" fmla="*/ 3278253 w 3278253"/>
                    <a:gd name="csY1" fmla="*/ 0 h 676083"/>
                    <a:gd name="csX2" fmla="*/ 3210018 w 3278253"/>
                    <a:gd name="csY2" fmla="*/ 177292 h 676083"/>
                    <a:gd name="csX3" fmla="*/ 3032536 w 3278253"/>
                    <a:gd name="csY3" fmla="*/ 674650 h 676083"/>
                    <a:gd name="csX4" fmla="*/ 254618 w 3278253"/>
                    <a:gd name="csY4" fmla="*/ 674650 h 676083"/>
                    <a:gd name="csX5" fmla="*/ 65268 w 3278253"/>
                    <a:gd name="csY5" fmla="*/ 197612 h 676083"/>
                    <a:gd name="csX6" fmla="*/ 0 w 3278253"/>
                    <a:gd name="csY6" fmla="*/ 0 h 676083"/>
                    <a:gd name="csX0" fmla="*/ 0 w 3278253"/>
                    <a:gd name="csY0" fmla="*/ 0 h 676083"/>
                    <a:gd name="csX1" fmla="*/ 3278253 w 3278253"/>
                    <a:gd name="csY1" fmla="*/ 0 h 676083"/>
                    <a:gd name="csX2" fmla="*/ 3210018 w 3278253"/>
                    <a:gd name="csY2" fmla="*/ 177292 h 676083"/>
                    <a:gd name="csX3" fmla="*/ 3032536 w 3278253"/>
                    <a:gd name="csY3" fmla="*/ 674650 h 676083"/>
                    <a:gd name="csX4" fmla="*/ 254618 w 3278253"/>
                    <a:gd name="csY4" fmla="*/ 674650 h 676083"/>
                    <a:gd name="csX5" fmla="*/ 65268 w 3278253"/>
                    <a:gd name="csY5" fmla="*/ 197612 h 676083"/>
                    <a:gd name="csX6" fmla="*/ 0 w 3278253"/>
                    <a:gd name="csY6" fmla="*/ 0 h 67608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278253" h="676083">
                      <a:moveTo>
                        <a:pt x="0" y="0"/>
                      </a:moveTo>
                      <a:lnTo>
                        <a:pt x="3278253" y="0"/>
                      </a:lnTo>
                      <a:cubicBezTo>
                        <a:pt x="3211007" y="53171"/>
                        <a:pt x="3211996" y="116501"/>
                        <a:pt x="3210018" y="177292"/>
                      </a:cubicBezTo>
                      <a:cubicBezTo>
                        <a:pt x="3208040" y="238083"/>
                        <a:pt x="3219267" y="671424"/>
                        <a:pt x="3032536" y="674650"/>
                      </a:cubicBezTo>
                      <a:cubicBezTo>
                        <a:pt x="2845805" y="677876"/>
                        <a:pt x="1180591" y="674650"/>
                        <a:pt x="254618" y="674650"/>
                      </a:cubicBezTo>
                      <a:cubicBezTo>
                        <a:pt x="46364" y="671344"/>
                        <a:pt x="69137" y="332914"/>
                        <a:pt x="65268" y="197612"/>
                      </a:cubicBezTo>
                      <a:cubicBezTo>
                        <a:pt x="61312" y="146981"/>
                        <a:pt x="69224" y="73491"/>
                        <a:pt x="0" y="0"/>
                      </a:cubicBezTo>
                      <a:close/>
                    </a:path>
                  </a:pathLst>
                </a:custGeom>
                <a:solidFill>
                  <a:srgbClr val="00A561"/>
                </a:solidFill>
                <a:ln w="1905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grpSp>
          <p:sp>
            <p:nvSpPr>
              <p:cNvPr id="40" name="TextBox 39">
                <a:extLst>
                  <a:ext uri="{FF2B5EF4-FFF2-40B4-BE49-F238E27FC236}">
                    <a16:creationId xmlns:a16="http://schemas.microsoft.com/office/drawing/2014/main" id="{0F2FE115-6C70-91A3-85F3-38A203938E6A}"/>
                  </a:ext>
                </a:extLst>
              </p:cNvPr>
              <p:cNvSpPr txBox="1"/>
              <p:nvPr/>
            </p:nvSpPr>
            <p:spPr>
              <a:xfrm>
                <a:off x="609600" y="2060483"/>
                <a:ext cx="3665318" cy="338554"/>
              </a:xfrm>
              <a:prstGeom prst="rect">
                <a:avLst/>
              </a:prstGeom>
              <a:noFill/>
            </p:spPr>
            <p:txBody>
              <a:bodyPr wrap="square">
                <a:spAutoFit/>
              </a:bodyPr>
              <a:lstStyle/>
              <a:p>
                <a:pPr marL="0" marR="0" lvl="0" indent="0" algn="ctr" defTabSz="914377" eaLnBrk="1" fontAlgn="auto" latinLnBrk="0" hangingPunct="1">
                  <a:lnSpc>
                    <a:spcPct val="100000"/>
                  </a:lnSpc>
                  <a:spcBef>
                    <a:spcPts val="600"/>
                  </a:spcBef>
                  <a:spcAft>
                    <a:spcPts val="600"/>
                  </a:spcAft>
                  <a:buClrTx/>
                  <a:buSzPct val="80000"/>
                  <a:buFontTx/>
                  <a:buNone/>
                  <a:tabLst/>
                  <a:defRPr/>
                </a:pPr>
                <a:r>
                  <a:rPr kumimoji="0" lang="en-US" sz="1600" b="1" i="0" u="none" strike="noStrike" kern="0" cap="none" spc="0" normalizeH="0" baseline="0" noProof="0">
                    <a:ln>
                      <a:noFill/>
                    </a:ln>
                    <a:solidFill>
                      <a:srgbClr val="222B36"/>
                    </a:solidFill>
                    <a:effectLst/>
                    <a:uLnTx/>
                    <a:uFillTx/>
                  </a:rPr>
                  <a:t>Market Demands</a:t>
                </a:r>
              </a:p>
            </p:txBody>
          </p:sp>
        </p:grpSp>
        <p:sp>
          <p:nvSpPr>
            <p:cNvPr id="38" name="TextBox 37">
              <a:extLst>
                <a:ext uri="{FF2B5EF4-FFF2-40B4-BE49-F238E27FC236}">
                  <a16:creationId xmlns:a16="http://schemas.microsoft.com/office/drawing/2014/main" id="{7F952045-0FF1-50A3-59F8-13202E07016F}"/>
                </a:ext>
              </a:extLst>
            </p:cNvPr>
            <p:cNvSpPr txBox="1"/>
            <p:nvPr/>
          </p:nvSpPr>
          <p:spPr>
            <a:xfrm>
              <a:off x="609600" y="2706298"/>
              <a:ext cx="3665318" cy="2200602"/>
            </a:xfrm>
            <a:prstGeom prst="rect">
              <a:avLst/>
            </a:prstGeom>
            <a:noFill/>
          </p:spPr>
          <p:txBody>
            <a:bodyPr wrap="square">
              <a:spAutoFit/>
            </a:bodyPr>
            <a:lstStyle/>
            <a:p>
              <a:pPr marL="182880" marR="0" lvl="0" indent="-18288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600" b="0" i="0" u="none" strike="noStrike" kern="0" cap="none" spc="0" normalizeH="0" baseline="0" noProof="0" dirty="0">
                  <a:ln>
                    <a:noFill/>
                  </a:ln>
                  <a:solidFill>
                    <a:srgbClr val="222B36"/>
                  </a:solidFill>
                  <a:effectLst/>
                  <a:uLnTx/>
                  <a:uFillTx/>
                </a:rPr>
                <a:t>Improved transparency</a:t>
              </a:r>
            </a:p>
            <a:p>
              <a:pPr marL="182880" marR="0" lvl="0" indent="-18288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600" b="0" i="0" u="none" strike="noStrike" kern="0" cap="none" spc="0" normalizeH="0" baseline="0" noProof="0" dirty="0">
                  <a:ln>
                    <a:noFill/>
                  </a:ln>
                  <a:solidFill>
                    <a:srgbClr val="222B36"/>
                  </a:solidFill>
                  <a:effectLst/>
                  <a:uLnTx/>
                  <a:uFillTx/>
                </a:rPr>
                <a:t>Reduce disputes</a:t>
              </a:r>
            </a:p>
            <a:p>
              <a:pPr marL="182880" marR="0" lvl="0" indent="-18288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600" b="0" i="0" u="none" strike="noStrike" kern="0" cap="none" spc="0" normalizeH="0" baseline="0" noProof="0" dirty="0">
                  <a:ln>
                    <a:noFill/>
                  </a:ln>
                  <a:solidFill>
                    <a:srgbClr val="222B36"/>
                  </a:solidFill>
                  <a:effectLst/>
                  <a:uLnTx/>
                  <a:uFillTx/>
                </a:rPr>
                <a:t>Fair profits between stakeholders</a:t>
              </a:r>
            </a:p>
            <a:p>
              <a:pPr marL="182880" marR="0" lvl="0" indent="-18288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600" b="0" i="0" u="none" strike="noStrike" kern="0" cap="none" spc="0" normalizeH="0" baseline="0" noProof="0" dirty="0">
                  <a:ln>
                    <a:noFill/>
                  </a:ln>
                  <a:solidFill>
                    <a:srgbClr val="222B36"/>
                  </a:solidFill>
                  <a:effectLst/>
                  <a:uLnTx/>
                  <a:uFillTx/>
                </a:rPr>
                <a:t>Fair cost for patients</a:t>
              </a:r>
            </a:p>
            <a:p>
              <a:pPr marL="182880" marR="0" lvl="0" indent="-18288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600" b="0" i="0" u="none" strike="noStrike" kern="0" cap="none" spc="0" normalizeH="0" baseline="0" noProof="0" dirty="0">
                  <a:ln>
                    <a:noFill/>
                  </a:ln>
                  <a:solidFill>
                    <a:srgbClr val="222B36"/>
                  </a:solidFill>
                  <a:effectLst/>
                  <a:uLnTx/>
                  <a:uFillTx/>
                </a:rPr>
                <a:t>Total cost predictability</a:t>
              </a:r>
            </a:p>
            <a:p>
              <a:pPr marL="182880" marR="0" lvl="0" indent="-182880" defTabSz="914377" eaLnBrk="1" fontAlgn="auto" latinLnBrk="0" hangingPunct="1">
                <a:lnSpc>
                  <a:spcPct val="100000"/>
                </a:lnSpc>
                <a:spcBef>
                  <a:spcPts val="0"/>
                </a:spcBef>
                <a:spcAft>
                  <a:spcPts val="600"/>
                </a:spcAft>
                <a:buClrTx/>
                <a:buSzPct val="80000"/>
                <a:buFont typeface="Wingdings" panose="05000000000000000000" pitchFamily="2" charset="2"/>
                <a:buChar char="§"/>
                <a:tabLst/>
                <a:defRPr/>
              </a:pPr>
              <a:r>
                <a:rPr kumimoji="0" lang="en-US" sz="1600" b="0" i="0" u="none" strike="noStrike" kern="0" cap="none" spc="0" normalizeH="0" baseline="0" noProof="0" dirty="0">
                  <a:ln>
                    <a:noFill/>
                  </a:ln>
                  <a:solidFill>
                    <a:srgbClr val="222B36"/>
                  </a:solidFill>
                  <a:effectLst/>
                  <a:uLnTx/>
                  <a:uFillTx/>
                </a:rPr>
                <a:t>Model changes must be cost-neutral and equitable across stakeholders</a:t>
              </a:r>
            </a:p>
          </p:txBody>
        </p:sp>
      </p:grpSp>
      <p:grpSp>
        <p:nvGrpSpPr>
          <p:cNvPr id="45" name="Group 44">
            <a:extLst>
              <a:ext uri="{FF2B5EF4-FFF2-40B4-BE49-F238E27FC236}">
                <a16:creationId xmlns:a16="http://schemas.microsoft.com/office/drawing/2014/main" id="{BC96C6FE-2969-1D3F-B237-ACD57735229E}"/>
              </a:ext>
            </a:extLst>
          </p:cNvPr>
          <p:cNvGrpSpPr/>
          <p:nvPr/>
        </p:nvGrpSpPr>
        <p:grpSpPr>
          <a:xfrm>
            <a:off x="434975" y="5509606"/>
            <a:ext cx="11318875" cy="600577"/>
            <a:chOff x="434975" y="5509606"/>
            <a:chExt cx="11318875" cy="600577"/>
          </a:xfrm>
        </p:grpSpPr>
        <p:sp>
          <p:nvSpPr>
            <p:cNvPr id="46" name="Rectangle: Rounded Corners 45">
              <a:extLst>
                <a:ext uri="{FF2B5EF4-FFF2-40B4-BE49-F238E27FC236}">
                  <a16:creationId xmlns:a16="http://schemas.microsoft.com/office/drawing/2014/main" id="{1A047E9E-DB81-CF79-B7CB-F7527B2BCEFA}"/>
                </a:ext>
              </a:extLst>
            </p:cNvPr>
            <p:cNvSpPr/>
            <p:nvPr/>
          </p:nvSpPr>
          <p:spPr bwMode="ltGray">
            <a:xfrm>
              <a:off x="434975" y="5509606"/>
              <a:ext cx="11318875" cy="600577"/>
            </a:xfrm>
            <a:prstGeom prst="roundRect">
              <a:avLst/>
            </a:prstGeom>
            <a:solidFill>
              <a:srgbClr val="222B36"/>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7" name="TextBox 46">
              <a:extLst>
                <a:ext uri="{FF2B5EF4-FFF2-40B4-BE49-F238E27FC236}">
                  <a16:creationId xmlns:a16="http://schemas.microsoft.com/office/drawing/2014/main" id="{723F5EFF-31BB-ED9E-CFD8-9EBF481163C6}"/>
                </a:ext>
              </a:extLst>
            </p:cNvPr>
            <p:cNvSpPr txBox="1"/>
            <p:nvPr/>
          </p:nvSpPr>
          <p:spPr>
            <a:xfrm>
              <a:off x="889047" y="5517507"/>
              <a:ext cx="10413906" cy="584775"/>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3F3F3"/>
                  </a:solidFill>
                  <a:effectLst/>
                  <a:uLnTx/>
                  <a:uFillTx/>
                </a:rPr>
                <a:t>Payers may continue to favor annual discount increases in AWP models, a structure widely understood due to decades of use and broad adoption</a:t>
              </a:r>
            </a:p>
          </p:txBody>
        </p:sp>
      </p:grpSp>
      <p:pic>
        <p:nvPicPr>
          <p:cNvPr id="48" name="Graphic 47">
            <a:extLst>
              <a:ext uri="{FF2B5EF4-FFF2-40B4-BE49-F238E27FC236}">
                <a16:creationId xmlns:a16="http://schemas.microsoft.com/office/drawing/2014/main" id="{30507773-E400-6098-E077-2B2A40D4E2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90464" y="1762061"/>
            <a:ext cx="388628" cy="451276"/>
          </a:xfrm>
          <a:prstGeom prst="rect">
            <a:avLst/>
          </a:prstGeom>
        </p:spPr>
      </p:pic>
      <p:pic>
        <p:nvPicPr>
          <p:cNvPr id="49" name="Graphic 48">
            <a:extLst>
              <a:ext uri="{FF2B5EF4-FFF2-40B4-BE49-F238E27FC236}">
                <a16:creationId xmlns:a16="http://schemas.microsoft.com/office/drawing/2014/main" id="{38B24344-BCFF-662F-8FFA-B72A019C75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0261" y="1798320"/>
            <a:ext cx="477150" cy="444524"/>
          </a:xfrm>
          <a:prstGeom prst="rect">
            <a:avLst/>
          </a:prstGeom>
        </p:spPr>
      </p:pic>
      <p:pic>
        <p:nvPicPr>
          <p:cNvPr id="50" name="Graphic 49">
            <a:extLst>
              <a:ext uri="{FF2B5EF4-FFF2-40B4-BE49-F238E27FC236}">
                <a16:creationId xmlns:a16="http://schemas.microsoft.com/office/drawing/2014/main" id="{AD8502EA-3316-E0D7-D69A-22D8BE38ED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78362" y="1777746"/>
            <a:ext cx="442479" cy="443345"/>
          </a:xfrm>
          <a:prstGeom prst="rect">
            <a:avLst/>
          </a:prstGeom>
        </p:spPr>
      </p:pic>
    </p:spTree>
    <p:extLst>
      <p:ext uri="{BB962C8B-B14F-4D97-AF65-F5344CB8AC3E}">
        <p14:creationId xmlns:p14="http://schemas.microsoft.com/office/powerpoint/2010/main" val="230245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0D15E-4453-C5BE-6F71-D5EAB12EF67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071CA8-7916-3438-6B7B-28A0C1A73878}"/>
              </a:ext>
            </a:extLst>
          </p:cNvPr>
          <p:cNvSpPr>
            <a:spLocks noGrp="1"/>
          </p:cNvSpPr>
          <p:nvPr>
            <p:ph type="title"/>
          </p:nvPr>
        </p:nvSpPr>
        <p:spPr>
          <a:xfrm>
            <a:off x="609600" y="521208"/>
            <a:ext cx="11044021" cy="329184"/>
          </a:xfrm>
        </p:spPr>
        <p:txBody>
          <a:bodyPr/>
          <a:lstStyle/>
          <a:p>
            <a:r>
              <a:rPr lang="en-US">
                <a:solidFill>
                  <a:schemeClr val="tx1"/>
                </a:solidFill>
              </a:rPr>
              <a:t>Accelerating the Shift to Cost-Based Pharmacy Reimbursement</a:t>
            </a:r>
          </a:p>
        </p:txBody>
      </p:sp>
      <p:sp>
        <p:nvSpPr>
          <p:cNvPr id="2" name="Text Placeholder 1">
            <a:extLst>
              <a:ext uri="{FF2B5EF4-FFF2-40B4-BE49-F238E27FC236}">
                <a16:creationId xmlns:a16="http://schemas.microsoft.com/office/drawing/2014/main" id="{DD733A17-DFFB-0A3B-7538-9967893F8EFF}"/>
              </a:ext>
            </a:extLst>
          </p:cNvPr>
          <p:cNvSpPr>
            <a:spLocks noGrp="1"/>
          </p:cNvSpPr>
          <p:nvPr>
            <p:ph type="body" sz="quarter" idx="14"/>
          </p:nvPr>
        </p:nvSpPr>
        <p:spPr>
          <a:xfrm>
            <a:off x="607758" y="288810"/>
            <a:ext cx="11042071" cy="123111"/>
          </a:xfrm>
        </p:spPr>
        <p:txBody>
          <a:bodyPr vert="horz" wrap="square" lIns="0" tIns="0" rIns="0" bIns="0" rtlCol="0" anchor="t">
            <a:spAutoFit/>
          </a:bodyPr>
          <a:lstStyle/>
          <a:p>
            <a:r>
              <a:rPr lang="en-US">
                <a:solidFill>
                  <a:schemeClr val="tx1"/>
                </a:solidFill>
              </a:rPr>
              <a:t>2026 NACDS Regional Conference</a:t>
            </a:r>
          </a:p>
        </p:txBody>
      </p:sp>
      <p:sp>
        <p:nvSpPr>
          <p:cNvPr id="3" name="Text Placeholder 2">
            <a:extLst>
              <a:ext uri="{FF2B5EF4-FFF2-40B4-BE49-F238E27FC236}">
                <a16:creationId xmlns:a16="http://schemas.microsoft.com/office/drawing/2014/main" id="{6EDFEB55-445E-DCDA-EEC3-89770C4AA12C}"/>
              </a:ext>
            </a:extLst>
          </p:cNvPr>
          <p:cNvSpPr>
            <a:spLocks noGrp="1"/>
          </p:cNvSpPr>
          <p:nvPr>
            <p:ph type="body" sz="quarter" idx="15"/>
          </p:nvPr>
        </p:nvSpPr>
        <p:spPr>
          <a:xfrm>
            <a:off x="609670" y="856744"/>
            <a:ext cx="11048672" cy="246221"/>
          </a:xfrm>
        </p:spPr>
        <p:txBody>
          <a:bodyPr/>
          <a:lstStyle/>
          <a:p>
            <a:r>
              <a:rPr lang="en-US"/>
              <a:t>Understanding the structural shift across all payer types</a:t>
            </a:r>
            <a:endParaRPr lang="en-US">
              <a:solidFill>
                <a:schemeClr val="bg2"/>
              </a:solidFill>
            </a:endParaRPr>
          </a:p>
        </p:txBody>
      </p:sp>
      <p:sp>
        <p:nvSpPr>
          <p:cNvPr id="6" name="Rectangle: Rounded Corners 5">
            <a:extLst>
              <a:ext uri="{FF2B5EF4-FFF2-40B4-BE49-F238E27FC236}">
                <a16:creationId xmlns:a16="http://schemas.microsoft.com/office/drawing/2014/main" id="{5A90D247-001F-0DBB-C9BA-5FC0171FD46E}"/>
              </a:ext>
            </a:extLst>
          </p:cNvPr>
          <p:cNvSpPr/>
          <p:nvPr/>
        </p:nvSpPr>
        <p:spPr bwMode="ltGray">
          <a:xfrm>
            <a:off x="434975" y="5157477"/>
            <a:ext cx="11318875" cy="408632"/>
          </a:xfrm>
          <a:prstGeom prst="roundRect">
            <a:avLst/>
          </a:prstGeom>
          <a:solidFill>
            <a:srgbClr val="F3F3F3"/>
          </a:solidFill>
          <a:ln w="12700" cap="flat" cmpd="sng" algn="ctr">
            <a:solidFill>
              <a:srgbClr val="0078D3"/>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BD69D224-1A84-A952-EF74-97CB3AA5849A}"/>
              </a:ext>
            </a:extLst>
          </p:cNvPr>
          <p:cNvGrpSpPr/>
          <p:nvPr/>
        </p:nvGrpSpPr>
        <p:grpSpPr>
          <a:xfrm>
            <a:off x="435878" y="1318037"/>
            <a:ext cx="11317972" cy="3851054"/>
            <a:chOff x="435878" y="1591275"/>
            <a:chExt cx="11317972" cy="3851054"/>
          </a:xfrm>
        </p:grpSpPr>
        <p:grpSp>
          <p:nvGrpSpPr>
            <p:cNvPr id="13" name="Group 12">
              <a:extLst>
                <a:ext uri="{FF2B5EF4-FFF2-40B4-BE49-F238E27FC236}">
                  <a16:creationId xmlns:a16="http://schemas.microsoft.com/office/drawing/2014/main" id="{C8187CAD-A40B-93A2-6A8C-765101839C72}"/>
                </a:ext>
              </a:extLst>
            </p:cNvPr>
            <p:cNvGrpSpPr/>
            <p:nvPr/>
          </p:nvGrpSpPr>
          <p:grpSpPr>
            <a:xfrm>
              <a:off x="435878" y="1591275"/>
              <a:ext cx="3626662" cy="3851054"/>
              <a:chOff x="434975" y="1591275"/>
              <a:chExt cx="3626662" cy="3851054"/>
            </a:xfrm>
          </p:grpSpPr>
          <p:grpSp>
            <p:nvGrpSpPr>
              <p:cNvPr id="40" name="Group 39">
                <a:extLst>
                  <a:ext uri="{FF2B5EF4-FFF2-40B4-BE49-F238E27FC236}">
                    <a16:creationId xmlns:a16="http://schemas.microsoft.com/office/drawing/2014/main" id="{EAA1ECDB-A2D7-98BA-22F5-313A2758BC9E}"/>
                  </a:ext>
                </a:extLst>
              </p:cNvPr>
              <p:cNvGrpSpPr/>
              <p:nvPr/>
            </p:nvGrpSpPr>
            <p:grpSpPr>
              <a:xfrm>
                <a:off x="434975" y="1591275"/>
                <a:ext cx="3626662" cy="3851054"/>
                <a:chOff x="434975" y="1695450"/>
                <a:chExt cx="3998129" cy="3851054"/>
              </a:xfrm>
            </p:grpSpPr>
            <p:grpSp>
              <p:nvGrpSpPr>
                <p:cNvPr id="42" name="Group 41">
                  <a:extLst>
                    <a:ext uri="{FF2B5EF4-FFF2-40B4-BE49-F238E27FC236}">
                      <a16:creationId xmlns:a16="http://schemas.microsoft.com/office/drawing/2014/main" id="{DC2EB8D6-62D8-34D1-5B24-7695B7E5C40D}"/>
                    </a:ext>
                  </a:extLst>
                </p:cNvPr>
                <p:cNvGrpSpPr/>
                <p:nvPr/>
              </p:nvGrpSpPr>
              <p:grpSpPr>
                <a:xfrm>
                  <a:off x="434975" y="1695450"/>
                  <a:ext cx="3998129" cy="3851054"/>
                  <a:chOff x="434975" y="1695450"/>
                  <a:chExt cx="3998129" cy="3851054"/>
                </a:xfrm>
              </p:grpSpPr>
              <p:sp>
                <p:nvSpPr>
                  <p:cNvPr id="46" name="Oval 45">
                    <a:extLst>
                      <a:ext uri="{FF2B5EF4-FFF2-40B4-BE49-F238E27FC236}">
                        <a16:creationId xmlns:a16="http://schemas.microsoft.com/office/drawing/2014/main" id="{D815AC99-8C9A-6405-11D1-629A7BC64BF8}"/>
                      </a:ext>
                    </a:extLst>
                  </p:cNvPr>
                  <p:cNvSpPr/>
                  <p:nvPr/>
                </p:nvSpPr>
                <p:spPr bwMode="ltGray">
                  <a:xfrm>
                    <a:off x="1693117" y="4201609"/>
                    <a:ext cx="1481847" cy="1344895"/>
                  </a:xfrm>
                  <a:prstGeom prst="ellipse">
                    <a:avLst/>
                  </a:prstGeom>
                  <a:solidFill>
                    <a:srgbClr val="0078D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248DAAC2-99C6-C3F4-E527-8B7FB1364656}"/>
                      </a:ext>
                    </a:extLst>
                  </p:cNvPr>
                  <p:cNvSpPr/>
                  <p:nvPr/>
                </p:nvSpPr>
                <p:spPr bwMode="ltGray">
                  <a:xfrm>
                    <a:off x="434975" y="1695450"/>
                    <a:ext cx="3998129" cy="3478709"/>
                  </a:xfrm>
                  <a:custGeom>
                    <a:avLst/>
                    <a:gdLst>
                      <a:gd name="csX0" fmla="*/ 244136 w 3998129"/>
                      <a:gd name="csY0" fmla="*/ 0 h 3478709"/>
                      <a:gd name="csX1" fmla="*/ 3753993 w 3998129"/>
                      <a:gd name="csY1" fmla="*/ 0 h 3478709"/>
                      <a:gd name="csX2" fmla="*/ 3998129 w 3998129"/>
                      <a:gd name="csY2" fmla="*/ 244136 h 3478709"/>
                      <a:gd name="csX3" fmla="*/ 3998129 w 3998129"/>
                      <a:gd name="csY3" fmla="*/ 3234573 h 3478709"/>
                      <a:gd name="csX4" fmla="*/ 3753993 w 3998129"/>
                      <a:gd name="csY4" fmla="*/ 3478709 h 3478709"/>
                      <a:gd name="csX5" fmla="*/ 2330998 w 3998129"/>
                      <a:gd name="csY5" fmla="*/ 3478709 h 3478709"/>
                      <a:gd name="csX6" fmla="*/ 2332168 w 3998129"/>
                      <a:gd name="csY6" fmla="*/ 3467100 h 3478709"/>
                      <a:gd name="csX7" fmla="*/ 1999064 w 3998129"/>
                      <a:gd name="csY7" fmla="*/ 3133996 h 3478709"/>
                      <a:gd name="csX8" fmla="*/ 1665960 w 3998129"/>
                      <a:gd name="csY8" fmla="*/ 3467100 h 3478709"/>
                      <a:gd name="csX9" fmla="*/ 1667131 w 3998129"/>
                      <a:gd name="csY9" fmla="*/ 3478709 h 3478709"/>
                      <a:gd name="csX10" fmla="*/ 244136 w 3998129"/>
                      <a:gd name="csY10" fmla="*/ 3478709 h 3478709"/>
                      <a:gd name="csX11" fmla="*/ 0 w 3998129"/>
                      <a:gd name="csY11" fmla="*/ 3234573 h 3478709"/>
                      <a:gd name="csX12" fmla="*/ 0 w 3998129"/>
                      <a:gd name="csY12" fmla="*/ 244136 h 3478709"/>
                      <a:gd name="csX13" fmla="*/ 244136 w 3998129"/>
                      <a:gd name="csY13" fmla="*/ 0 h 34787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3998129" h="3478709">
                        <a:moveTo>
                          <a:pt x="244136" y="0"/>
                        </a:moveTo>
                        <a:lnTo>
                          <a:pt x="3753993" y="0"/>
                        </a:lnTo>
                        <a:cubicBezTo>
                          <a:pt x="3888826" y="0"/>
                          <a:pt x="3998129" y="109303"/>
                          <a:pt x="3998129" y="244136"/>
                        </a:cubicBezTo>
                        <a:lnTo>
                          <a:pt x="3998129" y="3234573"/>
                        </a:lnTo>
                        <a:cubicBezTo>
                          <a:pt x="3998129" y="3369406"/>
                          <a:pt x="3888826" y="3478709"/>
                          <a:pt x="3753993" y="3478709"/>
                        </a:cubicBezTo>
                        <a:lnTo>
                          <a:pt x="2330998" y="3478709"/>
                        </a:lnTo>
                        <a:lnTo>
                          <a:pt x="2332168" y="3467100"/>
                        </a:lnTo>
                        <a:cubicBezTo>
                          <a:pt x="2332168" y="3283132"/>
                          <a:pt x="2183032" y="3133996"/>
                          <a:pt x="1999064" y="3133996"/>
                        </a:cubicBezTo>
                        <a:cubicBezTo>
                          <a:pt x="1815096" y="3133996"/>
                          <a:pt x="1665960" y="3283132"/>
                          <a:pt x="1665960" y="3467100"/>
                        </a:cubicBezTo>
                        <a:lnTo>
                          <a:pt x="1667131" y="3478709"/>
                        </a:lnTo>
                        <a:lnTo>
                          <a:pt x="244136" y="3478709"/>
                        </a:lnTo>
                        <a:cubicBezTo>
                          <a:pt x="109303" y="3478709"/>
                          <a:pt x="0" y="3369406"/>
                          <a:pt x="0" y="3234573"/>
                        </a:cubicBezTo>
                        <a:lnTo>
                          <a:pt x="0" y="244136"/>
                        </a:lnTo>
                        <a:cubicBezTo>
                          <a:pt x="0" y="109303"/>
                          <a:pt x="109303" y="0"/>
                          <a:pt x="244136" y="0"/>
                        </a:cubicBezTo>
                        <a:close/>
                      </a:path>
                    </a:pathLst>
                  </a:custGeom>
                  <a:solidFill>
                    <a:srgbClr val="F3F3F3"/>
                  </a:solidFill>
                  <a:ln w="19050" cap="flat" cmpd="sng" algn="ctr">
                    <a:noFill/>
                    <a:prstDash val="solid"/>
                    <a:miter lim="800000"/>
                  </a:ln>
                  <a:effectLst>
                    <a:outerShdw blurRad="50800" dist="38100" dir="2700000" algn="tl" rotWithShape="0">
                      <a:prstClr val="black">
                        <a:alpha val="12000"/>
                      </a:prstClr>
                    </a:outerShdw>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56307083-4E27-5621-6D65-45E8BA4C0520}"/>
                      </a:ext>
                    </a:extLst>
                  </p:cNvPr>
                  <p:cNvSpPr/>
                  <p:nvPr/>
                </p:nvSpPr>
                <p:spPr bwMode="ltGray">
                  <a:xfrm>
                    <a:off x="559541" y="1803832"/>
                    <a:ext cx="3748998" cy="3310427"/>
                  </a:xfrm>
                  <a:custGeom>
                    <a:avLst/>
                    <a:gdLst>
                      <a:gd name="csX0" fmla="*/ 228923 w 3748998"/>
                      <a:gd name="csY0" fmla="*/ 0 h 3261944"/>
                      <a:gd name="csX1" fmla="*/ 3520075 w 3748998"/>
                      <a:gd name="csY1" fmla="*/ 0 h 3261944"/>
                      <a:gd name="csX2" fmla="*/ 3748998 w 3748998"/>
                      <a:gd name="csY2" fmla="*/ 228923 h 3261944"/>
                      <a:gd name="csX3" fmla="*/ 3748998 w 3748998"/>
                      <a:gd name="csY3" fmla="*/ 3033021 h 3261944"/>
                      <a:gd name="csX4" fmla="*/ 3520075 w 3748998"/>
                      <a:gd name="csY4" fmla="*/ 3261944 h 3261944"/>
                      <a:gd name="csX5" fmla="*/ 2331328 w 3748998"/>
                      <a:gd name="csY5" fmla="*/ 3261944 h 3261944"/>
                      <a:gd name="csX6" fmla="*/ 2324437 w 3748998"/>
                      <a:gd name="csY6" fmla="*/ 3193586 h 3261944"/>
                      <a:gd name="csX7" fmla="*/ 1874499 w 3748998"/>
                      <a:gd name="csY7" fmla="*/ 2826877 h 3261944"/>
                      <a:gd name="csX8" fmla="*/ 1424561 w 3748998"/>
                      <a:gd name="csY8" fmla="*/ 3193586 h 3261944"/>
                      <a:gd name="csX9" fmla="*/ 1417670 w 3748998"/>
                      <a:gd name="csY9" fmla="*/ 3261944 h 3261944"/>
                      <a:gd name="csX10" fmla="*/ 228923 w 3748998"/>
                      <a:gd name="csY10" fmla="*/ 3261944 h 3261944"/>
                      <a:gd name="csX11" fmla="*/ 0 w 3748998"/>
                      <a:gd name="csY11" fmla="*/ 3033021 h 3261944"/>
                      <a:gd name="csX12" fmla="*/ 0 w 3748998"/>
                      <a:gd name="csY12" fmla="*/ 228923 h 3261944"/>
                      <a:gd name="csX13" fmla="*/ 228923 w 3748998"/>
                      <a:gd name="csY13" fmla="*/ 0 h 32619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3748998" h="3261944">
                        <a:moveTo>
                          <a:pt x="228923" y="0"/>
                        </a:moveTo>
                        <a:lnTo>
                          <a:pt x="3520075" y="0"/>
                        </a:lnTo>
                        <a:cubicBezTo>
                          <a:pt x="3646506" y="0"/>
                          <a:pt x="3748998" y="102492"/>
                          <a:pt x="3748998" y="228923"/>
                        </a:cubicBezTo>
                        <a:lnTo>
                          <a:pt x="3748998" y="3033021"/>
                        </a:lnTo>
                        <a:cubicBezTo>
                          <a:pt x="3748998" y="3159452"/>
                          <a:pt x="3646506" y="3261944"/>
                          <a:pt x="3520075" y="3261944"/>
                        </a:cubicBezTo>
                        <a:lnTo>
                          <a:pt x="2331328" y="3261944"/>
                        </a:lnTo>
                        <a:lnTo>
                          <a:pt x="2324437" y="3193586"/>
                        </a:lnTo>
                        <a:cubicBezTo>
                          <a:pt x="2281612" y="2984306"/>
                          <a:pt x="2096440" y="2826877"/>
                          <a:pt x="1874499" y="2826877"/>
                        </a:cubicBezTo>
                        <a:cubicBezTo>
                          <a:pt x="1652558" y="2826877"/>
                          <a:pt x="1467386" y="2984306"/>
                          <a:pt x="1424561" y="3193586"/>
                        </a:cubicBezTo>
                        <a:lnTo>
                          <a:pt x="1417670" y="3261944"/>
                        </a:lnTo>
                        <a:lnTo>
                          <a:pt x="228923" y="3261944"/>
                        </a:lnTo>
                        <a:cubicBezTo>
                          <a:pt x="102492" y="3261944"/>
                          <a:pt x="0" y="3159452"/>
                          <a:pt x="0" y="3033021"/>
                        </a:cubicBezTo>
                        <a:lnTo>
                          <a:pt x="0" y="228923"/>
                        </a:lnTo>
                        <a:cubicBezTo>
                          <a:pt x="0" y="102492"/>
                          <a:pt x="102492" y="0"/>
                          <a:pt x="228923" y="0"/>
                        </a:cubicBezTo>
                        <a:close/>
                      </a:path>
                    </a:pathLst>
                  </a:custGeom>
                  <a:solidFill>
                    <a:srgbClr val="50BDE1">
                      <a:alpha val="2000"/>
                    </a:srgbClr>
                  </a:solidFill>
                  <a:ln w="19050" cap="flat" cmpd="sng" algn="ctr">
                    <a:solidFill>
                      <a:srgbClr val="0078D3"/>
                    </a:solidFill>
                    <a:prstDash val="solid"/>
                    <a:miter lim="800000"/>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43" name="TextBox 42">
                  <a:extLst>
                    <a:ext uri="{FF2B5EF4-FFF2-40B4-BE49-F238E27FC236}">
                      <a16:creationId xmlns:a16="http://schemas.microsoft.com/office/drawing/2014/main" id="{EE386C46-B3A1-5019-22D9-FF455FFD8A00}"/>
                    </a:ext>
                  </a:extLst>
                </p:cNvPr>
                <p:cNvSpPr txBox="1"/>
                <p:nvPr/>
              </p:nvSpPr>
              <p:spPr>
                <a:xfrm>
                  <a:off x="559541" y="2304225"/>
                  <a:ext cx="3748998" cy="313932"/>
                </a:xfrm>
                <a:prstGeom prst="rect">
                  <a:avLst/>
                </a:prstGeom>
                <a:noFill/>
              </p:spPr>
              <p:txBody>
                <a:bodyPr wrap="square" anchor="ctr">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a:ln>
                        <a:noFill/>
                      </a:ln>
                      <a:solidFill>
                        <a:srgbClr val="0078D3"/>
                      </a:solidFill>
                      <a:effectLst/>
                      <a:uLnTx/>
                      <a:uFillTx/>
                    </a:rPr>
                    <a:t>Medicaid</a:t>
                  </a:r>
                </a:p>
              </p:txBody>
            </p:sp>
            <p:sp>
              <p:nvSpPr>
                <p:cNvPr id="44" name="TextBox 43">
                  <a:extLst>
                    <a:ext uri="{FF2B5EF4-FFF2-40B4-BE49-F238E27FC236}">
                      <a16:creationId xmlns:a16="http://schemas.microsoft.com/office/drawing/2014/main" id="{945A8C8D-3DAF-53B3-7090-E58CE161ADBA}"/>
                    </a:ext>
                  </a:extLst>
                </p:cNvPr>
                <p:cNvSpPr txBox="1"/>
                <p:nvPr/>
              </p:nvSpPr>
              <p:spPr>
                <a:xfrm>
                  <a:off x="559541" y="2686464"/>
                  <a:ext cx="3748998" cy="1969770"/>
                </a:xfrm>
                <a:prstGeom prst="rect">
                  <a:avLst/>
                </a:prstGeom>
                <a:noFill/>
              </p:spPr>
              <p:txBody>
                <a:bodyPr wrap="square">
                  <a:spAutoFit/>
                </a:bodyPr>
                <a:lstStyle/>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FFS Medicaid: Nearly all require use of NADAC or state specific cost file</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Managed Medicaid: Over 30 states require NADAC or state-specific cost files in MCO contracts.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Federal Activity: The Fair Pharmacies for Federal Employees Act (2025)</a:t>
                  </a:r>
                  <a:r>
                    <a:rPr kumimoji="0" lang="en-US" sz="1400" b="0" i="0" u="none" strike="noStrike" kern="0" cap="none" spc="0" normalizeH="0" baseline="30000" noProof="0">
                      <a:ln>
                        <a:noFill/>
                      </a:ln>
                      <a:solidFill>
                        <a:srgbClr val="222B36"/>
                      </a:solidFill>
                      <a:effectLst/>
                      <a:uLnTx/>
                      <a:uFillTx/>
                    </a:rPr>
                    <a:t>1 </a:t>
                  </a:r>
                  <a:r>
                    <a:rPr kumimoji="0" lang="en-US" sz="1400" b="0" i="0" u="none" strike="noStrike" kern="0" cap="none" spc="0" normalizeH="0" baseline="0" noProof="0">
                      <a:ln>
                        <a:noFill/>
                      </a:ln>
                      <a:solidFill>
                        <a:srgbClr val="222B36"/>
                      </a:solidFill>
                      <a:effectLst/>
                      <a:uLnTx/>
                      <a:uFillTx/>
                    </a:rPr>
                    <a:t> proposes nationwide cost surveys for all pharmacies</a:t>
                  </a:r>
                </a:p>
              </p:txBody>
            </p:sp>
            <p:cxnSp>
              <p:nvCxnSpPr>
                <p:cNvPr id="45" name="Straight Connector 44">
                  <a:extLst>
                    <a:ext uri="{FF2B5EF4-FFF2-40B4-BE49-F238E27FC236}">
                      <a16:creationId xmlns:a16="http://schemas.microsoft.com/office/drawing/2014/main" id="{2244E218-9C90-BA56-E96F-D179B44C9446}"/>
                    </a:ext>
                  </a:extLst>
                </p:cNvPr>
                <p:cNvCxnSpPr>
                  <a:cxnSpLocks/>
                </p:cNvCxnSpPr>
                <p:nvPr/>
              </p:nvCxnSpPr>
              <p:spPr>
                <a:xfrm>
                  <a:off x="1838477" y="2227871"/>
                  <a:ext cx="1191125" cy="0"/>
                </a:xfrm>
                <a:prstGeom prst="line">
                  <a:avLst/>
                </a:prstGeom>
                <a:noFill/>
                <a:ln w="6350" cap="flat" cmpd="sng" algn="ctr">
                  <a:solidFill>
                    <a:srgbClr val="222B36"/>
                  </a:solidFill>
                  <a:prstDash val="solid"/>
                  <a:miter lim="800000"/>
                </a:ln>
                <a:effectLst/>
              </p:spPr>
            </p:cxnSp>
          </p:grpSp>
          <p:sp>
            <p:nvSpPr>
              <p:cNvPr id="41" name="TextBox 40">
                <a:extLst>
                  <a:ext uri="{FF2B5EF4-FFF2-40B4-BE49-F238E27FC236}">
                    <a16:creationId xmlns:a16="http://schemas.microsoft.com/office/drawing/2014/main" id="{4025D4CE-A413-7D17-705E-02A2EE0A61D7}"/>
                  </a:ext>
                </a:extLst>
              </p:cNvPr>
              <p:cNvSpPr txBox="1"/>
              <p:nvPr/>
            </p:nvSpPr>
            <p:spPr>
              <a:xfrm>
                <a:off x="2013306" y="4817428"/>
                <a:ext cx="470000" cy="461665"/>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a:ln>
                      <a:noFill/>
                    </a:ln>
                    <a:solidFill>
                      <a:srgbClr val="F3F3F3"/>
                    </a:solidFill>
                    <a:effectLst/>
                    <a:uLnTx/>
                    <a:uFillTx/>
                  </a:rPr>
                  <a:t>01</a:t>
                </a:r>
                <a:endParaRPr kumimoji="0" lang="en-GB" sz="2000" b="1" i="0" u="none" strike="noStrike" kern="0" cap="none" spc="0" normalizeH="0" baseline="0" noProof="0">
                  <a:ln>
                    <a:noFill/>
                  </a:ln>
                  <a:solidFill>
                    <a:srgbClr val="F3F3F3"/>
                  </a:solidFill>
                  <a:effectLst/>
                  <a:uLnTx/>
                  <a:uFillTx/>
                </a:endParaRPr>
              </a:p>
            </p:txBody>
          </p:sp>
        </p:grpSp>
        <p:grpSp>
          <p:nvGrpSpPr>
            <p:cNvPr id="14" name="Group 13">
              <a:extLst>
                <a:ext uri="{FF2B5EF4-FFF2-40B4-BE49-F238E27FC236}">
                  <a16:creationId xmlns:a16="http://schemas.microsoft.com/office/drawing/2014/main" id="{69FBD58E-6D4D-A9C3-45A9-218870BBC4B3}"/>
                </a:ext>
              </a:extLst>
            </p:cNvPr>
            <p:cNvGrpSpPr/>
            <p:nvPr/>
          </p:nvGrpSpPr>
          <p:grpSpPr>
            <a:xfrm>
              <a:off x="4281533" y="1591275"/>
              <a:ext cx="3626662" cy="3851054"/>
              <a:chOff x="434975" y="1591275"/>
              <a:chExt cx="3626662" cy="3851054"/>
            </a:xfrm>
          </p:grpSpPr>
          <p:grpSp>
            <p:nvGrpSpPr>
              <p:cNvPr id="29" name="Group 28">
                <a:extLst>
                  <a:ext uri="{FF2B5EF4-FFF2-40B4-BE49-F238E27FC236}">
                    <a16:creationId xmlns:a16="http://schemas.microsoft.com/office/drawing/2014/main" id="{8279F4C2-165E-EFDC-05C4-AAB912A3C506}"/>
                  </a:ext>
                </a:extLst>
              </p:cNvPr>
              <p:cNvGrpSpPr/>
              <p:nvPr/>
            </p:nvGrpSpPr>
            <p:grpSpPr>
              <a:xfrm>
                <a:off x="434975" y="1591275"/>
                <a:ext cx="3626662" cy="3851054"/>
                <a:chOff x="434975" y="1695450"/>
                <a:chExt cx="3998129" cy="3851054"/>
              </a:xfrm>
            </p:grpSpPr>
            <p:grpSp>
              <p:nvGrpSpPr>
                <p:cNvPr id="31" name="Group 30">
                  <a:extLst>
                    <a:ext uri="{FF2B5EF4-FFF2-40B4-BE49-F238E27FC236}">
                      <a16:creationId xmlns:a16="http://schemas.microsoft.com/office/drawing/2014/main" id="{FD311227-4ED0-CA48-D4EE-1B173004D5EA}"/>
                    </a:ext>
                  </a:extLst>
                </p:cNvPr>
                <p:cNvGrpSpPr/>
                <p:nvPr/>
              </p:nvGrpSpPr>
              <p:grpSpPr>
                <a:xfrm>
                  <a:off x="434975" y="1695450"/>
                  <a:ext cx="3998129" cy="3851054"/>
                  <a:chOff x="434975" y="1695450"/>
                  <a:chExt cx="3998129" cy="3851054"/>
                </a:xfrm>
              </p:grpSpPr>
              <p:sp>
                <p:nvSpPr>
                  <p:cNvPr id="37" name="Oval 36">
                    <a:extLst>
                      <a:ext uri="{FF2B5EF4-FFF2-40B4-BE49-F238E27FC236}">
                        <a16:creationId xmlns:a16="http://schemas.microsoft.com/office/drawing/2014/main" id="{F60831B0-074B-EBA0-9F4D-6F10051D0DBF}"/>
                      </a:ext>
                    </a:extLst>
                  </p:cNvPr>
                  <p:cNvSpPr/>
                  <p:nvPr/>
                </p:nvSpPr>
                <p:spPr bwMode="ltGray">
                  <a:xfrm>
                    <a:off x="1693117" y="4201609"/>
                    <a:ext cx="1481847" cy="1344895"/>
                  </a:xfrm>
                  <a:prstGeom prst="ellipse">
                    <a:avLst/>
                  </a:prstGeom>
                  <a:solidFill>
                    <a:srgbClr val="0078D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9BC9BF57-0936-117F-8939-7D3D34631D7B}"/>
                      </a:ext>
                    </a:extLst>
                  </p:cNvPr>
                  <p:cNvSpPr/>
                  <p:nvPr/>
                </p:nvSpPr>
                <p:spPr bwMode="ltGray">
                  <a:xfrm>
                    <a:off x="434975" y="1695450"/>
                    <a:ext cx="3998129" cy="3478709"/>
                  </a:xfrm>
                  <a:custGeom>
                    <a:avLst/>
                    <a:gdLst>
                      <a:gd name="csX0" fmla="*/ 244136 w 3998129"/>
                      <a:gd name="csY0" fmla="*/ 0 h 3478709"/>
                      <a:gd name="csX1" fmla="*/ 3753993 w 3998129"/>
                      <a:gd name="csY1" fmla="*/ 0 h 3478709"/>
                      <a:gd name="csX2" fmla="*/ 3998129 w 3998129"/>
                      <a:gd name="csY2" fmla="*/ 244136 h 3478709"/>
                      <a:gd name="csX3" fmla="*/ 3998129 w 3998129"/>
                      <a:gd name="csY3" fmla="*/ 3234573 h 3478709"/>
                      <a:gd name="csX4" fmla="*/ 3753993 w 3998129"/>
                      <a:gd name="csY4" fmla="*/ 3478709 h 3478709"/>
                      <a:gd name="csX5" fmla="*/ 2330998 w 3998129"/>
                      <a:gd name="csY5" fmla="*/ 3478709 h 3478709"/>
                      <a:gd name="csX6" fmla="*/ 2332168 w 3998129"/>
                      <a:gd name="csY6" fmla="*/ 3467100 h 3478709"/>
                      <a:gd name="csX7" fmla="*/ 1999064 w 3998129"/>
                      <a:gd name="csY7" fmla="*/ 3133996 h 3478709"/>
                      <a:gd name="csX8" fmla="*/ 1665960 w 3998129"/>
                      <a:gd name="csY8" fmla="*/ 3467100 h 3478709"/>
                      <a:gd name="csX9" fmla="*/ 1667131 w 3998129"/>
                      <a:gd name="csY9" fmla="*/ 3478709 h 3478709"/>
                      <a:gd name="csX10" fmla="*/ 244136 w 3998129"/>
                      <a:gd name="csY10" fmla="*/ 3478709 h 3478709"/>
                      <a:gd name="csX11" fmla="*/ 0 w 3998129"/>
                      <a:gd name="csY11" fmla="*/ 3234573 h 3478709"/>
                      <a:gd name="csX12" fmla="*/ 0 w 3998129"/>
                      <a:gd name="csY12" fmla="*/ 244136 h 3478709"/>
                      <a:gd name="csX13" fmla="*/ 244136 w 3998129"/>
                      <a:gd name="csY13" fmla="*/ 0 h 34787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3998129" h="3478709">
                        <a:moveTo>
                          <a:pt x="244136" y="0"/>
                        </a:moveTo>
                        <a:lnTo>
                          <a:pt x="3753993" y="0"/>
                        </a:lnTo>
                        <a:cubicBezTo>
                          <a:pt x="3888826" y="0"/>
                          <a:pt x="3998129" y="109303"/>
                          <a:pt x="3998129" y="244136"/>
                        </a:cubicBezTo>
                        <a:lnTo>
                          <a:pt x="3998129" y="3234573"/>
                        </a:lnTo>
                        <a:cubicBezTo>
                          <a:pt x="3998129" y="3369406"/>
                          <a:pt x="3888826" y="3478709"/>
                          <a:pt x="3753993" y="3478709"/>
                        </a:cubicBezTo>
                        <a:lnTo>
                          <a:pt x="2330998" y="3478709"/>
                        </a:lnTo>
                        <a:lnTo>
                          <a:pt x="2332168" y="3467100"/>
                        </a:lnTo>
                        <a:cubicBezTo>
                          <a:pt x="2332168" y="3283132"/>
                          <a:pt x="2183032" y="3133996"/>
                          <a:pt x="1999064" y="3133996"/>
                        </a:cubicBezTo>
                        <a:cubicBezTo>
                          <a:pt x="1815096" y="3133996"/>
                          <a:pt x="1665960" y="3283132"/>
                          <a:pt x="1665960" y="3467100"/>
                        </a:cubicBezTo>
                        <a:lnTo>
                          <a:pt x="1667131" y="3478709"/>
                        </a:lnTo>
                        <a:lnTo>
                          <a:pt x="244136" y="3478709"/>
                        </a:lnTo>
                        <a:cubicBezTo>
                          <a:pt x="109303" y="3478709"/>
                          <a:pt x="0" y="3369406"/>
                          <a:pt x="0" y="3234573"/>
                        </a:cubicBezTo>
                        <a:lnTo>
                          <a:pt x="0" y="244136"/>
                        </a:lnTo>
                        <a:cubicBezTo>
                          <a:pt x="0" y="109303"/>
                          <a:pt x="109303" y="0"/>
                          <a:pt x="244136" y="0"/>
                        </a:cubicBezTo>
                        <a:close/>
                      </a:path>
                    </a:pathLst>
                  </a:custGeom>
                  <a:solidFill>
                    <a:srgbClr val="F3F3F3"/>
                  </a:solidFill>
                  <a:ln w="19050" cap="flat" cmpd="sng" algn="ctr">
                    <a:noFill/>
                    <a:prstDash val="solid"/>
                    <a:miter lim="800000"/>
                  </a:ln>
                  <a:effectLst>
                    <a:outerShdw blurRad="50800" dist="38100" dir="2700000" algn="tl" rotWithShape="0">
                      <a:prstClr val="black">
                        <a:alpha val="12000"/>
                      </a:prstClr>
                    </a:outerShdw>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09F5A737-9861-268C-4AC8-206C407220E1}"/>
                      </a:ext>
                    </a:extLst>
                  </p:cNvPr>
                  <p:cNvSpPr/>
                  <p:nvPr/>
                </p:nvSpPr>
                <p:spPr bwMode="ltGray">
                  <a:xfrm>
                    <a:off x="559541" y="1803832"/>
                    <a:ext cx="3748998" cy="3310427"/>
                  </a:xfrm>
                  <a:custGeom>
                    <a:avLst/>
                    <a:gdLst>
                      <a:gd name="csX0" fmla="*/ 228923 w 3748998"/>
                      <a:gd name="csY0" fmla="*/ 0 h 3261944"/>
                      <a:gd name="csX1" fmla="*/ 3520075 w 3748998"/>
                      <a:gd name="csY1" fmla="*/ 0 h 3261944"/>
                      <a:gd name="csX2" fmla="*/ 3748998 w 3748998"/>
                      <a:gd name="csY2" fmla="*/ 228923 h 3261944"/>
                      <a:gd name="csX3" fmla="*/ 3748998 w 3748998"/>
                      <a:gd name="csY3" fmla="*/ 3033021 h 3261944"/>
                      <a:gd name="csX4" fmla="*/ 3520075 w 3748998"/>
                      <a:gd name="csY4" fmla="*/ 3261944 h 3261944"/>
                      <a:gd name="csX5" fmla="*/ 2331328 w 3748998"/>
                      <a:gd name="csY5" fmla="*/ 3261944 h 3261944"/>
                      <a:gd name="csX6" fmla="*/ 2324437 w 3748998"/>
                      <a:gd name="csY6" fmla="*/ 3193586 h 3261944"/>
                      <a:gd name="csX7" fmla="*/ 1874499 w 3748998"/>
                      <a:gd name="csY7" fmla="*/ 2826877 h 3261944"/>
                      <a:gd name="csX8" fmla="*/ 1424561 w 3748998"/>
                      <a:gd name="csY8" fmla="*/ 3193586 h 3261944"/>
                      <a:gd name="csX9" fmla="*/ 1417670 w 3748998"/>
                      <a:gd name="csY9" fmla="*/ 3261944 h 3261944"/>
                      <a:gd name="csX10" fmla="*/ 228923 w 3748998"/>
                      <a:gd name="csY10" fmla="*/ 3261944 h 3261944"/>
                      <a:gd name="csX11" fmla="*/ 0 w 3748998"/>
                      <a:gd name="csY11" fmla="*/ 3033021 h 3261944"/>
                      <a:gd name="csX12" fmla="*/ 0 w 3748998"/>
                      <a:gd name="csY12" fmla="*/ 228923 h 3261944"/>
                      <a:gd name="csX13" fmla="*/ 228923 w 3748998"/>
                      <a:gd name="csY13" fmla="*/ 0 h 32619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3748998" h="3261944">
                        <a:moveTo>
                          <a:pt x="228923" y="0"/>
                        </a:moveTo>
                        <a:lnTo>
                          <a:pt x="3520075" y="0"/>
                        </a:lnTo>
                        <a:cubicBezTo>
                          <a:pt x="3646506" y="0"/>
                          <a:pt x="3748998" y="102492"/>
                          <a:pt x="3748998" y="228923"/>
                        </a:cubicBezTo>
                        <a:lnTo>
                          <a:pt x="3748998" y="3033021"/>
                        </a:lnTo>
                        <a:cubicBezTo>
                          <a:pt x="3748998" y="3159452"/>
                          <a:pt x="3646506" y="3261944"/>
                          <a:pt x="3520075" y="3261944"/>
                        </a:cubicBezTo>
                        <a:lnTo>
                          <a:pt x="2331328" y="3261944"/>
                        </a:lnTo>
                        <a:lnTo>
                          <a:pt x="2324437" y="3193586"/>
                        </a:lnTo>
                        <a:cubicBezTo>
                          <a:pt x="2281612" y="2984306"/>
                          <a:pt x="2096440" y="2826877"/>
                          <a:pt x="1874499" y="2826877"/>
                        </a:cubicBezTo>
                        <a:cubicBezTo>
                          <a:pt x="1652558" y="2826877"/>
                          <a:pt x="1467386" y="2984306"/>
                          <a:pt x="1424561" y="3193586"/>
                        </a:cubicBezTo>
                        <a:lnTo>
                          <a:pt x="1417670" y="3261944"/>
                        </a:lnTo>
                        <a:lnTo>
                          <a:pt x="228923" y="3261944"/>
                        </a:lnTo>
                        <a:cubicBezTo>
                          <a:pt x="102492" y="3261944"/>
                          <a:pt x="0" y="3159452"/>
                          <a:pt x="0" y="3033021"/>
                        </a:cubicBezTo>
                        <a:lnTo>
                          <a:pt x="0" y="228923"/>
                        </a:lnTo>
                        <a:cubicBezTo>
                          <a:pt x="0" y="102492"/>
                          <a:pt x="102492" y="0"/>
                          <a:pt x="228923" y="0"/>
                        </a:cubicBezTo>
                        <a:close/>
                      </a:path>
                    </a:pathLst>
                  </a:custGeom>
                  <a:solidFill>
                    <a:srgbClr val="50BDE1">
                      <a:alpha val="2000"/>
                    </a:srgbClr>
                  </a:solidFill>
                  <a:ln w="19050" cap="flat" cmpd="sng" algn="ctr">
                    <a:solidFill>
                      <a:srgbClr val="0078D3"/>
                    </a:solidFill>
                    <a:prstDash val="solid"/>
                    <a:miter lim="800000"/>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32" name="TextBox 31">
                  <a:extLst>
                    <a:ext uri="{FF2B5EF4-FFF2-40B4-BE49-F238E27FC236}">
                      <a16:creationId xmlns:a16="http://schemas.microsoft.com/office/drawing/2014/main" id="{F94FFD91-18F6-4335-DE76-A43674FBDD3E}"/>
                    </a:ext>
                  </a:extLst>
                </p:cNvPr>
                <p:cNvSpPr txBox="1"/>
                <p:nvPr/>
              </p:nvSpPr>
              <p:spPr>
                <a:xfrm>
                  <a:off x="559541" y="2304225"/>
                  <a:ext cx="3748998" cy="313932"/>
                </a:xfrm>
                <a:prstGeom prst="rect">
                  <a:avLst/>
                </a:prstGeom>
                <a:noFill/>
              </p:spPr>
              <p:txBody>
                <a:bodyPr wrap="square" anchor="ctr">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a:ln>
                        <a:noFill/>
                      </a:ln>
                      <a:solidFill>
                        <a:srgbClr val="0078D3"/>
                      </a:solidFill>
                      <a:effectLst/>
                      <a:uLnTx/>
                      <a:uFillTx/>
                    </a:rPr>
                    <a:t>Commercial</a:t>
                  </a:r>
                </a:p>
              </p:txBody>
            </p:sp>
            <p:sp>
              <p:nvSpPr>
                <p:cNvPr id="35" name="TextBox 34">
                  <a:extLst>
                    <a:ext uri="{FF2B5EF4-FFF2-40B4-BE49-F238E27FC236}">
                      <a16:creationId xmlns:a16="http://schemas.microsoft.com/office/drawing/2014/main" id="{C8BA3BCB-1972-4B7A-F695-F69F2F829FCA}"/>
                    </a:ext>
                  </a:extLst>
                </p:cNvPr>
                <p:cNvSpPr txBox="1"/>
                <p:nvPr/>
              </p:nvSpPr>
              <p:spPr>
                <a:xfrm>
                  <a:off x="559541" y="2686464"/>
                  <a:ext cx="3748998" cy="1969770"/>
                </a:xfrm>
                <a:prstGeom prst="rect">
                  <a:avLst/>
                </a:prstGeom>
                <a:noFill/>
              </p:spPr>
              <p:txBody>
                <a:bodyPr wrap="square">
                  <a:spAutoFit/>
                </a:bodyPr>
                <a:lstStyle/>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States mandating NADAC-indexed reimbursement and fixed dispensing fees in PBM contracts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ERISA litigation driving toward transparent, cost-based methodologies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rgbClr val="222B36"/>
                      </a:solidFill>
                      <a:effectLst/>
                      <a:uLnTx/>
                      <a:uFillTx/>
                    </a:rPr>
                    <a:t>Several states have enacted ‘actual-cost-plus’ floor requirements for regulated payers</a:t>
                  </a:r>
                </a:p>
              </p:txBody>
            </p:sp>
            <p:cxnSp>
              <p:nvCxnSpPr>
                <p:cNvPr id="36" name="Straight Connector 35">
                  <a:extLst>
                    <a:ext uri="{FF2B5EF4-FFF2-40B4-BE49-F238E27FC236}">
                      <a16:creationId xmlns:a16="http://schemas.microsoft.com/office/drawing/2014/main" id="{D2DFA1B0-7E5A-713B-DBAC-98EEE16A4CD0}"/>
                    </a:ext>
                  </a:extLst>
                </p:cNvPr>
                <p:cNvCxnSpPr>
                  <a:cxnSpLocks/>
                </p:cNvCxnSpPr>
                <p:nvPr/>
              </p:nvCxnSpPr>
              <p:spPr>
                <a:xfrm>
                  <a:off x="1838477" y="2227871"/>
                  <a:ext cx="1191125" cy="0"/>
                </a:xfrm>
                <a:prstGeom prst="line">
                  <a:avLst/>
                </a:prstGeom>
                <a:noFill/>
                <a:ln w="6350" cap="flat" cmpd="sng" algn="ctr">
                  <a:solidFill>
                    <a:srgbClr val="222B36"/>
                  </a:solidFill>
                  <a:prstDash val="solid"/>
                  <a:miter lim="800000"/>
                </a:ln>
                <a:effectLst/>
              </p:spPr>
            </p:cxnSp>
          </p:grpSp>
          <p:sp>
            <p:nvSpPr>
              <p:cNvPr id="30" name="TextBox 29">
                <a:extLst>
                  <a:ext uri="{FF2B5EF4-FFF2-40B4-BE49-F238E27FC236}">
                    <a16:creationId xmlns:a16="http://schemas.microsoft.com/office/drawing/2014/main" id="{3F709771-C9E6-3EBC-2DEB-3CA033F4433F}"/>
                  </a:ext>
                </a:extLst>
              </p:cNvPr>
              <p:cNvSpPr txBox="1"/>
              <p:nvPr/>
            </p:nvSpPr>
            <p:spPr>
              <a:xfrm>
                <a:off x="2013306" y="4817428"/>
                <a:ext cx="470000" cy="461665"/>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a:ln>
                      <a:noFill/>
                    </a:ln>
                    <a:solidFill>
                      <a:srgbClr val="F3F3F3"/>
                    </a:solidFill>
                    <a:effectLst/>
                    <a:uLnTx/>
                    <a:uFillTx/>
                  </a:rPr>
                  <a:t>02</a:t>
                </a:r>
                <a:endParaRPr kumimoji="0" lang="en-GB" sz="2000" b="1" i="0" u="none" strike="noStrike" kern="0" cap="none" spc="0" normalizeH="0" baseline="0" noProof="0">
                  <a:ln>
                    <a:noFill/>
                  </a:ln>
                  <a:solidFill>
                    <a:srgbClr val="F3F3F3"/>
                  </a:solidFill>
                  <a:effectLst/>
                  <a:uLnTx/>
                  <a:uFillTx/>
                </a:endParaRPr>
              </a:p>
            </p:txBody>
          </p:sp>
        </p:grpSp>
        <p:grpSp>
          <p:nvGrpSpPr>
            <p:cNvPr id="15" name="Group 14">
              <a:extLst>
                <a:ext uri="{FF2B5EF4-FFF2-40B4-BE49-F238E27FC236}">
                  <a16:creationId xmlns:a16="http://schemas.microsoft.com/office/drawing/2014/main" id="{1B06DD91-E396-DF24-3E84-66B9F0D65CFE}"/>
                </a:ext>
              </a:extLst>
            </p:cNvPr>
            <p:cNvGrpSpPr/>
            <p:nvPr/>
          </p:nvGrpSpPr>
          <p:grpSpPr>
            <a:xfrm>
              <a:off x="8127188" y="1591275"/>
              <a:ext cx="3626662" cy="3851054"/>
              <a:chOff x="434975" y="1591275"/>
              <a:chExt cx="3626662" cy="3851054"/>
            </a:xfrm>
          </p:grpSpPr>
          <p:grpSp>
            <p:nvGrpSpPr>
              <p:cNvPr id="16" name="Group 15">
                <a:extLst>
                  <a:ext uri="{FF2B5EF4-FFF2-40B4-BE49-F238E27FC236}">
                    <a16:creationId xmlns:a16="http://schemas.microsoft.com/office/drawing/2014/main" id="{E4833C3B-359D-8158-E82F-B8815578706B}"/>
                  </a:ext>
                </a:extLst>
              </p:cNvPr>
              <p:cNvGrpSpPr/>
              <p:nvPr/>
            </p:nvGrpSpPr>
            <p:grpSpPr>
              <a:xfrm>
                <a:off x="434975" y="1591275"/>
                <a:ext cx="3626662" cy="3851054"/>
                <a:chOff x="434975" y="1695450"/>
                <a:chExt cx="3998129" cy="3851054"/>
              </a:xfrm>
            </p:grpSpPr>
            <p:grpSp>
              <p:nvGrpSpPr>
                <p:cNvPr id="18" name="Group 17">
                  <a:extLst>
                    <a:ext uri="{FF2B5EF4-FFF2-40B4-BE49-F238E27FC236}">
                      <a16:creationId xmlns:a16="http://schemas.microsoft.com/office/drawing/2014/main" id="{2F3FC3BA-C386-8194-EAE4-BDA2769D4A44}"/>
                    </a:ext>
                  </a:extLst>
                </p:cNvPr>
                <p:cNvGrpSpPr/>
                <p:nvPr/>
              </p:nvGrpSpPr>
              <p:grpSpPr>
                <a:xfrm>
                  <a:off x="434975" y="1695450"/>
                  <a:ext cx="3998129" cy="3851054"/>
                  <a:chOff x="434975" y="1695450"/>
                  <a:chExt cx="3998129" cy="3851054"/>
                </a:xfrm>
              </p:grpSpPr>
              <p:sp>
                <p:nvSpPr>
                  <p:cNvPr id="22" name="Oval 21">
                    <a:extLst>
                      <a:ext uri="{FF2B5EF4-FFF2-40B4-BE49-F238E27FC236}">
                        <a16:creationId xmlns:a16="http://schemas.microsoft.com/office/drawing/2014/main" id="{005871BB-FFF9-E6A1-7104-D50089EC75D6}"/>
                      </a:ext>
                    </a:extLst>
                  </p:cNvPr>
                  <p:cNvSpPr/>
                  <p:nvPr/>
                </p:nvSpPr>
                <p:spPr bwMode="ltGray">
                  <a:xfrm>
                    <a:off x="1693117" y="4201609"/>
                    <a:ext cx="1481847" cy="1344895"/>
                  </a:xfrm>
                  <a:prstGeom prst="ellipse">
                    <a:avLst/>
                  </a:prstGeom>
                  <a:solidFill>
                    <a:srgbClr val="0078D3"/>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39FBFE1E-A046-E8B7-B54D-CDAC5F422D65}"/>
                      </a:ext>
                    </a:extLst>
                  </p:cNvPr>
                  <p:cNvSpPr/>
                  <p:nvPr/>
                </p:nvSpPr>
                <p:spPr bwMode="ltGray">
                  <a:xfrm>
                    <a:off x="434975" y="1695450"/>
                    <a:ext cx="3998129" cy="3478709"/>
                  </a:xfrm>
                  <a:custGeom>
                    <a:avLst/>
                    <a:gdLst>
                      <a:gd name="csX0" fmla="*/ 244136 w 3998129"/>
                      <a:gd name="csY0" fmla="*/ 0 h 3478709"/>
                      <a:gd name="csX1" fmla="*/ 3753993 w 3998129"/>
                      <a:gd name="csY1" fmla="*/ 0 h 3478709"/>
                      <a:gd name="csX2" fmla="*/ 3998129 w 3998129"/>
                      <a:gd name="csY2" fmla="*/ 244136 h 3478709"/>
                      <a:gd name="csX3" fmla="*/ 3998129 w 3998129"/>
                      <a:gd name="csY3" fmla="*/ 3234573 h 3478709"/>
                      <a:gd name="csX4" fmla="*/ 3753993 w 3998129"/>
                      <a:gd name="csY4" fmla="*/ 3478709 h 3478709"/>
                      <a:gd name="csX5" fmla="*/ 2330998 w 3998129"/>
                      <a:gd name="csY5" fmla="*/ 3478709 h 3478709"/>
                      <a:gd name="csX6" fmla="*/ 2332168 w 3998129"/>
                      <a:gd name="csY6" fmla="*/ 3467100 h 3478709"/>
                      <a:gd name="csX7" fmla="*/ 1999064 w 3998129"/>
                      <a:gd name="csY7" fmla="*/ 3133996 h 3478709"/>
                      <a:gd name="csX8" fmla="*/ 1665960 w 3998129"/>
                      <a:gd name="csY8" fmla="*/ 3467100 h 3478709"/>
                      <a:gd name="csX9" fmla="*/ 1667131 w 3998129"/>
                      <a:gd name="csY9" fmla="*/ 3478709 h 3478709"/>
                      <a:gd name="csX10" fmla="*/ 244136 w 3998129"/>
                      <a:gd name="csY10" fmla="*/ 3478709 h 3478709"/>
                      <a:gd name="csX11" fmla="*/ 0 w 3998129"/>
                      <a:gd name="csY11" fmla="*/ 3234573 h 3478709"/>
                      <a:gd name="csX12" fmla="*/ 0 w 3998129"/>
                      <a:gd name="csY12" fmla="*/ 244136 h 3478709"/>
                      <a:gd name="csX13" fmla="*/ 244136 w 3998129"/>
                      <a:gd name="csY13" fmla="*/ 0 h 34787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3998129" h="3478709">
                        <a:moveTo>
                          <a:pt x="244136" y="0"/>
                        </a:moveTo>
                        <a:lnTo>
                          <a:pt x="3753993" y="0"/>
                        </a:lnTo>
                        <a:cubicBezTo>
                          <a:pt x="3888826" y="0"/>
                          <a:pt x="3998129" y="109303"/>
                          <a:pt x="3998129" y="244136"/>
                        </a:cubicBezTo>
                        <a:lnTo>
                          <a:pt x="3998129" y="3234573"/>
                        </a:lnTo>
                        <a:cubicBezTo>
                          <a:pt x="3998129" y="3369406"/>
                          <a:pt x="3888826" y="3478709"/>
                          <a:pt x="3753993" y="3478709"/>
                        </a:cubicBezTo>
                        <a:lnTo>
                          <a:pt x="2330998" y="3478709"/>
                        </a:lnTo>
                        <a:lnTo>
                          <a:pt x="2332168" y="3467100"/>
                        </a:lnTo>
                        <a:cubicBezTo>
                          <a:pt x="2332168" y="3283132"/>
                          <a:pt x="2183032" y="3133996"/>
                          <a:pt x="1999064" y="3133996"/>
                        </a:cubicBezTo>
                        <a:cubicBezTo>
                          <a:pt x="1815096" y="3133996"/>
                          <a:pt x="1665960" y="3283132"/>
                          <a:pt x="1665960" y="3467100"/>
                        </a:cubicBezTo>
                        <a:lnTo>
                          <a:pt x="1667131" y="3478709"/>
                        </a:lnTo>
                        <a:lnTo>
                          <a:pt x="244136" y="3478709"/>
                        </a:lnTo>
                        <a:cubicBezTo>
                          <a:pt x="109303" y="3478709"/>
                          <a:pt x="0" y="3369406"/>
                          <a:pt x="0" y="3234573"/>
                        </a:cubicBezTo>
                        <a:lnTo>
                          <a:pt x="0" y="244136"/>
                        </a:lnTo>
                        <a:cubicBezTo>
                          <a:pt x="0" y="109303"/>
                          <a:pt x="109303" y="0"/>
                          <a:pt x="244136" y="0"/>
                        </a:cubicBezTo>
                        <a:close/>
                      </a:path>
                    </a:pathLst>
                  </a:custGeom>
                  <a:solidFill>
                    <a:srgbClr val="F3F3F3"/>
                  </a:solidFill>
                  <a:ln w="19050" cap="flat" cmpd="sng" algn="ctr">
                    <a:noFill/>
                    <a:prstDash val="solid"/>
                    <a:miter lim="800000"/>
                  </a:ln>
                  <a:effectLst>
                    <a:outerShdw blurRad="50800" dist="38100" dir="2700000" algn="tl" rotWithShape="0">
                      <a:prstClr val="black">
                        <a:alpha val="12000"/>
                      </a:prstClr>
                    </a:outerShdw>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1E26BD26-7433-707B-EB16-E9021D45B83F}"/>
                      </a:ext>
                    </a:extLst>
                  </p:cNvPr>
                  <p:cNvSpPr/>
                  <p:nvPr/>
                </p:nvSpPr>
                <p:spPr bwMode="ltGray">
                  <a:xfrm>
                    <a:off x="559541" y="1803832"/>
                    <a:ext cx="3748998" cy="3310427"/>
                  </a:xfrm>
                  <a:custGeom>
                    <a:avLst/>
                    <a:gdLst>
                      <a:gd name="csX0" fmla="*/ 228923 w 3748998"/>
                      <a:gd name="csY0" fmla="*/ 0 h 3261944"/>
                      <a:gd name="csX1" fmla="*/ 3520075 w 3748998"/>
                      <a:gd name="csY1" fmla="*/ 0 h 3261944"/>
                      <a:gd name="csX2" fmla="*/ 3748998 w 3748998"/>
                      <a:gd name="csY2" fmla="*/ 228923 h 3261944"/>
                      <a:gd name="csX3" fmla="*/ 3748998 w 3748998"/>
                      <a:gd name="csY3" fmla="*/ 3033021 h 3261944"/>
                      <a:gd name="csX4" fmla="*/ 3520075 w 3748998"/>
                      <a:gd name="csY4" fmla="*/ 3261944 h 3261944"/>
                      <a:gd name="csX5" fmla="*/ 2331328 w 3748998"/>
                      <a:gd name="csY5" fmla="*/ 3261944 h 3261944"/>
                      <a:gd name="csX6" fmla="*/ 2324437 w 3748998"/>
                      <a:gd name="csY6" fmla="*/ 3193586 h 3261944"/>
                      <a:gd name="csX7" fmla="*/ 1874499 w 3748998"/>
                      <a:gd name="csY7" fmla="*/ 2826877 h 3261944"/>
                      <a:gd name="csX8" fmla="*/ 1424561 w 3748998"/>
                      <a:gd name="csY8" fmla="*/ 3193586 h 3261944"/>
                      <a:gd name="csX9" fmla="*/ 1417670 w 3748998"/>
                      <a:gd name="csY9" fmla="*/ 3261944 h 3261944"/>
                      <a:gd name="csX10" fmla="*/ 228923 w 3748998"/>
                      <a:gd name="csY10" fmla="*/ 3261944 h 3261944"/>
                      <a:gd name="csX11" fmla="*/ 0 w 3748998"/>
                      <a:gd name="csY11" fmla="*/ 3033021 h 3261944"/>
                      <a:gd name="csX12" fmla="*/ 0 w 3748998"/>
                      <a:gd name="csY12" fmla="*/ 228923 h 3261944"/>
                      <a:gd name="csX13" fmla="*/ 228923 w 3748998"/>
                      <a:gd name="csY13" fmla="*/ 0 h 32619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3748998" h="3261944">
                        <a:moveTo>
                          <a:pt x="228923" y="0"/>
                        </a:moveTo>
                        <a:lnTo>
                          <a:pt x="3520075" y="0"/>
                        </a:lnTo>
                        <a:cubicBezTo>
                          <a:pt x="3646506" y="0"/>
                          <a:pt x="3748998" y="102492"/>
                          <a:pt x="3748998" y="228923"/>
                        </a:cubicBezTo>
                        <a:lnTo>
                          <a:pt x="3748998" y="3033021"/>
                        </a:lnTo>
                        <a:cubicBezTo>
                          <a:pt x="3748998" y="3159452"/>
                          <a:pt x="3646506" y="3261944"/>
                          <a:pt x="3520075" y="3261944"/>
                        </a:cubicBezTo>
                        <a:lnTo>
                          <a:pt x="2331328" y="3261944"/>
                        </a:lnTo>
                        <a:lnTo>
                          <a:pt x="2324437" y="3193586"/>
                        </a:lnTo>
                        <a:cubicBezTo>
                          <a:pt x="2281612" y="2984306"/>
                          <a:pt x="2096440" y="2826877"/>
                          <a:pt x="1874499" y="2826877"/>
                        </a:cubicBezTo>
                        <a:cubicBezTo>
                          <a:pt x="1652558" y="2826877"/>
                          <a:pt x="1467386" y="2984306"/>
                          <a:pt x="1424561" y="3193586"/>
                        </a:cubicBezTo>
                        <a:lnTo>
                          <a:pt x="1417670" y="3261944"/>
                        </a:lnTo>
                        <a:lnTo>
                          <a:pt x="228923" y="3261944"/>
                        </a:lnTo>
                        <a:cubicBezTo>
                          <a:pt x="102492" y="3261944"/>
                          <a:pt x="0" y="3159452"/>
                          <a:pt x="0" y="3033021"/>
                        </a:cubicBezTo>
                        <a:lnTo>
                          <a:pt x="0" y="228923"/>
                        </a:lnTo>
                        <a:cubicBezTo>
                          <a:pt x="0" y="102492"/>
                          <a:pt x="102492" y="0"/>
                          <a:pt x="228923" y="0"/>
                        </a:cubicBezTo>
                        <a:close/>
                      </a:path>
                    </a:pathLst>
                  </a:custGeom>
                  <a:solidFill>
                    <a:srgbClr val="50BDE1">
                      <a:alpha val="2000"/>
                    </a:srgbClr>
                  </a:solidFill>
                  <a:ln w="19050" cap="flat" cmpd="sng" algn="ctr">
                    <a:solidFill>
                      <a:srgbClr val="0078D3"/>
                    </a:solidFill>
                    <a:prstDash val="solid"/>
                    <a:miter lim="800000"/>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19" name="TextBox 18">
                  <a:extLst>
                    <a:ext uri="{FF2B5EF4-FFF2-40B4-BE49-F238E27FC236}">
                      <a16:creationId xmlns:a16="http://schemas.microsoft.com/office/drawing/2014/main" id="{B05DE1D6-B459-603F-909E-C0108DDF5A29}"/>
                    </a:ext>
                  </a:extLst>
                </p:cNvPr>
                <p:cNvSpPr txBox="1"/>
                <p:nvPr/>
              </p:nvSpPr>
              <p:spPr>
                <a:xfrm>
                  <a:off x="559541" y="2304225"/>
                  <a:ext cx="3748998" cy="313932"/>
                </a:xfrm>
                <a:prstGeom prst="rect">
                  <a:avLst/>
                </a:prstGeom>
                <a:noFill/>
              </p:spPr>
              <p:txBody>
                <a:bodyPr wrap="square" anchor="ctr">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a:ln>
                        <a:noFill/>
                      </a:ln>
                      <a:solidFill>
                        <a:srgbClr val="0078D3"/>
                      </a:solidFill>
                      <a:effectLst/>
                      <a:uLnTx/>
                      <a:uFillTx/>
                    </a:rPr>
                    <a:t>Regulation</a:t>
                  </a:r>
                </a:p>
              </p:txBody>
            </p:sp>
            <p:sp>
              <p:nvSpPr>
                <p:cNvPr id="20" name="TextBox 19">
                  <a:extLst>
                    <a:ext uri="{FF2B5EF4-FFF2-40B4-BE49-F238E27FC236}">
                      <a16:creationId xmlns:a16="http://schemas.microsoft.com/office/drawing/2014/main" id="{FADD983B-8AF6-5156-1E00-720E2C8A0569}"/>
                    </a:ext>
                  </a:extLst>
                </p:cNvPr>
                <p:cNvSpPr txBox="1"/>
                <p:nvPr/>
              </p:nvSpPr>
              <p:spPr>
                <a:xfrm>
                  <a:off x="559541" y="2686464"/>
                  <a:ext cx="3748998" cy="1831271"/>
                </a:xfrm>
                <a:prstGeom prst="rect">
                  <a:avLst/>
                </a:prstGeom>
                <a:noFill/>
              </p:spPr>
              <p:txBody>
                <a:bodyPr wrap="square">
                  <a:spAutoFit/>
                </a:bodyPr>
                <a:lstStyle/>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MAC pricing subject to oversight with mandatory refresh cadence</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Transparent source disclosure (pricing compendia, invoice data)</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Pharmacy appeal windows</a:t>
                  </a:r>
                </a:p>
                <a:p>
                  <a:pPr marL="137160" marR="0" lvl="0" indent="-137160"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222B36"/>
                      </a:solidFill>
                      <a:effectLst/>
                      <a:uLnTx/>
                      <a:uFillTx/>
                    </a:rPr>
                    <a:t>State enforcement with financial penalties for non-compliance</a:t>
                  </a:r>
                </a:p>
              </p:txBody>
            </p:sp>
            <p:cxnSp>
              <p:nvCxnSpPr>
                <p:cNvPr id="21" name="Straight Connector 20">
                  <a:extLst>
                    <a:ext uri="{FF2B5EF4-FFF2-40B4-BE49-F238E27FC236}">
                      <a16:creationId xmlns:a16="http://schemas.microsoft.com/office/drawing/2014/main" id="{BEBF2C27-748D-59E7-872A-B5D6024B54BC}"/>
                    </a:ext>
                  </a:extLst>
                </p:cNvPr>
                <p:cNvCxnSpPr>
                  <a:cxnSpLocks/>
                </p:cNvCxnSpPr>
                <p:nvPr/>
              </p:nvCxnSpPr>
              <p:spPr>
                <a:xfrm>
                  <a:off x="1838477" y="2227871"/>
                  <a:ext cx="1191125" cy="0"/>
                </a:xfrm>
                <a:prstGeom prst="line">
                  <a:avLst/>
                </a:prstGeom>
                <a:noFill/>
                <a:ln w="6350" cap="flat" cmpd="sng" algn="ctr">
                  <a:solidFill>
                    <a:srgbClr val="222B36"/>
                  </a:solidFill>
                  <a:prstDash val="solid"/>
                  <a:miter lim="800000"/>
                </a:ln>
                <a:effectLst/>
              </p:spPr>
            </p:cxnSp>
          </p:grpSp>
          <p:sp>
            <p:nvSpPr>
              <p:cNvPr id="17" name="TextBox 16">
                <a:extLst>
                  <a:ext uri="{FF2B5EF4-FFF2-40B4-BE49-F238E27FC236}">
                    <a16:creationId xmlns:a16="http://schemas.microsoft.com/office/drawing/2014/main" id="{8FE2B8A4-0877-1126-DDD2-2F89380FFB30}"/>
                  </a:ext>
                </a:extLst>
              </p:cNvPr>
              <p:cNvSpPr txBox="1"/>
              <p:nvPr/>
            </p:nvSpPr>
            <p:spPr>
              <a:xfrm>
                <a:off x="2013306" y="4817428"/>
                <a:ext cx="470000" cy="461665"/>
              </a:xfrm>
              <a:prstGeom prst="rect">
                <a:avLst/>
              </a:prstGeom>
              <a:noFill/>
            </p:spPr>
            <p:txBody>
              <a:bodyPr wrap="none" lIns="91440" tIns="91440" rIns="91440" bIns="91440" rtlCol="0" anchor="ctr">
                <a:spAutoFit/>
              </a:body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a:ln>
                      <a:noFill/>
                    </a:ln>
                    <a:solidFill>
                      <a:srgbClr val="F3F3F3"/>
                    </a:solidFill>
                    <a:effectLst/>
                    <a:uLnTx/>
                    <a:uFillTx/>
                  </a:rPr>
                  <a:t>03</a:t>
                </a:r>
                <a:endParaRPr kumimoji="0" lang="en-GB" sz="2000" b="1" i="0" u="none" strike="noStrike" kern="0" cap="none" spc="0" normalizeH="0" baseline="0" noProof="0">
                  <a:ln>
                    <a:noFill/>
                  </a:ln>
                  <a:solidFill>
                    <a:srgbClr val="F3F3F3"/>
                  </a:solidFill>
                  <a:effectLst/>
                  <a:uLnTx/>
                  <a:uFillTx/>
                </a:endParaRPr>
              </a:p>
            </p:txBody>
          </p:sp>
        </p:grpSp>
      </p:grpSp>
      <p:pic>
        <p:nvPicPr>
          <p:cNvPr id="49" name="Graphic 48">
            <a:extLst>
              <a:ext uri="{FF2B5EF4-FFF2-40B4-BE49-F238E27FC236}">
                <a16:creationId xmlns:a16="http://schemas.microsoft.com/office/drawing/2014/main" id="{B195A0CE-DDF2-257D-22E5-2503ACA848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8020" y="1468787"/>
            <a:ext cx="242376" cy="332207"/>
          </a:xfrm>
          <a:prstGeom prst="rect">
            <a:avLst/>
          </a:prstGeom>
        </p:spPr>
      </p:pic>
      <p:pic>
        <p:nvPicPr>
          <p:cNvPr id="50" name="Graphic 49">
            <a:extLst>
              <a:ext uri="{FF2B5EF4-FFF2-40B4-BE49-F238E27FC236}">
                <a16:creationId xmlns:a16="http://schemas.microsoft.com/office/drawing/2014/main" id="{EB7876E0-A0F8-E908-0B3F-97094605E1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4076" y="1478113"/>
            <a:ext cx="303848" cy="289649"/>
          </a:xfrm>
          <a:prstGeom prst="rect">
            <a:avLst/>
          </a:prstGeom>
        </p:spPr>
      </p:pic>
      <p:pic>
        <p:nvPicPr>
          <p:cNvPr id="51" name="Graphic 50">
            <a:extLst>
              <a:ext uri="{FF2B5EF4-FFF2-40B4-BE49-F238E27FC236}">
                <a16:creationId xmlns:a16="http://schemas.microsoft.com/office/drawing/2014/main" id="{3A510B8C-2393-2B3D-9FDE-195DFD383C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11546" y="1484524"/>
            <a:ext cx="257944" cy="297627"/>
          </a:xfrm>
          <a:prstGeom prst="rect">
            <a:avLst/>
          </a:prstGeom>
        </p:spPr>
      </p:pic>
      <p:sp>
        <p:nvSpPr>
          <p:cNvPr id="52" name="TextBox 51">
            <a:extLst>
              <a:ext uri="{FF2B5EF4-FFF2-40B4-BE49-F238E27FC236}">
                <a16:creationId xmlns:a16="http://schemas.microsoft.com/office/drawing/2014/main" id="{7EC126E2-EA23-BB87-AC23-F3B22BEB5636}"/>
              </a:ext>
            </a:extLst>
          </p:cNvPr>
          <p:cNvSpPr txBox="1"/>
          <p:nvPr/>
        </p:nvSpPr>
        <p:spPr>
          <a:xfrm>
            <a:off x="609600" y="5196027"/>
            <a:ext cx="11144250"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22B36"/>
                </a:solidFill>
                <a:effectLst/>
                <a:uLnTx/>
                <a:uFillTx/>
              </a:rPr>
              <a:t>Payer market is rapidly migrating toward acquisition-cost reimbursement frameworks</a:t>
            </a:r>
            <a:r>
              <a:rPr kumimoji="0" lang="en-US" sz="1600" b="1" i="0" u="none" strike="noStrike" kern="0" cap="none" spc="0" normalizeH="0" baseline="30000" noProof="0">
                <a:ln>
                  <a:noFill/>
                </a:ln>
                <a:solidFill>
                  <a:srgbClr val="222B36"/>
                </a:solidFill>
                <a:effectLst/>
                <a:uLnTx/>
                <a:uFillTx/>
              </a:rPr>
              <a:t>*</a:t>
            </a:r>
          </a:p>
        </p:txBody>
      </p:sp>
      <p:sp>
        <p:nvSpPr>
          <p:cNvPr id="54" name="Text Placeholder 6">
            <a:extLst>
              <a:ext uri="{FF2B5EF4-FFF2-40B4-BE49-F238E27FC236}">
                <a16:creationId xmlns:a16="http://schemas.microsoft.com/office/drawing/2014/main" id="{016856D9-089F-A234-414E-8087D81F130F}"/>
              </a:ext>
            </a:extLst>
          </p:cNvPr>
          <p:cNvSpPr txBox="1">
            <a:spLocks/>
          </p:cNvSpPr>
          <p:nvPr/>
        </p:nvSpPr>
        <p:spPr>
          <a:xfrm>
            <a:off x="434975" y="5616535"/>
            <a:ext cx="11318875" cy="769441"/>
          </a:xfrm>
          <a:prstGeom prst="rect">
            <a:avLst/>
          </a:prstGeom>
          <a:noFill/>
        </p:spPr>
        <p:txBody>
          <a:bodyPr vert="horz" wrap="square" lIns="173736" tIns="137160" rIns="91440" bIns="137160" rtlCol="0" anchor="b">
            <a:spAutoFit/>
          </a:bodyPr>
          <a:lstStyle>
            <a:lvl1pPr marL="0" indent="0" algn="l" defTabSz="914377" rtl="0" eaLnBrk="1" latinLnBrk="0" hangingPunct="1">
              <a:lnSpc>
                <a:spcPct val="100000"/>
              </a:lnSpc>
              <a:spcBef>
                <a:spcPts val="400"/>
              </a:spcBef>
              <a:spcAft>
                <a:spcPts val="600"/>
              </a:spcAft>
              <a:buClrTx/>
              <a:buSzPct val="80000"/>
              <a:buFont typeface="Wingdings" charset="2"/>
              <a:buNone/>
              <a:defRPr sz="800" b="0" kern="1200" baseline="0">
                <a:solidFill>
                  <a:schemeClr val="bg2"/>
                </a:solidFill>
                <a:latin typeface="+mn-lt"/>
                <a:ea typeface="+mn-ea"/>
                <a:cs typeface="+mn-cs"/>
              </a:defRPr>
            </a:lvl1pPr>
            <a:lvl2pPr marL="0" indent="0" algn="l" defTabSz="914377" rtl="0" eaLnBrk="1" latinLnBrk="0" hangingPunct="1">
              <a:lnSpc>
                <a:spcPct val="100000"/>
              </a:lnSpc>
              <a:spcBef>
                <a:spcPts val="0"/>
              </a:spcBef>
              <a:spcAft>
                <a:spcPts val="600"/>
              </a:spcAft>
              <a:buClrTx/>
              <a:buSzPct val="80000"/>
              <a:buFont typeface="Wingdings" charset="2"/>
              <a:buNone/>
              <a:defRPr sz="2000" b="1" kern="1200">
                <a:solidFill>
                  <a:schemeClr val="bg2"/>
                </a:solidFill>
                <a:latin typeface="+mn-lt"/>
                <a:ea typeface="+mn-ea"/>
                <a:cs typeface="+mn-cs"/>
              </a:defRPr>
            </a:lvl2pPr>
            <a:lvl3pPr marL="635" indent="0" algn="l" defTabSz="914377" rtl="0" eaLnBrk="1" latinLnBrk="0" hangingPunct="1">
              <a:lnSpc>
                <a:spcPct val="100000"/>
              </a:lnSpc>
              <a:spcBef>
                <a:spcPts val="0"/>
              </a:spcBef>
              <a:spcAft>
                <a:spcPts val="600"/>
              </a:spcAft>
              <a:buClrTx/>
              <a:buSzPct val="100000"/>
              <a:buFont typeface="Wingdings" charset="2"/>
              <a:buNone/>
              <a:defRPr sz="2000" kern="1200">
                <a:solidFill>
                  <a:schemeClr val="bg2"/>
                </a:solidFill>
                <a:latin typeface="+mn-lt"/>
                <a:ea typeface="+mn-ea"/>
                <a:cs typeface="+mn-cs"/>
              </a:defRPr>
            </a:lvl3pPr>
            <a:lvl4pPr marL="228600" indent="-228600" algn="l" defTabSz="914377" rtl="0" eaLnBrk="1" latinLnBrk="0" hangingPunct="1">
              <a:lnSpc>
                <a:spcPct val="100000"/>
              </a:lnSpc>
              <a:spcBef>
                <a:spcPts val="0"/>
              </a:spcBef>
              <a:spcAft>
                <a:spcPts val="600"/>
              </a:spcAft>
              <a:buClrTx/>
              <a:buSzPct val="100000"/>
              <a:buFont typeface="Wingdings" charset="2"/>
              <a:buChar char="§"/>
              <a:defRPr sz="2000" kern="1200">
                <a:solidFill>
                  <a:schemeClr val="bg2"/>
                </a:solidFill>
                <a:latin typeface="+mn-lt"/>
                <a:ea typeface="+mn-ea"/>
                <a:cs typeface="+mn-cs"/>
              </a:defRPr>
            </a:lvl4pPr>
            <a:lvl5pPr marL="457200" indent="-228600" algn="l" defTabSz="914377" rtl="0" eaLnBrk="1" latinLnBrk="0" hangingPunct="1">
              <a:lnSpc>
                <a:spcPct val="100000"/>
              </a:lnSpc>
              <a:spcBef>
                <a:spcPts val="0"/>
              </a:spcBef>
              <a:spcAft>
                <a:spcPts val="600"/>
              </a:spcAft>
              <a:buClrTx/>
              <a:buSzPct val="100000"/>
              <a:buFont typeface="System Font Regular"/>
              <a:buChar char="–"/>
              <a:defRPr sz="2000" kern="1200">
                <a:solidFill>
                  <a:schemeClr val="bg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Pct val="80000"/>
              <a:buFont typeface="Wingdings" charset="2"/>
              <a:buNone/>
              <a:tabLst/>
              <a:defRPr/>
            </a:pPr>
            <a:r>
              <a:rPr kumimoji="0" lang="en-GB" sz="800" b="0" i="0" u="none" strike="noStrike" kern="1200" cap="none" spc="0" normalizeH="0" baseline="0" noProof="0">
                <a:ln>
                  <a:noFill/>
                </a:ln>
                <a:solidFill>
                  <a:srgbClr val="222B36"/>
                </a:solidFill>
                <a:effectLst/>
                <a:uLnTx/>
                <a:uFillTx/>
                <a:latin typeface="Arial"/>
                <a:ea typeface="+mn-ea"/>
                <a:cs typeface="+mn-cs"/>
              </a:rPr>
              <a:t>*https://www.unitedhealthgroup.com/newsroom/2025/2025-03-20-orx-modernize-payment-models.html</a:t>
            </a:r>
            <a:br>
              <a:rPr kumimoji="0" lang="en-GB" sz="800" b="0" i="0" u="none" strike="noStrike" kern="1200" cap="none" spc="0" normalizeH="0" baseline="0" noProof="0">
                <a:ln>
                  <a:noFill/>
                </a:ln>
                <a:solidFill>
                  <a:srgbClr val="222B36"/>
                </a:solidFill>
                <a:effectLst/>
                <a:uLnTx/>
                <a:uFillTx/>
                <a:latin typeface="Arial"/>
                <a:ea typeface="+mn-ea"/>
                <a:cs typeface="+mn-cs"/>
              </a:rPr>
            </a:br>
            <a:r>
              <a:rPr kumimoji="0" lang="en-GB" sz="800" b="0" i="0" u="none" strike="noStrike" kern="1200" cap="none" spc="0" normalizeH="0" baseline="0" noProof="0">
                <a:ln>
                  <a:noFill/>
                </a:ln>
                <a:solidFill>
                  <a:srgbClr val="222B36"/>
                </a:solidFill>
                <a:effectLst/>
                <a:uLnTx/>
                <a:uFillTx/>
                <a:latin typeface="Arial"/>
                <a:ea typeface="+mn-ea"/>
                <a:cs typeface="+mn-cs"/>
              </a:rPr>
              <a:t>https://www.cvshealth.com/news/pharmacy/helping-enable-a-more-transparent-simple-health-care-system.html </a:t>
            </a:r>
          </a:p>
          <a:p>
            <a:pPr marL="0" marR="0" lvl="0" indent="0" algn="l" defTabSz="914377" rtl="0" eaLnBrk="1" fontAlgn="auto" latinLnBrk="0" hangingPunct="1">
              <a:lnSpc>
                <a:spcPct val="100000"/>
              </a:lnSpc>
              <a:spcBef>
                <a:spcPts val="0"/>
              </a:spcBef>
              <a:spcAft>
                <a:spcPts val="0"/>
              </a:spcAft>
              <a:buClrTx/>
              <a:buSzPct val="80000"/>
              <a:buFont typeface="Wingdings" charset="2"/>
              <a:buNone/>
              <a:tabLst/>
              <a:defRPr/>
            </a:pPr>
            <a:r>
              <a:rPr kumimoji="0" lang="en-GB" sz="800" b="0" i="0" u="none" strike="noStrike" kern="1200" cap="none" spc="0" normalizeH="0" baseline="0" noProof="0">
                <a:ln>
                  <a:noFill/>
                </a:ln>
                <a:solidFill>
                  <a:srgbClr val="222B36"/>
                </a:solidFill>
                <a:effectLst/>
                <a:uLnTx/>
                <a:uFillTx/>
                <a:latin typeface="Arial"/>
                <a:ea typeface="+mn-ea"/>
                <a:cs typeface="+mn-cs"/>
              </a:rPr>
              <a:t>https://www.healthcarefinancenews.com/news/express-scripts-announces-new-cost-plus-drug-pricing-model</a:t>
            </a:r>
          </a:p>
          <a:p>
            <a:pPr marL="0" marR="0" lvl="0" indent="0" algn="l" defTabSz="914377" rtl="0" eaLnBrk="1" fontAlgn="auto" latinLnBrk="0" hangingPunct="1">
              <a:lnSpc>
                <a:spcPct val="100000"/>
              </a:lnSpc>
              <a:spcBef>
                <a:spcPts val="0"/>
              </a:spcBef>
              <a:spcAft>
                <a:spcPts val="0"/>
              </a:spcAft>
              <a:buClrTx/>
              <a:buSzPct val="80000"/>
              <a:buFont typeface="Wingdings" charset="2"/>
              <a:buNone/>
              <a:tabLst/>
              <a:defRPr/>
            </a:pPr>
            <a:r>
              <a:rPr kumimoji="0" lang="en-GB" sz="800" b="0" i="0" u="none" strike="noStrike" kern="1200" cap="none" spc="0" normalizeH="0" baseline="0" noProof="0">
                <a:ln>
                  <a:noFill/>
                </a:ln>
                <a:solidFill>
                  <a:srgbClr val="222B36"/>
                </a:solidFill>
                <a:effectLst/>
                <a:uLnTx/>
                <a:uFillTx/>
                <a:latin typeface="Arial"/>
                <a:ea typeface="+mn-ea"/>
                <a:cs typeface="+mn-cs"/>
              </a:rPr>
              <a:t>https://www.drugchannels.net/2024/04/what-cvs-pharmacys-new-cost-plus.html </a:t>
            </a:r>
          </a:p>
        </p:txBody>
      </p:sp>
      <p:sp>
        <p:nvSpPr>
          <p:cNvPr id="55" name="Text Placeholder 10">
            <a:extLst>
              <a:ext uri="{FF2B5EF4-FFF2-40B4-BE49-F238E27FC236}">
                <a16:creationId xmlns:a16="http://schemas.microsoft.com/office/drawing/2014/main" id="{D2819225-D898-A063-4C21-5478630D078F}"/>
              </a:ext>
            </a:extLst>
          </p:cNvPr>
          <p:cNvSpPr txBox="1">
            <a:spLocks/>
          </p:cNvSpPr>
          <p:nvPr/>
        </p:nvSpPr>
        <p:spPr>
          <a:xfrm>
            <a:off x="8540950" y="6001256"/>
            <a:ext cx="3212900" cy="123111"/>
          </a:xfrm>
          <a:prstGeom prst="rect">
            <a:avLst/>
          </a:prstGeom>
          <a:noFill/>
        </p:spPr>
        <p:txBody>
          <a:bodyPr vert="horz" wrap="square" lIns="91440" tIns="0" rIns="91440" bIns="0" rtlCol="0" anchor="b">
            <a:spAutoFit/>
          </a:bodyPr>
          <a:lstStyle>
            <a:lvl1pPr marL="0" indent="0" algn="l" defTabSz="914377" rtl="0" eaLnBrk="1" latinLnBrk="0" hangingPunct="1">
              <a:lnSpc>
                <a:spcPct val="100000"/>
              </a:lnSpc>
              <a:spcBef>
                <a:spcPts val="400"/>
              </a:spcBef>
              <a:spcAft>
                <a:spcPts val="600"/>
              </a:spcAft>
              <a:buClrTx/>
              <a:buSzPct val="80000"/>
              <a:buFont typeface="Wingdings" charset="2"/>
              <a:buNone/>
              <a:defRPr sz="800" b="0" kern="1200" baseline="0">
                <a:solidFill>
                  <a:schemeClr val="bg2"/>
                </a:solidFill>
                <a:latin typeface="+mn-lt"/>
                <a:ea typeface="+mn-ea"/>
                <a:cs typeface="+mn-cs"/>
              </a:defRPr>
            </a:lvl1pPr>
            <a:lvl2pPr marL="0" indent="0" algn="l" defTabSz="914377" rtl="0" eaLnBrk="1" latinLnBrk="0" hangingPunct="1">
              <a:lnSpc>
                <a:spcPct val="100000"/>
              </a:lnSpc>
              <a:spcBef>
                <a:spcPts val="0"/>
              </a:spcBef>
              <a:spcAft>
                <a:spcPts val="600"/>
              </a:spcAft>
              <a:buClrTx/>
              <a:buSzPct val="80000"/>
              <a:buFont typeface="Wingdings" charset="2"/>
              <a:buNone/>
              <a:defRPr sz="2000" b="1" kern="1200">
                <a:solidFill>
                  <a:schemeClr val="tx1"/>
                </a:solidFill>
                <a:latin typeface="+mn-lt"/>
                <a:ea typeface="+mn-ea"/>
                <a:cs typeface="+mn-cs"/>
              </a:defRPr>
            </a:lvl2pPr>
            <a:lvl3pPr marL="635" indent="0" algn="l" defTabSz="914377" rtl="0" eaLnBrk="1" latinLnBrk="0" hangingPunct="1">
              <a:lnSpc>
                <a:spcPct val="100000"/>
              </a:lnSpc>
              <a:spcBef>
                <a:spcPts val="0"/>
              </a:spcBef>
              <a:spcAft>
                <a:spcPts val="600"/>
              </a:spcAft>
              <a:buClrTx/>
              <a:buSzPct val="100000"/>
              <a:buFont typeface="Wingdings" charset="2"/>
              <a:buNone/>
              <a:defRPr sz="2000" kern="1200">
                <a:solidFill>
                  <a:schemeClr val="tx1"/>
                </a:solidFill>
                <a:latin typeface="+mn-lt"/>
                <a:ea typeface="+mn-ea"/>
                <a:cs typeface="+mn-cs"/>
              </a:defRPr>
            </a:lvl3pPr>
            <a:lvl4pPr marL="228600" indent="-228600" algn="l" defTabSz="914377" rtl="0" eaLnBrk="1" latinLnBrk="0" hangingPunct="1">
              <a:lnSpc>
                <a:spcPct val="100000"/>
              </a:lnSpc>
              <a:spcBef>
                <a:spcPts val="0"/>
              </a:spcBef>
              <a:spcAft>
                <a:spcPts val="600"/>
              </a:spcAft>
              <a:buClrTx/>
              <a:buSzPct val="100000"/>
              <a:buFont typeface="Wingdings" charset="2"/>
              <a:buChar char="§"/>
              <a:defRPr sz="2000" kern="1200">
                <a:solidFill>
                  <a:schemeClr val="tx1"/>
                </a:solidFill>
                <a:latin typeface="+mn-lt"/>
                <a:ea typeface="+mn-ea"/>
                <a:cs typeface="+mn-cs"/>
              </a:defRPr>
            </a:lvl4pPr>
            <a:lvl5pPr marL="457200" indent="-228600" algn="l" defTabSz="914377" rtl="0" eaLnBrk="1" latinLnBrk="0" hangingPunct="1">
              <a:lnSpc>
                <a:spcPct val="100000"/>
              </a:lnSpc>
              <a:spcBef>
                <a:spcPts val="0"/>
              </a:spcBef>
              <a:spcAft>
                <a:spcPts val="600"/>
              </a:spcAft>
              <a:buClrTx/>
              <a:buSzPct val="100000"/>
              <a:buFont typeface="System Font Regular"/>
              <a:buChar char="–"/>
              <a:defRPr sz="2000" kern="1200">
                <a:solidFill>
                  <a:schemeClr val="tx1"/>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Pct val="80000"/>
              <a:buFont typeface="Wingdings" charset="2"/>
              <a:buNone/>
              <a:tabLst/>
              <a:defRPr/>
            </a:pPr>
            <a:r>
              <a:rPr kumimoji="0" lang="en-US" sz="800" b="0" i="0" u="none" strike="noStrike" kern="1200" cap="none" spc="0" normalizeH="0" baseline="30000" noProof="0">
                <a:ln>
                  <a:noFill/>
                </a:ln>
                <a:solidFill>
                  <a:srgbClr val="222B36"/>
                </a:solidFill>
                <a:effectLst/>
                <a:uLnTx/>
                <a:uFillTx/>
                <a:latin typeface="Arial"/>
                <a:ea typeface="+mn-ea"/>
                <a:cs typeface="+mn-cs"/>
                <a:hlinkClick r:id="rId9">
                  <a:extLst>
                    <a:ext uri="{A12FA001-AC4F-418D-AE19-62706E023703}">
                      <ahyp:hlinkClr xmlns:ahyp="http://schemas.microsoft.com/office/drawing/2018/hyperlinkcolor" val="tx"/>
                    </a:ext>
                  </a:extLst>
                </a:hlinkClick>
              </a:rPr>
              <a:t>1</a:t>
            </a:r>
            <a:r>
              <a:rPr kumimoji="0" lang="en-US" sz="800" b="0" i="0" u="none" strike="noStrike" kern="1200" cap="none" spc="0" normalizeH="0" baseline="0" noProof="0">
                <a:ln>
                  <a:noFill/>
                </a:ln>
                <a:solidFill>
                  <a:srgbClr val="222B36"/>
                </a:solidFill>
                <a:effectLst/>
                <a:uLnTx/>
                <a:uFillTx/>
                <a:latin typeface="Arial"/>
                <a:ea typeface="+mn-ea"/>
                <a:cs typeface="+mn-cs"/>
                <a:hlinkClick r:id="rId9">
                  <a:extLst>
                    <a:ext uri="{A12FA001-AC4F-418D-AE19-62706E023703}">
                      <ahyp:hlinkClr xmlns:ahyp="http://schemas.microsoft.com/office/drawing/2018/hyperlinkcolor" val="tx"/>
                    </a:ext>
                  </a:extLst>
                </a:hlinkClick>
              </a:rPr>
              <a:t> H.R.4409 - Fair Pharmacies for Federal Employees Act of 2025</a:t>
            </a:r>
            <a:endParaRPr kumimoji="0" lang="en-US" sz="800" b="0" i="0" u="none" strike="noStrike" kern="1200" cap="none" spc="0" normalizeH="0" baseline="0" noProof="0">
              <a:ln>
                <a:noFill/>
              </a:ln>
              <a:solidFill>
                <a:srgbClr val="222B36"/>
              </a:solidFill>
              <a:effectLst/>
              <a:uLnTx/>
              <a:uFillTx/>
              <a:latin typeface="Arial"/>
              <a:ea typeface="+mn-ea"/>
              <a:cs typeface="+mn-cs"/>
            </a:endParaRPr>
          </a:p>
        </p:txBody>
      </p:sp>
      <p:sp>
        <p:nvSpPr>
          <p:cNvPr id="56" name="Slide Number Placeholder 2">
            <a:extLst>
              <a:ext uri="{FF2B5EF4-FFF2-40B4-BE49-F238E27FC236}">
                <a16:creationId xmlns:a16="http://schemas.microsoft.com/office/drawing/2014/main" id="{6CBB1901-AA5F-ED23-4B15-4EC6DE05C2CD}"/>
              </a:ext>
            </a:extLst>
          </p:cNvPr>
          <p:cNvSpPr>
            <a:spLocks noGrp="1"/>
          </p:cNvSpPr>
          <p:nvPr>
            <p:ph type="sldNum" sz="quarter" idx="12"/>
          </p:nvPr>
        </p:nvSpPr>
        <p:spPr>
          <a:xfrm>
            <a:off x="11171808" y="6484767"/>
            <a:ext cx="587376" cy="169277"/>
          </a:xfrm>
        </p:spPr>
        <p:txBody>
          <a:bodyPr/>
          <a:lstStyle/>
          <a:p>
            <a:fld id="{3612E008-61E4-4A99-8383-A3C8D6963C8E}" type="slidenum">
              <a:rPr lang="en-US" smtClean="0"/>
              <a:t>8</a:t>
            </a:fld>
            <a:endParaRPr lang="en-US"/>
          </a:p>
        </p:txBody>
      </p:sp>
    </p:spTree>
    <p:extLst>
      <p:ext uri="{BB962C8B-B14F-4D97-AF65-F5344CB8AC3E}">
        <p14:creationId xmlns:p14="http://schemas.microsoft.com/office/powerpoint/2010/main" val="133217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45002-6F37-22E7-3550-F29D8BC3D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4F157-24B4-0D8C-E324-E14C9FDF3BA7}"/>
              </a:ext>
            </a:extLst>
          </p:cNvPr>
          <p:cNvSpPr>
            <a:spLocks noGrp="1"/>
          </p:cNvSpPr>
          <p:nvPr>
            <p:ph type="title"/>
          </p:nvPr>
        </p:nvSpPr>
        <p:spPr/>
        <p:txBody>
          <a:bodyPr/>
          <a:lstStyle/>
          <a:p>
            <a:r>
              <a:rPr lang="en-US"/>
              <a:t>The Benchmark Dilemma: No Single Standard Fits All</a:t>
            </a:r>
          </a:p>
        </p:txBody>
      </p:sp>
      <p:sp>
        <p:nvSpPr>
          <p:cNvPr id="4" name="Text Placeholder 3">
            <a:extLst>
              <a:ext uri="{FF2B5EF4-FFF2-40B4-BE49-F238E27FC236}">
                <a16:creationId xmlns:a16="http://schemas.microsoft.com/office/drawing/2014/main" id="{E6FE4FCE-5351-94CA-B70E-D2E34CF187EE}"/>
              </a:ext>
            </a:extLst>
          </p:cNvPr>
          <p:cNvSpPr>
            <a:spLocks noGrp="1"/>
          </p:cNvSpPr>
          <p:nvPr>
            <p:ph type="body" sz="quarter" idx="13"/>
          </p:nvPr>
        </p:nvSpPr>
        <p:spPr>
          <a:xfrm>
            <a:off x="612774" y="868051"/>
            <a:ext cx="11036301" cy="246221"/>
          </a:xfrm>
        </p:spPr>
        <p:txBody>
          <a:bodyPr/>
          <a:lstStyle/>
          <a:p>
            <a:r>
              <a:rPr lang="en-US"/>
              <a:t>No perfect published standard exists</a:t>
            </a:r>
          </a:p>
        </p:txBody>
      </p:sp>
      <p:sp>
        <p:nvSpPr>
          <p:cNvPr id="5" name="Text Placeholder 4">
            <a:extLst>
              <a:ext uri="{FF2B5EF4-FFF2-40B4-BE49-F238E27FC236}">
                <a16:creationId xmlns:a16="http://schemas.microsoft.com/office/drawing/2014/main" id="{7A3DCB3C-944B-FE3F-2367-E581ACAD4878}"/>
              </a:ext>
            </a:extLst>
          </p:cNvPr>
          <p:cNvSpPr>
            <a:spLocks noGrp="1"/>
          </p:cNvSpPr>
          <p:nvPr>
            <p:ph type="body" sz="quarter" idx="16"/>
          </p:nvPr>
        </p:nvSpPr>
        <p:spPr/>
        <p:txBody>
          <a:bodyPr/>
          <a:lstStyle/>
          <a:p>
            <a:r>
              <a:rPr lang="en-US"/>
              <a:t>2026 NACDS Regional Conference</a:t>
            </a:r>
          </a:p>
        </p:txBody>
      </p:sp>
      <p:graphicFrame>
        <p:nvGraphicFramePr>
          <p:cNvPr id="12" name="Table 11">
            <a:extLst>
              <a:ext uri="{FF2B5EF4-FFF2-40B4-BE49-F238E27FC236}">
                <a16:creationId xmlns:a16="http://schemas.microsoft.com/office/drawing/2014/main" id="{2DB0CDBD-FAF1-6BEC-34ED-BD175F61ADFF}"/>
              </a:ext>
            </a:extLst>
          </p:cNvPr>
          <p:cNvGraphicFramePr>
            <a:graphicFrameLocks noGrp="1"/>
          </p:cNvGraphicFramePr>
          <p:nvPr>
            <p:extLst>
              <p:ext uri="{D42A27DB-BD31-4B8C-83A1-F6EECF244321}">
                <p14:modId xmlns:p14="http://schemas.microsoft.com/office/powerpoint/2010/main" val="2163960317"/>
              </p:ext>
            </p:extLst>
          </p:nvPr>
        </p:nvGraphicFramePr>
        <p:xfrm>
          <a:off x="436563" y="1374938"/>
          <a:ext cx="11318874" cy="4626318"/>
        </p:xfrm>
        <a:graphic>
          <a:graphicData uri="http://schemas.openxmlformats.org/drawingml/2006/table">
            <a:tbl>
              <a:tblPr firstRow="1" bandRow="1"/>
              <a:tblGrid>
                <a:gridCol w="2888528">
                  <a:extLst>
                    <a:ext uri="{9D8B030D-6E8A-4147-A177-3AD203B41FA5}">
                      <a16:colId xmlns:a16="http://schemas.microsoft.com/office/drawing/2014/main" val="1386055384"/>
                    </a:ext>
                  </a:extLst>
                </a:gridCol>
                <a:gridCol w="1884631">
                  <a:extLst>
                    <a:ext uri="{9D8B030D-6E8A-4147-A177-3AD203B41FA5}">
                      <a16:colId xmlns:a16="http://schemas.microsoft.com/office/drawing/2014/main" val="3391093805"/>
                    </a:ext>
                  </a:extLst>
                </a:gridCol>
                <a:gridCol w="2181905">
                  <a:extLst>
                    <a:ext uri="{9D8B030D-6E8A-4147-A177-3AD203B41FA5}">
                      <a16:colId xmlns:a16="http://schemas.microsoft.com/office/drawing/2014/main" val="3889062452"/>
                    </a:ext>
                  </a:extLst>
                </a:gridCol>
                <a:gridCol w="2181905">
                  <a:extLst>
                    <a:ext uri="{9D8B030D-6E8A-4147-A177-3AD203B41FA5}">
                      <a16:colId xmlns:a16="http://schemas.microsoft.com/office/drawing/2014/main" val="3490730761"/>
                    </a:ext>
                  </a:extLst>
                </a:gridCol>
                <a:gridCol w="2181905">
                  <a:extLst>
                    <a:ext uri="{9D8B030D-6E8A-4147-A177-3AD203B41FA5}">
                      <a16:colId xmlns:a16="http://schemas.microsoft.com/office/drawing/2014/main" val="109907918"/>
                    </a:ext>
                  </a:extLst>
                </a:gridCol>
              </a:tblGrid>
              <a:tr h="472564">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buNone/>
                      </a:pPr>
                      <a:r>
                        <a:rPr lang="en-US" sz="1400" b="1">
                          <a:solidFill>
                            <a:schemeClr val="tx2"/>
                          </a:solidFill>
                          <a:latin typeface="+mn-lt"/>
                        </a:rPr>
                        <a:t>Each benchmark serves distinct purposes and reflects inherent trade-offs between </a:t>
                      </a:r>
                    </a:p>
                    <a:p>
                      <a:pPr algn="ctr">
                        <a:buNone/>
                      </a:pPr>
                      <a:r>
                        <a:rPr lang="en-US" sz="1400" b="1">
                          <a:solidFill>
                            <a:schemeClr val="tx2"/>
                          </a:solidFill>
                          <a:latin typeface="+mn-lt"/>
                        </a:rPr>
                        <a:t>coverage breadth, methodological transparency, and market responsiveness</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a:buNone/>
                      </a:pP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0BDFF"/>
                      </a:solidFill>
                      <a:prstDash val="solid"/>
                      <a:round/>
                      <a:headEnd type="none" w="med" len="med"/>
                      <a:tailEnd type="none" w="med" len="med"/>
                    </a:lnT>
                    <a:lnB w="12700" cap="flat" cmpd="sng" algn="ctr">
                      <a:solidFill>
                        <a:srgbClr val="50BDFF"/>
                      </a:solidFill>
                      <a:prstDash val="solid"/>
                      <a:round/>
                      <a:headEnd type="none" w="med" len="med"/>
                      <a:tailEnd type="none" w="med" len="med"/>
                    </a:lnB>
                    <a:lnTlToBr w="12700" cmpd="sng">
                      <a:noFill/>
                      <a:prstDash val="solid"/>
                    </a:lnTlToBr>
                    <a:lnBlToTr w="12700" cmpd="sng">
                      <a:noFill/>
                      <a:prstDash val="solid"/>
                    </a:lnBlToTr>
                    <a:solidFill>
                      <a:srgbClr val="0078D3"/>
                    </a:solidFill>
                  </a:tcPr>
                </a:tc>
                <a:tc hMerge="1">
                  <a:txBody>
                    <a:bodyPr/>
                    <a:lstStyle/>
                    <a:p>
                      <a:pPr algn="ctr">
                        <a:buNone/>
                      </a:pP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0BDFF"/>
                      </a:solidFill>
                      <a:prstDash val="solid"/>
                      <a:round/>
                      <a:headEnd type="none" w="med" len="med"/>
                      <a:tailEnd type="none" w="med" len="med"/>
                    </a:lnT>
                    <a:lnB w="12700" cap="flat" cmpd="sng" algn="ctr">
                      <a:solidFill>
                        <a:srgbClr val="50BDFF"/>
                      </a:solidFill>
                      <a:prstDash val="solid"/>
                      <a:round/>
                      <a:headEnd type="none" w="med" len="med"/>
                      <a:tailEnd type="none" w="med" len="med"/>
                    </a:lnB>
                    <a:lnTlToBr w="12700" cmpd="sng">
                      <a:noFill/>
                      <a:prstDash val="solid"/>
                    </a:lnTlToBr>
                    <a:lnBlToTr w="12700" cmpd="sng">
                      <a:noFill/>
                      <a:prstDash val="solid"/>
                    </a:lnBlToTr>
                    <a:solidFill>
                      <a:srgbClr val="0078D3"/>
                    </a:solidFill>
                  </a:tcPr>
                </a:tc>
                <a:tc hMerge="1">
                  <a:txBody>
                    <a:bodyPr/>
                    <a:lstStyle/>
                    <a:p>
                      <a:pPr algn="ctr">
                        <a:buNone/>
                      </a:pPr>
                      <a:endParaRPr lang="en-US" sz="16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0BDFF"/>
                      </a:solidFill>
                      <a:prstDash val="solid"/>
                      <a:round/>
                      <a:headEnd type="none" w="med" len="med"/>
                      <a:tailEnd type="none" w="med" len="med"/>
                    </a:lnT>
                    <a:lnB w="12700" cap="flat" cmpd="sng" algn="ctr">
                      <a:solidFill>
                        <a:srgbClr val="50BDFF"/>
                      </a:solidFill>
                      <a:prstDash val="solid"/>
                      <a:round/>
                      <a:headEnd type="none" w="med" len="med"/>
                      <a:tailEnd type="none" w="med" len="med"/>
                    </a:lnB>
                    <a:lnTlToBr w="12700" cmpd="sng">
                      <a:noFill/>
                      <a:prstDash val="solid"/>
                    </a:lnTlToBr>
                    <a:lnBlToTr w="12700" cmpd="sng">
                      <a:noFill/>
                      <a:prstDash val="solid"/>
                    </a:lnBlToTr>
                    <a:solidFill>
                      <a:srgbClr val="0078D3"/>
                    </a:solidFill>
                  </a:tcPr>
                </a:tc>
                <a:tc hMerge="1">
                  <a:txBody>
                    <a:bodyPr/>
                    <a:lstStyle/>
                    <a:p>
                      <a:pPr algn="ctr">
                        <a:buNone/>
                      </a:pPr>
                      <a:endParaRPr lang="en-US" sz="1600"/>
                    </a:p>
                  </a:txBody>
                  <a:tcPr anchor="ctr">
                    <a:lnL w="12700" cap="flat" cmpd="sng" algn="ctr">
                      <a:noFill/>
                      <a:prstDash val="solid"/>
                      <a:round/>
                      <a:headEnd type="none" w="med" len="med"/>
                      <a:tailEnd type="none" w="med" len="med"/>
                    </a:lnL>
                    <a:lnR w="12700" cap="flat" cmpd="sng" algn="ctr">
                      <a:solidFill>
                        <a:srgbClr val="50BDFF"/>
                      </a:solidFill>
                      <a:prstDash val="solid"/>
                      <a:round/>
                      <a:headEnd type="none" w="med" len="med"/>
                      <a:tailEnd type="none" w="med" len="med"/>
                    </a:lnR>
                    <a:lnT w="12700" cap="flat" cmpd="sng" algn="ctr">
                      <a:solidFill>
                        <a:srgbClr val="50BDFF"/>
                      </a:solidFill>
                      <a:prstDash val="solid"/>
                      <a:round/>
                      <a:headEnd type="none" w="med" len="med"/>
                      <a:tailEnd type="none" w="med" len="med"/>
                    </a:lnT>
                    <a:lnB w="12700" cap="flat" cmpd="sng" algn="ctr">
                      <a:solidFill>
                        <a:srgbClr val="50BDFF"/>
                      </a:solidFill>
                      <a:prstDash val="solid"/>
                      <a:round/>
                      <a:headEnd type="none" w="med" len="med"/>
                      <a:tailEnd type="none" w="med" len="med"/>
                    </a:lnB>
                    <a:lnTlToBr w="12700" cmpd="sng">
                      <a:noFill/>
                      <a:prstDash val="solid"/>
                    </a:lnTlToBr>
                    <a:lnBlToTr w="12700" cmpd="sng">
                      <a:noFill/>
                      <a:prstDash val="solid"/>
                    </a:lnBlToTr>
                    <a:solidFill>
                      <a:srgbClr val="0078D3"/>
                    </a:solidFill>
                  </a:tcPr>
                </a:tc>
                <a:extLst>
                  <a:ext uri="{0D108BD9-81ED-4DB2-BD59-A6C34878D82A}">
                    <a16:rowId xmlns:a16="http://schemas.microsoft.com/office/drawing/2014/main" val="248747742"/>
                  </a:ext>
                </a:extLst>
              </a:tr>
              <a:tr h="283539">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buNone/>
                      </a:pPr>
                      <a:r>
                        <a:rPr lang="en-US" sz="1400">
                          <a:solidFill>
                            <a:schemeClr val="tx2"/>
                          </a:solidFill>
                          <a:latin typeface="+mn-lt"/>
                        </a:rPr>
                        <a:t>Attribute</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ctr">
                        <a:buNone/>
                      </a:pPr>
                      <a:r>
                        <a:rPr lang="en-US" sz="1400">
                          <a:solidFill>
                            <a:schemeClr val="tx2"/>
                          </a:solidFill>
                          <a:latin typeface="+mn-lt"/>
                        </a:rPr>
                        <a:t>AWP</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ctr">
                        <a:buNone/>
                      </a:pPr>
                      <a:r>
                        <a:rPr lang="en-US" sz="1400">
                          <a:solidFill>
                            <a:schemeClr val="tx2"/>
                          </a:solidFill>
                          <a:latin typeface="+mn-lt"/>
                        </a:rPr>
                        <a:t>WAC</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ctr">
                        <a:buNone/>
                      </a:pPr>
                      <a:r>
                        <a:rPr lang="en-US" sz="1400">
                          <a:solidFill>
                            <a:schemeClr val="tx2"/>
                          </a:solidFill>
                          <a:latin typeface="+mn-lt"/>
                        </a:rPr>
                        <a:t>NADAC</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tc>
                  <a:txBody>
                    <a:bodyPr/>
                    <a:lstStyle>
                      <a:lvl1pPr marL="0" algn="l" defTabSz="914377" rtl="0" eaLnBrk="1" latinLnBrk="0" hangingPunct="1">
                        <a:defRPr sz="1800" b="1" kern="1200">
                          <a:solidFill>
                            <a:schemeClr val="bg1"/>
                          </a:solidFill>
                          <a:latin typeface="Arial"/>
                        </a:defRPr>
                      </a:lvl1pPr>
                      <a:lvl2pPr marL="457189" algn="l" defTabSz="914377" rtl="0" eaLnBrk="1" latinLnBrk="0" hangingPunct="1">
                        <a:defRPr sz="1800" b="1" kern="1200">
                          <a:solidFill>
                            <a:schemeClr val="bg1"/>
                          </a:solidFill>
                          <a:latin typeface="Arial"/>
                        </a:defRPr>
                      </a:lvl2pPr>
                      <a:lvl3pPr marL="914377" algn="l" defTabSz="914377" rtl="0" eaLnBrk="1" latinLnBrk="0" hangingPunct="1">
                        <a:defRPr sz="1800" b="1" kern="1200">
                          <a:solidFill>
                            <a:schemeClr val="bg1"/>
                          </a:solidFill>
                          <a:latin typeface="Arial"/>
                        </a:defRPr>
                      </a:lvl3pPr>
                      <a:lvl4pPr marL="1371566" algn="l" defTabSz="914377" rtl="0" eaLnBrk="1" latinLnBrk="0" hangingPunct="1">
                        <a:defRPr sz="1800" b="1" kern="1200">
                          <a:solidFill>
                            <a:schemeClr val="bg1"/>
                          </a:solidFill>
                          <a:latin typeface="Arial"/>
                        </a:defRPr>
                      </a:lvl4pPr>
                      <a:lvl5pPr marL="1828754" algn="l" defTabSz="914377" rtl="0" eaLnBrk="1" latinLnBrk="0" hangingPunct="1">
                        <a:defRPr sz="1800" b="1" kern="1200">
                          <a:solidFill>
                            <a:schemeClr val="bg1"/>
                          </a:solidFill>
                          <a:latin typeface="Arial"/>
                        </a:defRPr>
                      </a:lvl5pPr>
                      <a:lvl6pPr marL="2285943" algn="l" defTabSz="914377" rtl="0" eaLnBrk="1" latinLnBrk="0" hangingPunct="1">
                        <a:defRPr sz="1800" b="1" kern="1200">
                          <a:solidFill>
                            <a:schemeClr val="bg1"/>
                          </a:solidFill>
                          <a:latin typeface="Arial"/>
                        </a:defRPr>
                      </a:lvl6pPr>
                      <a:lvl7pPr marL="2743131" algn="l" defTabSz="914377" rtl="0" eaLnBrk="1" latinLnBrk="0" hangingPunct="1">
                        <a:defRPr sz="1800" b="1" kern="1200">
                          <a:solidFill>
                            <a:schemeClr val="bg1"/>
                          </a:solidFill>
                          <a:latin typeface="Arial"/>
                        </a:defRPr>
                      </a:lvl7pPr>
                      <a:lvl8pPr marL="3200320" algn="l" defTabSz="914377" rtl="0" eaLnBrk="1" latinLnBrk="0" hangingPunct="1">
                        <a:defRPr sz="1800" b="1" kern="1200">
                          <a:solidFill>
                            <a:schemeClr val="bg1"/>
                          </a:solidFill>
                          <a:latin typeface="Arial"/>
                        </a:defRPr>
                      </a:lvl8pPr>
                      <a:lvl9pPr marL="3657509" algn="l" defTabSz="914377" rtl="0" eaLnBrk="1" latinLnBrk="0" hangingPunct="1">
                        <a:defRPr sz="1800" b="1" kern="1200">
                          <a:solidFill>
                            <a:schemeClr val="bg1"/>
                          </a:solidFill>
                          <a:latin typeface="Arial"/>
                        </a:defRPr>
                      </a:lvl9pPr>
                    </a:lstStyle>
                    <a:p>
                      <a:pPr algn="ctr">
                        <a:buNone/>
                      </a:pPr>
                      <a:r>
                        <a:rPr lang="en-US" sz="1400">
                          <a:solidFill>
                            <a:schemeClr val="tx2"/>
                          </a:solidFill>
                          <a:latin typeface="+mn-lt"/>
                        </a:rPr>
                        <a:t>PAC</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solidFill>
                      <a:srgbClr val="F3F3F3">
                        <a:lumMod val="90000"/>
                      </a:srgbClr>
                    </a:solidFill>
                  </a:tcPr>
                </a:tc>
                <a:extLst>
                  <a:ext uri="{0D108BD9-81ED-4DB2-BD59-A6C34878D82A}">
                    <a16:rowId xmlns:a16="http://schemas.microsoft.com/office/drawing/2014/main" val="504515206"/>
                  </a:ext>
                </a:extLst>
              </a:tr>
              <a:tr h="390053">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buNone/>
                      </a:pPr>
                      <a:r>
                        <a:rPr lang="en-US" sz="1400" b="1">
                          <a:solidFill>
                            <a:schemeClr val="tx2"/>
                          </a:solidFill>
                          <a:latin typeface="+mn-lt"/>
                        </a:rPr>
                        <a:t>Brand Drug Cost Alignment</a:t>
                      </a:r>
                      <a:endParaRPr lang="en-US" sz="1400">
                        <a:solidFill>
                          <a:schemeClr val="tx2"/>
                        </a:solidFill>
                        <a:latin typeface="+mn-lt"/>
                      </a:endParaRPr>
                    </a:p>
                  </a:txBody>
                  <a:tcPr marL="173736" anchor="ctr">
                    <a:lnL w="12700" cap="flat" cmpd="sng" algn="ctr">
                      <a:noFill/>
                      <a:prstDash val="solid"/>
                      <a:miter lim="800000"/>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accent3"/>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accent3"/>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accent3"/>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accent3"/>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386190"/>
                  </a:ext>
                </a:extLst>
              </a:tr>
              <a:tr h="390053">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buNone/>
                      </a:pPr>
                      <a:r>
                        <a:rPr lang="en-US" sz="1400" b="1">
                          <a:solidFill>
                            <a:schemeClr val="tx2"/>
                          </a:solidFill>
                          <a:latin typeface="+mn-lt"/>
                        </a:rPr>
                        <a:t>Generic Drug Cost Alignment</a:t>
                      </a:r>
                      <a:endParaRPr lang="en-US" sz="1400">
                        <a:solidFill>
                          <a:schemeClr val="tx2"/>
                        </a:solidFill>
                        <a:latin typeface="+mn-lt"/>
                      </a:endParaRPr>
                    </a:p>
                  </a:txBody>
                  <a:tcPr marL="173736" anchor="ctr">
                    <a:lnL w="12700" cap="flat" cmpd="sng" algn="ctr">
                      <a:noFill/>
                      <a:prstDash val="solid"/>
                      <a:miter lim="800000"/>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accent6"/>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accent6"/>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accent3"/>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accent3"/>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2604401"/>
                  </a:ext>
                </a:extLst>
              </a:tr>
              <a:tr h="390053">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buNone/>
                      </a:pPr>
                      <a:r>
                        <a:rPr lang="en-US" sz="1400" b="1">
                          <a:solidFill>
                            <a:schemeClr val="tx2"/>
                          </a:solidFill>
                          <a:latin typeface="+mn-lt"/>
                        </a:rPr>
                        <a:t>Product Coverage</a:t>
                      </a:r>
                      <a:endParaRPr lang="en-US" sz="1400">
                        <a:solidFill>
                          <a:schemeClr val="tx2"/>
                        </a:solidFill>
                        <a:latin typeface="+mn-lt"/>
                      </a:endParaRPr>
                    </a:p>
                  </a:txBody>
                  <a:tcPr marL="173736" anchor="ctr">
                    <a:lnL w="12700" cap="flat" cmpd="sng" algn="ctr">
                      <a:noFill/>
                      <a:prstDash val="solid"/>
                      <a:miter lim="800000"/>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accent3"/>
                          </a:solidFill>
                          <a:latin typeface="+mn-lt"/>
                        </a:rPr>
                        <a:t>✓ Comprehensive</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accent3"/>
                          </a:solidFill>
                          <a:latin typeface="Arial"/>
                          <a:ea typeface="+mn-ea"/>
                          <a:cs typeface="+mn-cs"/>
                        </a:rPr>
                        <a:t> ✓ Brands only</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2"/>
                          </a:solidFill>
                          <a:latin typeface="+mn-lt"/>
                        </a:rPr>
                        <a:t>~ Retail only</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accent3"/>
                          </a:solidFill>
                          <a:latin typeface="+mn-lt"/>
                        </a:rPr>
                        <a:t> ✓ Broad</a:t>
                      </a:r>
                    </a:p>
                  </a:txBody>
                  <a:tcPr marL="173736" anchor="ctr">
                    <a:lnL w="12700" cap="flat" cmpd="sng" algn="ctr">
                      <a:noFill/>
                      <a:prstDash val="solid"/>
                      <a:round/>
                      <a:headEnd type="none" w="med" len="med"/>
                      <a:tailEnd type="none" w="med" len="med"/>
                    </a:lnL>
                    <a:lnR w="1270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9588658"/>
                  </a:ext>
                </a:extLst>
              </a:tr>
              <a:tr h="390053">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buNone/>
                      </a:pPr>
                      <a:r>
                        <a:rPr lang="en-US" sz="1400" b="1">
                          <a:solidFill>
                            <a:schemeClr val="tx2"/>
                          </a:solidFill>
                          <a:latin typeface="+mn-lt"/>
                        </a:rPr>
                        <a:t>Methodological Transparency</a:t>
                      </a:r>
                      <a:endParaRPr lang="en-US" sz="1400">
                        <a:solidFill>
                          <a:schemeClr val="tx2"/>
                        </a:solidFill>
                        <a:latin typeface="+mn-lt"/>
                      </a:endParaRPr>
                    </a:p>
                  </a:txBody>
                  <a:tcPr marL="173736" anchor="ctr">
                    <a:lnL w="12700" cap="flat" cmpd="sng" algn="ctr">
                      <a:noFill/>
                      <a:prstDash val="solid"/>
                      <a:miter lim="800000"/>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tx2"/>
                          </a:solidFill>
                          <a:latin typeface="+mn-lt"/>
                        </a:rPr>
                        <a:t>~ </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accent3"/>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accent3"/>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tx2"/>
                          </a:solidFill>
                          <a:latin typeface="+mn-lt"/>
                        </a:rPr>
                        <a:t>~ </a:t>
                      </a:r>
                    </a:p>
                  </a:txBody>
                  <a:tcPr marL="173736" anchor="ctr">
                    <a:lnL w="12700" cap="flat" cmpd="sng" algn="ctr">
                      <a:noFill/>
                      <a:prstDash val="solid"/>
                      <a:round/>
                      <a:headEnd type="none" w="med" len="med"/>
                      <a:tailEnd type="none" w="med" len="med"/>
                    </a:lnL>
                    <a:lnR w="1270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6818"/>
                  </a:ext>
                </a:extLst>
              </a:tr>
              <a:tr h="472564">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buNone/>
                      </a:pPr>
                      <a:r>
                        <a:rPr lang="en-US" sz="1400" b="1">
                          <a:solidFill>
                            <a:schemeClr val="tx2"/>
                          </a:solidFill>
                          <a:latin typeface="+mn-lt"/>
                        </a:rPr>
                        <a:t>Market Responsiveness</a:t>
                      </a:r>
                      <a:endParaRPr lang="en-US" sz="1400">
                        <a:solidFill>
                          <a:schemeClr val="tx2"/>
                        </a:solidFill>
                        <a:latin typeface="+mn-lt"/>
                      </a:endParaRPr>
                    </a:p>
                  </a:txBody>
                  <a:tcPr marL="173736" anchor="ctr">
                    <a:lnL w="12700" cap="flat" cmpd="sng" algn="ctr">
                      <a:noFill/>
                      <a:prstDash val="solid"/>
                      <a:miter lim="800000"/>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accent3"/>
                          </a:solidFill>
                          <a:latin typeface="+mn-lt"/>
                        </a:rPr>
                        <a:t>✓ (Brands)</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a:solidFill>
                            <a:schemeClr val="tx2"/>
                          </a:solidFill>
                          <a:latin typeface="+mn-lt"/>
                        </a:rPr>
                        <a:t>~  (Generics)</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accent3"/>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accent6"/>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accent3"/>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7101321"/>
                  </a:ext>
                </a:extLst>
              </a:tr>
              <a:tr h="390053">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buNone/>
                      </a:pPr>
                      <a:r>
                        <a:rPr lang="en-US" sz="1400" b="1">
                          <a:solidFill>
                            <a:schemeClr val="tx2"/>
                          </a:solidFill>
                          <a:latin typeface="+mn-lt"/>
                        </a:rPr>
                        <a:t>Source Credibility</a:t>
                      </a:r>
                      <a:endParaRPr lang="en-US" sz="1400">
                        <a:solidFill>
                          <a:schemeClr val="tx2"/>
                        </a:solidFill>
                        <a:latin typeface="+mn-lt"/>
                      </a:endParaRPr>
                    </a:p>
                  </a:txBody>
                  <a:tcPr marL="173736" anchor="ctr">
                    <a:lnL w="12700" cap="flat" cmpd="sng" algn="ctr">
                      <a:noFill/>
                      <a:prstDash val="solid"/>
                      <a:miter lim="800000"/>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tx2"/>
                          </a:solidFill>
                          <a:latin typeface="+mn-lt"/>
                        </a:rPr>
                        <a:t>Limited</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accent3"/>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tx2"/>
                          </a:solidFill>
                          <a:latin typeface="+mn-lt"/>
                        </a:rPr>
                        <a:t>Limited</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tx2"/>
                          </a:solidFill>
                          <a:latin typeface="+mn-lt"/>
                        </a:rPr>
                        <a:t>Limited</a:t>
                      </a:r>
                    </a:p>
                  </a:txBody>
                  <a:tcPr marL="173736" anchor="ctr">
                    <a:lnL w="12700" cap="flat" cmpd="sng" algn="ctr">
                      <a:noFill/>
                      <a:prstDash val="solid"/>
                      <a:round/>
                      <a:headEnd type="none" w="med" len="med"/>
                      <a:tailEnd type="none" w="med" len="med"/>
                    </a:lnL>
                    <a:lnR w="1270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6391388"/>
                  </a:ext>
                </a:extLst>
              </a:tr>
              <a:tr h="390053">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buNone/>
                      </a:pPr>
                      <a:r>
                        <a:rPr lang="en-US" sz="1400" b="1">
                          <a:solidFill>
                            <a:schemeClr val="tx2"/>
                          </a:solidFill>
                          <a:latin typeface="+mn-lt"/>
                        </a:rPr>
                        <a:t>Multi-Use Scalability</a:t>
                      </a:r>
                      <a:endParaRPr lang="en-US" sz="1400">
                        <a:solidFill>
                          <a:schemeClr val="tx2"/>
                        </a:solidFill>
                        <a:latin typeface="+mn-lt"/>
                      </a:endParaRPr>
                    </a:p>
                  </a:txBody>
                  <a:tcPr marL="173736" anchor="ctr">
                    <a:lnL w="12700" cap="flat" cmpd="sng" algn="ctr">
                      <a:noFill/>
                      <a:prstDash val="solid"/>
                      <a:miter lim="800000"/>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accent3"/>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tx2"/>
                          </a:solidFill>
                          <a:latin typeface="+mn-lt"/>
                        </a:rPr>
                        <a:t>Brands</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tx2"/>
                          </a:solidFill>
                          <a:latin typeface="+mn-lt"/>
                        </a:rPr>
                        <a:t>Retail only</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600">
                          <a:solidFill>
                            <a:schemeClr val="accent3"/>
                          </a:solidFill>
                          <a:latin typeface="+mn-lt"/>
                        </a:rPr>
                        <a:t>✓</a:t>
                      </a:r>
                    </a:p>
                  </a:txBody>
                  <a:tcPr marL="173736" anchor="ctr">
                    <a:lnL w="12700" cap="flat" cmpd="sng" algn="ctr">
                      <a:noFill/>
                      <a:prstDash val="solid"/>
                      <a:round/>
                      <a:headEnd type="none" w="med" len="med"/>
                      <a:tailEnd type="none" w="med" len="med"/>
                    </a:lnL>
                    <a:lnR w="1270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4273048"/>
                  </a:ext>
                </a:extLst>
              </a:tr>
              <a:tr h="850616">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buNone/>
                      </a:pPr>
                      <a:r>
                        <a:rPr lang="en-US" sz="1400" b="1">
                          <a:solidFill>
                            <a:schemeClr val="tx2"/>
                          </a:solidFill>
                          <a:latin typeface="+mn-lt"/>
                        </a:rPr>
                        <a:t>Most Suitable For</a:t>
                      </a:r>
                    </a:p>
                  </a:txBody>
                  <a:tcPr marL="173736" anchor="ctr">
                    <a:lnL w="12700" cap="flat" cmpd="sng" algn="ctr">
                      <a:noFill/>
                      <a:prstDash val="solid"/>
                      <a:miter lim="800000"/>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kern="1200">
                          <a:solidFill>
                            <a:schemeClr val="tx2"/>
                          </a:solidFill>
                          <a:latin typeface="+mn-lt"/>
                          <a:ea typeface="+mn-ea"/>
                          <a:cs typeface="+mn-cs"/>
                        </a:rPr>
                        <a:t>Retail pharmacy and payer pricing (legacy), discount benchmarking</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tx2"/>
                          </a:solidFill>
                          <a:latin typeface="+mn-lt"/>
                        </a:rPr>
                        <a:t>Brand reimbursement, rebate contracts, performance measurement</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tx2"/>
                          </a:solidFill>
                          <a:latin typeface="+mn-lt"/>
                        </a:rPr>
                        <a:t>Government retail cost-based reimbursement (Medicaid, commercial) </a:t>
                      </a:r>
                    </a:p>
                  </a:txBody>
                  <a:tcPr marL="173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a:defRPr>
                      </a:lvl1pPr>
                      <a:lvl2pPr marL="457189" algn="l" defTabSz="914377" rtl="0" eaLnBrk="1" latinLnBrk="0" hangingPunct="1">
                        <a:defRPr sz="1800" kern="1200">
                          <a:solidFill>
                            <a:schemeClr val="tx1"/>
                          </a:solidFill>
                          <a:latin typeface="Arial"/>
                        </a:defRPr>
                      </a:lvl2pPr>
                      <a:lvl3pPr marL="914377" algn="l" defTabSz="914377" rtl="0" eaLnBrk="1" latinLnBrk="0" hangingPunct="1">
                        <a:defRPr sz="1800" kern="1200">
                          <a:solidFill>
                            <a:schemeClr val="tx1"/>
                          </a:solidFill>
                          <a:latin typeface="Arial"/>
                        </a:defRPr>
                      </a:lvl3pPr>
                      <a:lvl4pPr marL="1371566" algn="l" defTabSz="914377" rtl="0" eaLnBrk="1" latinLnBrk="0" hangingPunct="1">
                        <a:defRPr sz="1800" kern="1200">
                          <a:solidFill>
                            <a:schemeClr val="tx1"/>
                          </a:solidFill>
                          <a:latin typeface="Arial"/>
                        </a:defRPr>
                      </a:lvl4pPr>
                      <a:lvl5pPr marL="1828754" algn="l" defTabSz="914377" rtl="0" eaLnBrk="1" latinLnBrk="0" hangingPunct="1">
                        <a:defRPr sz="1800" kern="1200">
                          <a:solidFill>
                            <a:schemeClr val="tx1"/>
                          </a:solidFill>
                          <a:latin typeface="Arial"/>
                        </a:defRPr>
                      </a:lvl5pPr>
                      <a:lvl6pPr marL="2285943" algn="l" defTabSz="914377" rtl="0" eaLnBrk="1" latinLnBrk="0" hangingPunct="1">
                        <a:defRPr sz="1800" kern="1200">
                          <a:solidFill>
                            <a:schemeClr val="tx1"/>
                          </a:solidFill>
                          <a:latin typeface="Arial"/>
                        </a:defRPr>
                      </a:lvl6pPr>
                      <a:lvl7pPr marL="2743131" algn="l" defTabSz="914377" rtl="0" eaLnBrk="1" latinLnBrk="0" hangingPunct="1">
                        <a:defRPr sz="1800" kern="1200">
                          <a:solidFill>
                            <a:schemeClr val="tx1"/>
                          </a:solidFill>
                          <a:latin typeface="Arial"/>
                        </a:defRPr>
                      </a:lvl7pPr>
                      <a:lvl8pPr marL="3200320" algn="l" defTabSz="914377" rtl="0" eaLnBrk="1" latinLnBrk="0" hangingPunct="1">
                        <a:defRPr sz="1800" kern="1200">
                          <a:solidFill>
                            <a:schemeClr val="tx1"/>
                          </a:solidFill>
                          <a:latin typeface="Arial"/>
                        </a:defRPr>
                      </a:lvl8pPr>
                      <a:lvl9pPr marL="3657509" algn="l" defTabSz="914377" rtl="0" eaLnBrk="1" latinLnBrk="0" hangingPunct="1">
                        <a:defRPr sz="1800" kern="1200">
                          <a:solidFill>
                            <a:schemeClr val="tx1"/>
                          </a:solidFill>
                          <a:latin typeface="Arial"/>
                        </a:defRPr>
                      </a:lvl9pPr>
                    </a:lstStyle>
                    <a:p>
                      <a:pPr algn="ctr">
                        <a:buNone/>
                      </a:pPr>
                      <a:r>
                        <a:rPr lang="en-US" sz="1400">
                          <a:solidFill>
                            <a:schemeClr val="tx2"/>
                          </a:solidFill>
                          <a:latin typeface="+mn-lt"/>
                        </a:rPr>
                        <a:t>Multi-stakeholder, stability-focused analysis, cost-based reimbursement</a:t>
                      </a:r>
                    </a:p>
                  </a:txBody>
                  <a:tcPr marL="173736" anchor="ctr">
                    <a:lnL w="12700" cap="flat" cmpd="sng" algn="ctr">
                      <a:noFill/>
                      <a:prstDash val="solid"/>
                      <a:round/>
                      <a:headEnd type="none" w="med" len="med"/>
                      <a:tailEnd type="none" w="med" len="med"/>
                    </a:lnL>
                    <a:lnR w="12700" cap="flat" cmpd="sng" algn="ctr">
                      <a:noFill/>
                      <a:prstDash val="solid"/>
                      <a:miter lim="800000"/>
                    </a:lnR>
                    <a:lnT w="12700" cap="flat" cmpd="sng" algn="ctr">
                      <a:solidFill>
                        <a:srgbClr val="F3F3F3">
                          <a:lumMod val="90000"/>
                        </a:srgbClr>
                      </a:solidFill>
                      <a:prstDash val="solid"/>
                      <a:round/>
                      <a:headEnd type="none" w="med" len="med"/>
                      <a:tailEnd type="none" w="med" len="med"/>
                    </a:lnT>
                    <a:lnB w="12700" cap="flat" cmpd="sng" algn="ctr">
                      <a:solidFill>
                        <a:srgbClr val="F3F3F3">
                          <a:lumMod val="9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0660040"/>
                  </a:ext>
                </a:extLst>
              </a:tr>
            </a:tbl>
          </a:graphicData>
        </a:graphic>
      </p:graphicFrame>
      <p:sp>
        <p:nvSpPr>
          <p:cNvPr id="13" name="Slide Number Placeholder 2">
            <a:extLst>
              <a:ext uri="{FF2B5EF4-FFF2-40B4-BE49-F238E27FC236}">
                <a16:creationId xmlns:a16="http://schemas.microsoft.com/office/drawing/2014/main" id="{BEAE80CB-32AA-030E-6426-B1B71146A848}"/>
              </a:ext>
            </a:extLst>
          </p:cNvPr>
          <p:cNvSpPr txBox="1">
            <a:spLocks/>
          </p:cNvSpPr>
          <p:nvPr/>
        </p:nvSpPr>
        <p:spPr>
          <a:xfrm>
            <a:off x="11171808" y="6484767"/>
            <a:ext cx="587376" cy="169277"/>
          </a:xfrm>
          <a:prstGeom prst="rect">
            <a:avLst/>
          </a:prstGeom>
        </p:spPr>
        <p:txBody>
          <a:bodyPr vert="horz" lIns="0" tIns="0" rIns="0" bIns="0" rtlCol="0" anchor="ctr"/>
          <a:lstStyle>
            <a:defPPr>
              <a:defRPr lang="en-US"/>
            </a:defPPr>
            <a:lvl1pPr algn="r">
              <a:defRPr sz="1200">
                <a:solidFill>
                  <a:schemeClr val="tx1">
                    <a:tint val="82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12E008-61E4-4A99-8383-A3C8D6963C8E}" type="slidenum">
              <a:rPr lang="en-US"/>
              <a:pPr/>
              <a:t>9</a:t>
            </a:fld>
            <a:endParaRPr lang="en-US"/>
          </a:p>
        </p:txBody>
      </p:sp>
    </p:spTree>
    <p:extLst>
      <p:ext uri="{BB962C8B-B14F-4D97-AF65-F5344CB8AC3E}">
        <p14:creationId xmlns:p14="http://schemas.microsoft.com/office/powerpoint/2010/main" val="322277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illiman 16:9 Template v6.0">
  <a:themeElements>
    <a:clrScheme name="Milliman 2025-09">
      <a:dk1>
        <a:srgbClr val="222B36"/>
      </a:dk1>
      <a:lt1>
        <a:srgbClr val="FFFFFF"/>
      </a:lt1>
      <a:dk2>
        <a:srgbClr val="222B36"/>
      </a:dk2>
      <a:lt2>
        <a:srgbClr val="F3F3F3"/>
      </a:lt2>
      <a:accent1>
        <a:srgbClr val="0078D3"/>
      </a:accent1>
      <a:accent2>
        <a:srgbClr val="50BDFF"/>
      </a:accent2>
      <a:accent3>
        <a:srgbClr val="00A561"/>
      </a:accent3>
      <a:accent4>
        <a:srgbClr val="74BF60"/>
      </a:accent4>
      <a:accent5>
        <a:srgbClr val="FFA100"/>
      </a:accent5>
      <a:accent6>
        <a:srgbClr val="FFC800"/>
      </a:accent6>
      <a:hlink>
        <a:srgbClr val="0078D3"/>
      </a:hlink>
      <a:folHlink>
        <a:srgbClr val="0078D3"/>
      </a:folHlink>
    </a:clrScheme>
    <a:fontScheme name="Milliman 2025-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2880" tIns="182880" rIns="182880" bIns="182880"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dirty="0" err="1" smtClean="0"/>
        </a:defPPr>
      </a:lstStyle>
    </a:txDef>
  </a:objectDefaults>
  <a:extraClrSchemeLst/>
  <a:custClrLst>
    <a:custClr name="Ocean">
      <a:srgbClr val="0078D4"/>
    </a:custClr>
    <a:custClr name="Ocean 60%">
      <a:srgbClr val="66AEE5"/>
    </a:custClr>
    <a:custClr name="BLANK">
      <a:srgbClr val="FFFFFF"/>
    </a:custClr>
    <a:custClr name="Turquoise">
      <a:srgbClr val="00989F"/>
    </a:custClr>
    <a:custClr name="Turquoise 60%">
      <a:srgbClr val="66C1C5"/>
    </a:custClr>
    <a:custClr name="BLANK">
      <a:srgbClr val="FFFFFF"/>
    </a:custClr>
    <a:custClr name="Earth">
      <a:srgbClr val="703A19"/>
    </a:custClr>
    <a:custClr name="Earth 60%">
      <a:srgbClr val="A98975"/>
    </a:custClr>
    <a:custClr name="BLANK">
      <a:srgbClr val="FFFFFF"/>
    </a:custClr>
    <a:custClr name="BLANK">
      <a:srgbClr val="FFFFFF"/>
    </a:custClr>
    <a:custClr name="Sky">
      <a:srgbClr val="50BDFF"/>
    </a:custClr>
    <a:custClr name="Sky 60&amp;">
      <a:srgbClr val="96D7FF"/>
    </a:custClr>
    <a:custClr name="BLANK">
      <a:srgbClr val="FFFFFF"/>
    </a:custClr>
    <a:custClr name="Gold">
      <a:srgbClr val="FFA100"/>
    </a:custClr>
    <a:custClr name="Gold 60&amp;">
      <a:srgbClr val="FFC766"/>
    </a:custClr>
    <a:custClr name="BLANK">
      <a:srgbClr val="FFFFFF"/>
    </a:custClr>
    <a:custClr name="Lava">
      <a:srgbClr val="C02126"/>
    </a:custClr>
    <a:custClr name="Lava 80%">
      <a:srgbClr val="CD4E51"/>
    </a:custClr>
    <a:custClr name="BLANK">
      <a:srgbClr val="FFFFFF"/>
    </a:custClr>
    <a:custClr name="BLANK">
      <a:srgbClr val="FFFFFF"/>
    </a:custClr>
    <a:custClr name="Spring">
      <a:srgbClr val="74BF60"/>
    </a:custClr>
    <a:custClr name="Spring 60&amp;">
      <a:srgbClr val="ACD8A0"/>
    </a:custClr>
    <a:custClr name="BLANK">
      <a:srgbClr val="FFFFFF"/>
    </a:custClr>
    <a:custClr name="Emerald">
      <a:srgbClr val="00A562"/>
    </a:custClr>
    <a:custClr name="Emerald 60%">
      <a:srgbClr val="66C9A1"/>
    </a:custClr>
    <a:custClr name="BLANK">
      <a:srgbClr val="FFFFFF"/>
    </a:custClr>
    <a:custClr name="Light Gray">
      <a:srgbClr val="B6B6B6"/>
    </a:custClr>
    <a:custClr name="Gray">
      <a:srgbClr val="CCCDCE"/>
    </a:custClr>
    <a:custClr name="BLANK">
      <a:srgbClr val="FFFFFF"/>
    </a:custClr>
    <a:custClr name="BLANK">
      <a:srgbClr val="FFFFFF"/>
    </a:custClr>
    <a:custClr name="Sun">
      <a:srgbClr val="FFC800"/>
    </a:custClr>
    <a:custClr name="Sun 60%">
      <a:srgbClr val="FFDE66"/>
    </a:custClr>
    <a:custClr name="BLANK">
      <a:srgbClr val="FFFFFF"/>
    </a:custClr>
    <a:custClr name="Spruce">
      <a:srgbClr val="006941"/>
    </a:custClr>
    <a:custClr name="Spruce 65%">
      <a:srgbClr val="599E84"/>
    </a:custClr>
    <a:custClr name="BLANK">
      <a:srgbClr val="FFFFFF"/>
    </a:custClr>
    <a:custClr name="BLANK">
      <a:srgbClr val="FFFFFF"/>
    </a:custClr>
    <a:custClr name="BLANK">
      <a:srgbClr val="FFFFFF"/>
    </a:custClr>
    <a:custClr name="BLANK">
      <a:srgbClr val="FFFFFF"/>
    </a:custClr>
    <a:custClr name="BLANK">
      <a:srgbClr val="FFFFFF"/>
    </a:custClr>
    <a:custClr name="Orange">
      <a:srgbClr val="FF6400"/>
    </a:custClr>
    <a:custClr name="Orange 60%">
      <a:srgbClr val="FFA266"/>
    </a:custClr>
    <a:custClr name="BLANK">
      <a:srgbClr val="FFFFFF"/>
    </a:custClr>
    <a:custClr name="Sandstone">
      <a:srgbClr val="FFC387"/>
    </a:custClr>
    <a:custClr name="Sandstone 60%">
      <a:srgbClr val="FFDBB7"/>
    </a:custClr>
  </a:custClrLst>
  <a:extLst>
    <a:ext uri="{05A4C25C-085E-4340-85A3-A5531E510DB2}">
      <thm15:themeFamily xmlns:thm15="http://schemas.microsoft.com/office/thememl/2012/main" name="MIL_PPT template_16-9_v6.0" id="{0C3A2025-9AC3-FA4F-BD9B-861F1E465562}" vid="{ABC455F2-CF7D-D44A-845E-2991A851BF14}"/>
    </a:ext>
  </a:extLst>
</a:theme>
</file>

<file path=ppt/theme/theme2.xml><?xml version="1.0" encoding="utf-8"?>
<a:theme xmlns:a="http://schemas.openxmlformats.org/drawingml/2006/main" name="Office Theme">
  <a:themeElements>
    <a:clrScheme name="Milliman 2025-09">
      <a:dk1>
        <a:srgbClr val="222B36"/>
      </a:dk1>
      <a:lt1>
        <a:srgbClr val="FFFFFF"/>
      </a:lt1>
      <a:dk2>
        <a:srgbClr val="222B36"/>
      </a:dk2>
      <a:lt2>
        <a:srgbClr val="F3F3F3"/>
      </a:lt2>
      <a:accent1>
        <a:srgbClr val="0078D3"/>
      </a:accent1>
      <a:accent2>
        <a:srgbClr val="50BDFF"/>
      </a:accent2>
      <a:accent3>
        <a:srgbClr val="00A561"/>
      </a:accent3>
      <a:accent4>
        <a:srgbClr val="74BF60"/>
      </a:accent4>
      <a:accent5>
        <a:srgbClr val="FFA100"/>
      </a:accent5>
      <a:accent6>
        <a:srgbClr val="FFC800"/>
      </a:accent6>
      <a:hlink>
        <a:srgbClr val="0078D3"/>
      </a:hlink>
      <a:folHlink>
        <a:srgbClr val="0078D3"/>
      </a:folHlink>
    </a:clrScheme>
    <a:fontScheme name="Milliman 2025-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Milliman 2025-09">
      <a:dk1>
        <a:srgbClr val="222B36"/>
      </a:dk1>
      <a:lt1>
        <a:srgbClr val="FFFFFF"/>
      </a:lt1>
      <a:dk2>
        <a:srgbClr val="222B36"/>
      </a:dk2>
      <a:lt2>
        <a:srgbClr val="F3F3F3"/>
      </a:lt2>
      <a:accent1>
        <a:srgbClr val="0078D3"/>
      </a:accent1>
      <a:accent2>
        <a:srgbClr val="50BDFF"/>
      </a:accent2>
      <a:accent3>
        <a:srgbClr val="00A561"/>
      </a:accent3>
      <a:accent4>
        <a:srgbClr val="74BF60"/>
      </a:accent4>
      <a:accent5>
        <a:srgbClr val="FFA100"/>
      </a:accent5>
      <a:accent6>
        <a:srgbClr val="FFC800"/>
      </a:accent6>
      <a:hlink>
        <a:srgbClr val="0078D3"/>
      </a:hlink>
      <a:folHlink>
        <a:srgbClr val="0078D3"/>
      </a:folHlink>
    </a:clrScheme>
    <a:fontScheme name="Milliman 2025-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Milliman 2025-09">
    <a:dk1>
      <a:srgbClr val="222B36"/>
    </a:dk1>
    <a:lt1>
      <a:srgbClr val="FFFFFF"/>
    </a:lt1>
    <a:dk2>
      <a:srgbClr val="222B36"/>
    </a:dk2>
    <a:lt2>
      <a:srgbClr val="F3F3F3"/>
    </a:lt2>
    <a:accent1>
      <a:srgbClr val="0078D3"/>
    </a:accent1>
    <a:accent2>
      <a:srgbClr val="50BDFF"/>
    </a:accent2>
    <a:accent3>
      <a:srgbClr val="00A561"/>
    </a:accent3>
    <a:accent4>
      <a:srgbClr val="74BF60"/>
    </a:accent4>
    <a:accent5>
      <a:srgbClr val="FFA100"/>
    </a:accent5>
    <a:accent6>
      <a:srgbClr val="FFC800"/>
    </a:accent6>
    <a:hlink>
      <a:srgbClr val="0078D3"/>
    </a:hlink>
    <a:folHlink>
      <a:srgbClr val="0078D3"/>
    </a:folHlink>
  </a:clrScheme>
  <a:fontScheme name="Milliman 2025-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illiman 2025-09">
    <a:dk1>
      <a:srgbClr val="222B36"/>
    </a:dk1>
    <a:lt1>
      <a:srgbClr val="FFFFFF"/>
    </a:lt1>
    <a:dk2>
      <a:srgbClr val="222B36"/>
    </a:dk2>
    <a:lt2>
      <a:srgbClr val="F3F3F3"/>
    </a:lt2>
    <a:accent1>
      <a:srgbClr val="0078D3"/>
    </a:accent1>
    <a:accent2>
      <a:srgbClr val="50BDFF"/>
    </a:accent2>
    <a:accent3>
      <a:srgbClr val="00A561"/>
    </a:accent3>
    <a:accent4>
      <a:srgbClr val="74BF60"/>
    </a:accent4>
    <a:accent5>
      <a:srgbClr val="FFA100"/>
    </a:accent5>
    <a:accent6>
      <a:srgbClr val="FFC800"/>
    </a:accent6>
    <a:hlink>
      <a:srgbClr val="0078D3"/>
    </a:hlink>
    <a:folHlink>
      <a:srgbClr val="0078D3"/>
    </a:folHlink>
  </a:clrScheme>
  <a:fontScheme name="Milliman 2025-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MIL-PPT_template-16-9-v6.0</Template>
  <TotalTime>23</TotalTime>
  <Words>10291</Words>
  <Application>Microsoft Office PowerPoint</Application>
  <PresentationFormat>Widescreen</PresentationFormat>
  <Paragraphs>1265</Paragraphs>
  <Slides>28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Aptos Narrow</vt:lpstr>
      <vt:lpstr>Arial</vt:lpstr>
      <vt:lpstr>BentonSans-Black</vt:lpstr>
      <vt:lpstr>BentonSans-Bold</vt:lpstr>
      <vt:lpstr>Calibri</vt:lpstr>
      <vt:lpstr>Wingdings</vt:lpstr>
      <vt:lpstr>Milliman 16:9 Template v6.0</vt:lpstr>
      <vt:lpstr>Redefining Pharmacy Economics: Charting the Future of Reimbursement</vt:lpstr>
      <vt:lpstr>PowerPoint Presentation</vt:lpstr>
      <vt:lpstr>PowerPoint Presentation</vt:lpstr>
      <vt:lpstr>Four Decades of Drug Pricing Reform and Market Evolution</vt:lpstr>
      <vt:lpstr>Building Pharmacy Resilience: Key Competencies for 2026 and Beyond</vt:lpstr>
      <vt:lpstr>Emerging Reimbursement</vt:lpstr>
      <vt:lpstr>Is AWP Dying? Understanding Pressure Points and Payer Inertia</vt:lpstr>
      <vt:lpstr>Accelerating the Shift to Cost-Based Pharmacy Reimbursement</vt:lpstr>
      <vt:lpstr>The Benchmark Dilemma: No Single Standard Fits All</vt:lpstr>
      <vt:lpstr>From Unpredictable Spreads to Consistent Margins</vt:lpstr>
      <vt:lpstr>The Static Fee Trap: Why Fixed Dispensing Fees Become Unsustainable</vt:lpstr>
      <vt:lpstr>Price Guarantees: Transferring Market Risk</vt:lpstr>
      <vt:lpstr>Net Acquisition Cost: From Calculation to Negotiating Advantage</vt:lpstr>
      <vt:lpstr>Beyond Drug Cost: Determining Sustainable Dispensing Fees</vt:lpstr>
      <vt:lpstr>Regulatory Environment</vt:lpstr>
      <vt:lpstr>Pharmacy's Dual Reality: Margin Pressure Meets Growth Opportunity</vt:lpstr>
      <vt:lpstr>Emerging Programs Reshaping Pharmacy Economics</vt:lpstr>
      <vt:lpstr>Emerging Programs Reshaping Pharmacy Economics</vt:lpstr>
      <vt:lpstr>MFP Discount Trends: The Impact of Protected Class Inclusion</vt:lpstr>
      <vt:lpstr>The Cascading Effect of Drug Price Reductions</vt:lpstr>
      <vt:lpstr>The MFP Cash Flow Challenge: Dual-Payer Complexity</vt:lpstr>
      <vt:lpstr>How much will pharmacies be reimbursed for MFP drugs?</vt:lpstr>
      <vt:lpstr>Regulatory Ripple Effects Across the Supply Chain</vt:lpstr>
      <vt:lpstr>PowerPoint Presentation</vt:lpstr>
      <vt:lpstr>Thank You</vt:lpstr>
      <vt:lpstr>IPAY 2026 Drugs Future Outlook</vt:lpstr>
      <vt:lpstr>IPAY 2027 Drugs Future Outlook</vt:lpstr>
      <vt:lpstr>GLP-1 Drug Pricing by Program</vt:lpstr>
    </vt:vector>
  </TitlesOfParts>
  <Company>Milliman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Alan Van Amber</dc:creator>
  <cp:lastModifiedBy>Alan Van Amber</cp:lastModifiedBy>
  <cp:revision>6</cp:revision>
  <dcterms:created xsi:type="dcterms:W3CDTF">2025-12-30T15:22:43Z</dcterms:created>
  <dcterms:modified xsi:type="dcterms:W3CDTF">2026-01-16T22:00:34Z</dcterms:modified>
</cp:coreProperties>
</file>