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sldIdLst>
    <p:sldId id="256" r:id="rId5"/>
    <p:sldId id="257" r:id="rId6"/>
    <p:sldId id="258" r:id="rId7"/>
    <p:sldId id="263" r:id="rId8"/>
    <p:sldId id="264" r:id="rId9"/>
    <p:sldId id="265" r:id="rId10"/>
    <p:sldId id="266" r:id="rId11"/>
    <p:sldId id="299" r:id="rId12"/>
    <p:sldId id="300" r:id="rId13"/>
    <p:sldId id="281" r:id="rId14"/>
    <p:sldId id="283" r:id="rId15"/>
    <p:sldId id="301" r:id="rId16"/>
    <p:sldId id="306" r:id="rId17"/>
    <p:sldId id="307" r:id="rId18"/>
    <p:sldId id="308" r:id="rId19"/>
    <p:sldId id="309" r:id="rId20"/>
    <p:sldId id="310" r:id="rId21"/>
    <p:sldId id="311" r:id="rId22"/>
    <p:sldId id="312" r:id="rId23"/>
    <p:sldId id="313" r:id="rId24"/>
    <p:sldId id="268" r:id="rId25"/>
    <p:sldId id="314" r:id="rId26"/>
    <p:sldId id="315" r:id="rId27"/>
    <p:sldId id="316" r:id="rId28"/>
    <p:sldId id="276" r:id="rId29"/>
    <p:sldId id="277" r:id="rId30"/>
    <p:sldId id="278" r:id="rId31"/>
    <p:sldId id="302" r:id="rId32"/>
    <p:sldId id="280" r:id="rId33"/>
    <p:sldId id="303" r:id="rId34"/>
    <p:sldId id="304" r:id="rId35"/>
    <p:sldId id="305" r:id="rId36"/>
    <p:sldId id="317" r:id="rId37"/>
    <p:sldId id="320" r:id="rId38"/>
    <p:sldId id="4774" r:id="rId39"/>
    <p:sldId id="289" r:id="rId40"/>
    <p:sldId id="4760" r:id="rId41"/>
    <p:sldId id="4763" r:id="rId42"/>
    <p:sldId id="4764" r:id="rId43"/>
    <p:sldId id="319" r:id="rId44"/>
    <p:sldId id="4773" r:id="rId45"/>
    <p:sldId id="293" r:id="rId46"/>
    <p:sldId id="2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F628A1-8FF7-5B8E-5E10-AC9DDDB4CE44}" name="Karla L. Palmer" initials="KP" userId="S::KPalmer@hpm.com::83375f09-e0b6-4ab3-82b7-62fcb8b421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8" autoAdjust="0"/>
    <p:restoredTop sz="94660"/>
  </p:normalViewPr>
  <p:slideViewPr>
    <p:cSldViewPr snapToGrid="0">
      <p:cViewPr varScale="1">
        <p:scale>
          <a:sx n="147" d="100"/>
          <a:sy n="147" d="100"/>
        </p:scale>
        <p:origin x="28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1/14/2026</a:t>
            </a:fld>
            <a:endParaRPr lang="en-US" dirty="0"/>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392358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1/14/2026</a:t>
            </a:fld>
            <a:endParaRPr lang="en-US" dirty="0"/>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138044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1/14/2026</a:t>
            </a:fld>
            <a:endParaRPr lang="en-US" dirty="0"/>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347143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1/14/2026</a:t>
            </a:fld>
            <a:endParaRPr lang="en-US" dirty="0"/>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322631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1/14/2026</a:t>
            </a:fld>
            <a:endParaRPr lang="en-US" dirty="0"/>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341104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1/14/2026</a:t>
            </a:fld>
            <a:endParaRPr lang="en-US" dirty="0"/>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330275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1/14/2026</a:t>
            </a:fld>
            <a:endParaRPr lang="en-US" dirty="0"/>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1575908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1/14/2026</a:t>
            </a:fld>
            <a:endParaRPr lang="en-US" dirty="0"/>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386395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1/14/2026</a:t>
            </a:fld>
            <a:endParaRPr lang="en-US" dirty="0"/>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421446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1/14/2026</a:t>
            </a:fld>
            <a:endParaRPr lang="en-US" dirty="0"/>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271442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1/14/2026</a:t>
            </a:fld>
            <a:endParaRPr lang="en-US" dirty="0"/>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1137834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1/14/2026</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19071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dea.gov/sites/default/files/2025-01/Marijuana%20Rescheduling_Order%20Regarding%20Village%20Farms%20Interna%2C%20Hemp%20for%20Victory%20and%20OCO%20ET%20AL%27s%20Motion%20for%20Reconsider.pdf"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mailto:kpalmer@hpm.com"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rfriedman@omwlaw.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7B1EA2-9D4B-5C2C-E5E1-8041EA853E98}"/>
              </a:ext>
            </a:extLst>
          </p:cNvPr>
          <p:cNvSpPr>
            <a:spLocks noGrp="1"/>
          </p:cNvSpPr>
          <p:nvPr>
            <p:ph type="ctrTitle"/>
          </p:nvPr>
        </p:nvSpPr>
        <p:spPr>
          <a:xfrm>
            <a:off x="4893460" y="914400"/>
            <a:ext cx="6896942" cy="1797977"/>
          </a:xfrm>
        </p:spPr>
        <p:txBody>
          <a:bodyPr vert="horz" lIns="91440" tIns="45720" rIns="91440" bIns="45720" rtlCol="0" anchor="t">
            <a:normAutofit/>
          </a:bodyPr>
          <a:lstStyle/>
          <a:p>
            <a:pPr>
              <a:lnSpc>
                <a:spcPct val="90000"/>
              </a:lnSpc>
            </a:pPr>
            <a:r>
              <a:rPr lang="en-US" sz="4800" dirty="0"/>
              <a:t>DEA Regulatory UPDATE 2026</a:t>
            </a:r>
          </a:p>
        </p:txBody>
      </p:sp>
      <p:pic>
        <p:nvPicPr>
          <p:cNvPr id="4" name="Picture 3" descr="School desk with books and pencils with chalkboard in background">
            <a:extLst>
              <a:ext uri="{FF2B5EF4-FFF2-40B4-BE49-F238E27FC236}">
                <a16:creationId xmlns:a16="http://schemas.microsoft.com/office/drawing/2014/main" id="{85560DB2-4F57-D9B0-A828-DFD659A31CDE}"/>
              </a:ext>
            </a:extLst>
          </p:cNvPr>
          <p:cNvPicPr>
            <a:picLocks noChangeAspect="1"/>
          </p:cNvPicPr>
          <p:nvPr/>
        </p:nvPicPr>
        <p:blipFill>
          <a:blip r:embed="rId2"/>
          <a:srcRect l="51809" r="7359" b="2"/>
          <a:stretch>
            <a:fillRect/>
          </a:stretch>
        </p:blipFill>
        <p:spPr>
          <a:xfrm>
            <a:off x="20" y="-17929"/>
            <a:ext cx="4206220" cy="6875929"/>
          </a:xfrm>
          <a:prstGeom prst="rect">
            <a:avLst/>
          </a:prstGeom>
        </p:spPr>
      </p:pic>
      <p:cxnSp>
        <p:nvCxnSpPr>
          <p:cNvPr id="24" name="Straight Connector 23">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CF25D80-5FDA-D57A-1ABC-91A65B81125A}"/>
              </a:ext>
            </a:extLst>
          </p:cNvPr>
          <p:cNvSpPr>
            <a:spLocks noGrp="1"/>
          </p:cNvSpPr>
          <p:nvPr>
            <p:ph type="subTitle" idx="1"/>
          </p:nvPr>
        </p:nvSpPr>
        <p:spPr>
          <a:xfrm>
            <a:off x="4866968" y="2730306"/>
            <a:ext cx="6627924" cy="3231581"/>
          </a:xfrm>
        </p:spPr>
        <p:txBody>
          <a:bodyPr vert="horz" lIns="91440" tIns="45720" rIns="91440" bIns="45720" rtlCol="0">
            <a:normAutofit/>
          </a:bodyPr>
          <a:lstStyle/>
          <a:p>
            <a:pPr indent="-228600">
              <a:buFont typeface="Arial" panose="020B0604020202020204" pitchFamily="34" charset="0"/>
              <a:buChar char="•"/>
            </a:pPr>
            <a:r>
              <a:rPr lang="en-US" dirty="0">
                <a:solidFill>
                  <a:srgbClr val="0000FF"/>
                </a:solidFill>
              </a:rPr>
              <a:t>Karla L. Palmer, Esq. </a:t>
            </a:r>
          </a:p>
          <a:p>
            <a:r>
              <a:rPr lang="en-US" dirty="0">
                <a:solidFill>
                  <a:srgbClr val="0000FF"/>
                </a:solidFill>
              </a:rPr>
              <a:t>    Hyman, Phelps &amp; McNamara, P.C.</a:t>
            </a:r>
          </a:p>
          <a:p>
            <a:pPr indent="-228600">
              <a:buFont typeface="Arial" panose="020B0604020202020204" pitchFamily="34" charset="0"/>
              <a:buChar char="•"/>
            </a:pPr>
            <a:r>
              <a:rPr lang="en-US" dirty="0">
                <a:solidFill>
                  <a:srgbClr val="0000FF"/>
                </a:solidFill>
              </a:rPr>
              <a:t>Ronald J. Friedman, Esq.</a:t>
            </a:r>
          </a:p>
          <a:p>
            <a:r>
              <a:rPr lang="en-US" dirty="0">
                <a:solidFill>
                  <a:srgbClr val="0000FF"/>
                </a:solidFill>
              </a:rPr>
              <a:t>   Ogden Murphy Wallace P.L.L.C.</a:t>
            </a:r>
          </a:p>
          <a:p>
            <a:pPr algn="r"/>
            <a:r>
              <a:rPr lang="en-US" sz="1800" dirty="0"/>
              <a:t>2026 NACDS Regional Conference</a:t>
            </a:r>
          </a:p>
          <a:p>
            <a:pPr algn="r"/>
            <a:r>
              <a:rPr lang="en-US" sz="1800" dirty="0"/>
              <a:t>Bonita Springs, FLA</a:t>
            </a:r>
          </a:p>
          <a:p>
            <a:pPr indent="-228600">
              <a:buFont typeface="Arial" panose="020B0604020202020204" pitchFamily="34" charset="0"/>
              <a:buChar char="•"/>
            </a:pPr>
            <a:endParaRPr lang="en-US" dirty="0"/>
          </a:p>
        </p:txBody>
      </p:sp>
      <p:cxnSp>
        <p:nvCxnSpPr>
          <p:cNvPr id="26" name="Straight Connector 25">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9EE187D-261C-9EC3-81AD-18EA784E4933}"/>
              </a:ext>
            </a:extLst>
          </p:cNvPr>
          <p:cNvPicPr>
            <a:picLocks noChangeAspect="1"/>
          </p:cNvPicPr>
          <p:nvPr/>
        </p:nvPicPr>
        <p:blipFill>
          <a:blip r:embed="rId3"/>
          <a:stretch>
            <a:fillRect/>
          </a:stretch>
        </p:blipFill>
        <p:spPr>
          <a:xfrm>
            <a:off x="9474976" y="5606888"/>
            <a:ext cx="1916924" cy="336712"/>
          </a:xfrm>
          <a:prstGeom prst="rect">
            <a:avLst/>
          </a:prstGeom>
        </p:spPr>
      </p:pic>
    </p:spTree>
    <p:extLst>
      <p:ext uri="{BB962C8B-B14F-4D97-AF65-F5344CB8AC3E}">
        <p14:creationId xmlns:p14="http://schemas.microsoft.com/office/powerpoint/2010/main" val="140717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7DF5D-4CDE-2F03-0410-F0B3833FED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5D543-8023-D262-05F7-292CA216BB83}"/>
              </a:ext>
            </a:extLst>
          </p:cNvPr>
          <p:cNvSpPr>
            <a:spLocks noGrp="1"/>
          </p:cNvSpPr>
          <p:nvPr>
            <p:ph type="ctrTitle"/>
          </p:nvPr>
        </p:nvSpPr>
        <p:spPr>
          <a:xfrm>
            <a:off x="2095929" y="905912"/>
            <a:ext cx="8761966" cy="1307592"/>
          </a:xfrm>
        </p:spPr>
        <p:txBody>
          <a:bodyPr vert="horz" lIns="91440" tIns="45720" rIns="91440" bIns="45720" rtlCol="0" anchor="t">
            <a:normAutofit/>
          </a:bodyPr>
          <a:lstStyle/>
          <a:p>
            <a:pPr>
              <a:lnSpc>
                <a:spcPct val="90000"/>
              </a:lnSpc>
            </a:pPr>
            <a:br>
              <a:rPr lang="en-US" sz="2200" dirty="0"/>
            </a:br>
            <a:r>
              <a:rPr lang="en-US" sz="2200" dirty="0"/>
              <a:t>Executive Order/Statements Potentially Affecting DEA</a:t>
            </a:r>
            <a:br>
              <a:rPr lang="en-US" sz="2400" dirty="0"/>
            </a:br>
            <a:endParaRPr lang="en-US" sz="2200" dirty="0"/>
          </a:p>
        </p:txBody>
      </p:sp>
      <p:sp>
        <p:nvSpPr>
          <p:cNvPr id="3" name="Subtitle 2">
            <a:extLst>
              <a:ext uri="{FF2B5EF4-FFF2-40B4-BE49-F238E27FC236}">
                <a16:creationId xmlns:a16="http://schemas.microsoft.com/office/drawing/2014/main" id="{2B22BA99-D12E-1F2A-6250-A18193DF9C90}"/>
              </a:ext>
            </a:extLst>
          </p:cNvPr>
          <p:cNvSpPr>
            <a:spLocks noGrp="1"/>
          </p:cNvSpPr>
          <p:nvPr>
            <p:ph type="subTitle" idx="1"/>
          </p:nvPr>
        </p:nvSpPr>
        <p:spPr>
          <a:xfrm>
            <a:off x="800100" y="1674688"/>
            <a:ext cx="10745489" cy="4136594"/>
          </a:xfrm>
        </p:spPr>
        <p:txBody>
          <a:bodyPr vert="horz" lIns="91440" tIns="45720" rIns="91440" bIns="45720" rtlCol="0">
            <a:normAutofit fontScale="70000" lnSpcReduction="20000"/>
          </a:bodyPr>
          <a:lstStyle/>
          <a:p>
            <a:r>
              <a:rPr lang="en-US" sz="2500" b="1" dirty="0">
                <a:solidFill>
                  <a:srgbClr val="FF0000"/>
                </a:solidFill>
                <a:cs typeface="Arial" panose="020B0604020202020204" pitchFamily="34" charset="0"/>
              </a:rPr>
              <a:t>Regulatory Freeze Pending Review – January 20, 2025</a:t>
            </a:r>
          </a:p>
          <a:p>
            <a:r>
              <a:rPr lang="en-US" sz="2500" b="1" dirty="0">
                <a:cs typeface="Arial" panose="020B0604020202020204" pitchFamily="34" charset="0"/>
              </a:rPr>
              <a:t>This Order requires all executive departments and agencies to take the following steps: </a:t>
            </a:r>
          </a:p>
          <a:p>
            <a:pPr marL="514350" lvl="1" indent="-285750" algn="l">
              <a:spcBef>
                <a:spcPts val="900"/>
              </a:spcBef>
              <a:buFont typeface="Arial" panose="020B0604020202020204" pitchFamily="34" charset="0"/>
              <a:buChar char="•"/>
            </a:pPr>
            <a:r>
              <a:rPr lang="en-US" sz="2700" dirty="0">
                <a:cs typeface="Arial" panose="020B0604020202020204" pitchFamily="34" charset="0"/>
              </a:rPr>
              <a:t>Agencies </a:t>
            </a:r>
            <a:r>
              <a:rPr lang="en-US" sz="2700" b="1" dirty="0">
                <a:cs typeface="Arial" panose="020B0604020202020204" pitchFamily="34" charset="0"/>
              </a:rPr>
              <a:t>cannot propose or issue any rules </a:t>
            </a:r>
            <a:r>
              <a:rPr lang="en-US" sz="2700" dirty="0">
                <a:cs typeface="Arial" panose="020B0604020202020204" pitchFamily="34" charset="0"/>
              </a:rPr>
              <a:t>without them first being reviewed and approved by a department or agency head appointed or designated by President Trump. (Guidance documents affected as well).</a:t>
            </a:r>
          </a:p>
          <a:p>
            <a:pPr marL="514350" lvl="1" indent="-285750" algn="l">
              <a:spcBef>
                <a:spcPts val="900"/>
              </a:spcBef>
              <a:buFont typeface="Arial" panose="020B0604020202020204" pitchFamily="34" charset="0"/>
              <a:buChar char="•"/>
            </a:pPr>
            <a:r>
              <a:rPr lang="en-US" sz="2700" dirty="0">
                <a:cs typeface="Arial" panose="020B0604020202020204" pitchFamily="34" charset="0"/>
              </a:rPr>
              <a:t>Agencies </a:t>
            </a:r>
            <a:r>
              <a:rPr lang="en-US" sz="2700" b="1" dirty="0">
                <a:cs typeface="Arial" panose="020B0604020202020204" pitchFamily="34" charset="0"/>
              </a:rPr>
              <a:t>must withdraw any rules </a:t>
            </a:r>
            <a:r>
              <a:rPr lang="en-US" sz="2700" dirty="0">
                <a:cs typeface="Arial" panose="020B0604020202020204" pitchFamily="34" charset="0"/>
              </a:rPr>
              <a:t>that have been sent to the Federal Register, but have not yet been published, for review and approval by the new agency head. </a:t>
            </a:r>
          </a:p>
          <a:p>
            <a:pPr marL="514350" lvl="1" indent="-285750" algn="l">
              <a:spcBef>
                <a:spcPts val="900"/>
              </a:spcBef>
              <a:buFont typeface="Arial" panose="020B0604020202020204" pitchFamily="34" charset="0"/>
              <a:buChar char="•"/>
            </a:pPr>
            <a:r>
              <a:rPr lang="en-US" sz="2700" dirty="0">
                <a:cs typeface="Arial" panose="020B0604020202020204" pitchFamily="34" charset="0"/>
              </a:rPr>
              <a:t>Agencies </a:t>
            </a:r>
            <a:r>
              <a:rPr lang="en-US" sz="2700" b="1" dirty="0">
                <a:cs typeface="Arial" panose="020B0604020202020204" pitchFamily="34" charset="0"/>
              </a:rPr>
              <a:t>must consider postponing for 60 days any rules that have been published or otherwise issued but have not yet taken effect</a:t>
            </a:r>
            <a:r>
              <a:rPr lang="en-US" sz="2700" dirty="0">
                <a:cs typeface="Arial" panose="020B0604020202020204" pitchFamily="34" charset="0"/>
              </a:rPr>
              <a:t>, to be reviewed for questions of fact, law, and policy. If there are substantial questions of fact, law, or policy, agencies should take further action in consultation with the OMB.</a:t>
            </a:r>
          </a:p>
          <a:p>
            <a:pPr marL="685800" lvl="2" algn="l">
              <a:spcBef>
                <a:spcPts val="900"/>
              </a:spcBef>
            </a:pPr>
            <a:endParaRPr lang="en-US" sz="1600" dirty="0">
              <a:solidFill>
                <a:srgbClr val="FF0000"/>
              </a:solidFill>
              <a:cs typeface="Arial" panose="020B0604020202020204" pitchFamily="34" charset="0"/>
            </a:endParaRPr>
          </a:p>
          <a:p>
            <a:pPr marL="685800" lvl="2" algn="l">
              <a:spcBef>
                <a:spcPts val="900"/>
              </a:spcBef>
            </a:pPr>
            <a:r>
              <a:rPr lang="en-US" sz="2500" dirty="0">
                <a:solidFill>
                  <a:srgbClr val="FF0000"/>
                </a:solidFill>
                <a:cs typeface="Arial" panose="020B0604020202020204" pitchFamily="34" charset="0"/>
              </a:rPr>
              <a:t>				Effect on DEA?</a:t>
            </a:r>
            <a:endParaRPr lang="en-US" sz="2500" dirty="0">
              <a:cs typeface="Arial" panose="020B0604020202020204" pitchFamily="34" charset="0"/>
            </a:endParaRPr>
          </a:p>
        </p:txBody>
      </p:sp>
      <p:pic>
        <p:nvPicPr>
          <p:cNvPr id="5" name="Picture 4">
            <a:extLst>
              <a:ext uri="{FF2B5EF4-FFF2-40B4-BE49-F238E27FC236}">
                <a16:creationId xmlns:a16="http://schemas.microsoft.com/office/drawing/2014/main" id="{307E232A-8697-C307-92D6-0EC80C309E62}"/>
              </a:ext>
            </a:extLst>
          </p:cNvPr>
          <p:cNvPicPr>
            <a:picLocks noChangeAspect="1"/>
          </p:cNvPicPr>
          <p:nvPr/>
        </p:nvPicPr>
        <p:blipFill>
          <a:blip r:embed="rId2"/>
          <a:stretch>
            <a:fillRect/>
          </a:stretch>
        </p:blipFill>
        <p:spPr>
          <a:xfrm>
            <a:off x="6294016" y="5445490"/>
            <a:ext cx="365792" cy="731583"/>
          </a:xfrm>
          <a:prstGeom prst="rect">
            <a:avLst/>
          </a:prstGeom>
        </p:spPr>
      </p:pic>
      <p:pic>
        <p:nvPicPr>
          <p:cNvPr id="6" name="Picture 5">
            <a:extLst>
              <a:ext uri="{FF2B5EF4-FFF2-40B4-BE49-F238E27FC236}">
                <a16:creationId xmlns:a16="http://schemas.microsoft.com/office/drawing/2014/main" id="{A1777C52-BF18-05DE-FDE6-18037625F313}"/>
              </a:ext>
            </a:extLst>
          </p:cNvPr>
          <p:cNvPicPr>
            <a:picLocks noChangeAspect="1"/>
          </p:cNvPicPr>
          <p:nvPr/>
        </p:nvPicPr>
        <p:blipFill>
          <a:blip r:embed="rId3"/>
          <a:stretch>
            <a:fillRect/>
          </a:stretch>
        </p:blipFill>
        <p:spPr>
          <a:xfrm>
            <a:off x="82584" y="6353925"/>
            <a:ext cx="1916924" cy="336712"/>
          </a:xfrm>
          <a:prstGeom prst="rect">
            <a:avLst/>
          </a:prstGeom>
        </p:spPr>
      </p:pic>
    </p:spTree>
    <p:extLst>
      <p:ext uri="{BB962C8B-B14F-4D97-AF65-F5344CB8AC3E}">
        <p14:creationId xmlns:p14="http://schemas.microsoft.com/office/powerpoint/2010/main" val="291264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023B1-6F82-C9D7-1188-BDAB0483F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4D3E5D-2B73-3B59-A020-0576F3498623}"/>
              </a:ext>
            </a:extLst>
          </p:cNvPr>
          <p:cNvSpPr>
            <a:spLocks noGrp="1"/>
          </p:cNvSpPr>
          <p:nvPr>
            <p:ph type="ctrTitle"/>
          </p:nvPr>
        </p:nvSpPr>
        <p:spPr>
          <a:xfrm>
            <a:off x="1880171" y="914400"/>
            <a:ext cx="9614721" cy="1307592"/>
          </a:xfrm>
        </p:spPr>
        <p:txBody>
          <a:bodyPr vert="horz" lIns="91440" tIns="45720" rIns="91440" bIns="45720" rtlCol="0" anchor="t">
            <a:normAutofit/>
          </a:bodyPr>
          <a:lstStyle/>
          <a:p>
            <a:pPr>
              <a:lnSpc>
                <a:spcPct val="90000"/>
              </a:lnSpc>
            </a:pPr>
            <a:br>
              <a:rPr lang="en-US" sz="2200" dirty="0"/>
            </a:br>
            <a:r>
              <a:rPr lang="en-US" sz="2200" dirty="0"/>
              <a:t>Executive Orders/Statements Potentially Affecting DEA</a:t>
            </a:r>
            <a:br>
              <a:rPr lang="en-US" sz="2400" dirty="0"/>
            </a:br>
            <a:endParaRPr lang="en-US" sz="2200" dirty="0"/>
          </a:p>
        </p:txBody>
      </p:sp>
      <p:sp>
        <p:nvSpPr>
          <p:cNvPr id="3" name="Subtitle 2">
            <a:extLst>
              <a:ext uri="{FF2B5EF4-FFF2-40B4-BE49-F238E27FC236}">
                <a16:creationId xmlns:a16="http://schemas.microsoft.com/office/drawing/2014/main" id="{F79C7E33-D7FF-FA8A-B969-643FAA53C63D}"/>
              </a:ext>
            </a:extLst>
          </p:cNvPr>
          <p:cNvSpPr>
            <a:spLocks noGrp="1"/>
          </p:cNvSpPr>
          <p:nvPr>
            <p:ph type="subTitle" idx="1"/>
          </p:nvPr>
        </p:nvSpPr>
        <p:spPr>
          <a:xfrm>
            <a:off x="578189" y="1668896"/>
            <a:ext cx="10159252" cy="4262742"/>
          </a:xfrm>
        </p:spPr>
        <p:txBody>
          <a:bodyPr vert="horz" lIns="91440" tIns="45720" rIns="91440" bIns="45720" rtlCol="0">
            <a:normAutofit/>
          </a:bodyPr>
          <a:lstStyle/>
          <a:p>
            <a:r>
              <a:rPr lang="en-US" b="1" dirty="0">
                <a:solidFill>
                  <a:srgbClr val="FF0000"/>
                </a:solidFill>
                <a:cs typeface="Arial" panose="020B0604020202020204" pitchFamily="34" charset="0"/>
              </a:rPr>
              <a:t>Unleashing Prosperity Through Deregulation (EO 14192) </a:t>
            </a:r>
            <a:r>
              <a:rPr lang="en-US" b="1" dirty="0">
                <a:cs typeface="Arial" panose="020B0604020202020204" pitchFamily="34" charset="0"/>
              </a:rPr>
              <a:t>– January 31, 2025</a:t>
            </a:r>
          </a:p>
          <a:p>
            <a:pPr marL="285750" indent="-285750">
              <a:spcBef>
                <a:spcPts val="900"/>
              </a:spcBef>
              <a:buFont typeface="Arial" panose="020B0604020202020204" pitchFamily="34" charset="0"/>
              <a:buChar char="•"/>
            </a:pPr>
            <a:r>
              <a:rPr lang="en-US" dirty="0">
                <a:cs typeface="Arial" panose="020B0604020202020204" pitchFamily="34" charset="0"/>
              </a:rPr>
              <a:t>This EO is referred to as the “</a:t>
            </a:r>
            <a:r>
              <a:rPr lang="en-US" b="1" dirty="0">
                <a:cs typeface="Arial" panose="020B0604020202020204" pitchFamily="34" charset="0"/>
              </a:rPr>
              <a:t>one-in, 10-out order</a:t>
            </a:r>
            <a:r>
              <a:rPr lang="en-US" dirty="0">
                <a:cs typeface="Arial" panose="020B0604020202020204" pitchFamily="34" charset="0"/>
              </a:rPr>
              <a:t>” because for every one new regulation, ten must be identified to eliminate. </a:t>
            </a:r>
          </a:p>
          <a:p>
            <a:pPr marL="285750" indent="-285750">
              <a:spcBef>
                <a:spcPts val="900"/>
              </a:spcBef>
              <a:buFont typeface="Arial" panose="020B0604020202020204" pitchFamily="34" charset="0"/>
              <a:buChar char="•"/>
            </a:pPr>
            <a:r>
              <a:rPr lang="en-US" dirty="0">
                <a:cs typeface="Arial" panose="020B0604020202020204" pitchFamily="34" charset="0"/>
              </a:rPr>
              <a:t>Definition of “regulation” is also expansive. It includes memoranda, guidance documents, policy statements, and interagency agreements not otherwise covered under the Administrative Procedure Act. </a:t>
            </a:r>
          </a:p>
          <a:p>
            <a:pPr marL="800100" lvl="1" indent="-342900" algn="l">
              <a:buFont typeface="Wingdings" panose="05000000000000000000" pitchFamily="2" charset="2"/>
              <a:buChar char="Ø"/>
            </a:pPr>
            <a:r>
              <a:rPr lang="en-US" dirty="0">
                <a:cs typeface="Arial" panose="020B0604020202020204" pitchFamily="34" charset="0"/>
              </a:rPr>
              <a:t>Unless prohibited by law, whenever an executive department or agency publicly proposes for notice and comment or otherwise promulgates a new regulation, it shall identify at least 10 existing regulations to be repealed.</a:t>
            </a:r>
          </a:p>
          <a:p>
            <a:pPr marL="800100" lvl="1" indent="-342900" algn="l">
              <a:buFont typeface="Wingdings" panose="05000000000000000000" pitchFamily="2" charset="2"/>
              <a:buChar char="Ø"/>
            </a:pPr>
            <a:r>
              <a:rPr lang="en-US" dirty="0">
                <a:cs typeface="Arial" panose="020B0604020202020204" pitchFamily="34" charset="0"/>
              </a:rPr>
              <a:t>This practice is to ensure that the cost of planned regulations is responsibly managed and controlled through a rigorous regulatory budgeting process.</a:t>
            </a:r>
          </a:p>
        </p:txBody>
      </p:sp>
      <p:pic>
        <p:nvPicPr>
          <p:cNvPr id="5" name="Picture 4">
            <a:extLst>
              <a:ext uri="{FF2B5EF4-FFF2-40B4-BE49-F238E27FC236}">
                <a16:creationId xmlns:a16="http://schemas.microsoft.com/office/drawing/2014/main" id="{7F46F142-CD07-541D-DF1B-49D3B03378EF}"/>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423635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284F5B-D7F6-DDE9-2658-11C115DC4560}"/>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CF6F228-77EC-6D6A-57E2-5329A149FD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B7DD512-652E-9E02-BDC7-CAD65ECA0D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6112B93-A7F1-BB9D-6494-C02EE0D68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E7FEE7-1066-95F7-ECAB-AA829E01E201}"/>
              </a:ext>
            </a:extLst>
          </p:cNvPr>
          <p:cNvSpPr>
            <a:spLocks noGrp="1"/>
          </p:cNvSpPr>
          <p:nvPr>
            <p:ph type="ctrTitle"/>
          </p:nvPr>
        </p:nvSpPr>
        <p:spPr>
          <a:xfrm>
            <a:off x="2782038" y="874224"/>
            <a:ext cx="6627924" cy="1307592"/>
          </a:xfrm>
        </p:spPr>
        <p:txBody>
          <a:bodyPr vert="horz" lIns="91440" tIns="45720" rIns="91440" bIns="45720" rtlCol="0" anchor="t">
            <a:normAutofit/>
          </a:bodyPr>
          <a:lstStyle/>
          <a:p>
            <a:pPr>
              <a:lnSpc>
                <a:spcPct val="90000"/>
              </a:lnSpc>
            </a:pPr>
            <a:br>
              <a:rPr lang="en-US" sz="2200" dirty="0"/>
            </a:br>
            <a:r>
              <a:rPr lang="en-US" sz="2400" dirty="0">
                <a:cs typeface="Arial" panose="020B0604020202020204" pitchFamily="34" charset="0"/>
              </a:rPr>
              <a:t>Where are we with telemedicine (T/M)???</a:t>
            </a:r>
            <a:br>
              <a:rPr lang="en-US" sz="2400" dirty="0"/>
            </a:br>
            <a:endParaRPr lang="en-US" sz="2200" dirty="0"/>
          </a:p>
        </p:txBody>
      </p:sp>
      <p:cxnSp>
        <p:nvCxnSpPr>
          <p:cNvPr id="15" name="Straight Connector 14">
            <a:extLst>
              <a:ext uri="{FF2B5EF4-FFF2-40B4-BE49-F238E27FC236}">
                <a16:creationId xmlns:a16="http://schemas.microsoft.com/office/drawing/2014/main" id="{9E1EC994-562F-12C7-5950-F31FD262A1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F40579-CA20-B848-FF40-BFE58343D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E7645FE-7860-2A6E-17EB-E67EC7181B16}"/>
              </a:ext>
            </a:extLst>
          </p:cNvPr>
          <p:cNvPicPr>
            <a:picLocks noChangeAspect="1"/>
          </p:cNvPicPr>
          <p:nvPr/>
        </p:nvPicPr>
        <p:blipFill>
          <a:blip r:embed="rId2"/>
          <a:stretch>
            <a:fillRect/>
          </a:stretch>
        </p:blipFill>
        <p:spPr>
          <a:xfrm>
            <a:off x="82584" y="6353925"/>
            <a:ext cx="1916924" cy="336712"/>
          </a:xfrm>
          <a:prstGeom prst="rect">
            <a:avLst/>
          </a:prstGeom>
        </p:spPr>
      </p:pic>
      <p:pic>
        <p:nvPicPr>
          <p:cNvPr id="4" name="Picture 3">
            <a:extLst>
              <a:ext uri="{FF2B5EF4-FFF2-40B4-BE49-F238E27FC236}">
                <a16:creationId xmlns:a16="http://schemas.microsoft.com/office/drawing/2014/main" id="{7A81A861-39A4-A931-929A-1AF57F87741A}"/>
              </a:ext>
            </a:extLst>
          </p:cNvPr>
          <p:cNvPicPr>
            <a:picLocks noChangeAspect="1"/>
          </p:cNvPicPr>
          <p:nvPr/>
        </p:nvPicPr>
        <p:blipFill>
          <a:blip r:embed="rId3"/>
          <a:stretch>
            <a:fillRect/>
          </a:stretch>
        </p:blipFill>
        <p:spPr>
          <a:xfrm>
            <a:off x="2606178" y="1739163"/>
            <a:ext cx="6145301" cy="3688400"/>
          </a:xfrm>
          <a:prstGeom prst="rect">
            <a:avLst/>
          </a:prstGeom>
        </p:spPr>
      </p:pic>
    </p:spTree>
    <p:extLst>
      <p:ext uri="{BB962C8B-B14F-4D97-AF65-F5344CB8AC3E}">
        <p14:creationId xmlns:p14="http://schemas.microsoft.com/office/powerpoint/2010/main" val="291539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D804F-FE32-733A-60B9-60D2E58550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5BECE8-05A2-EDE4-901D-DF4D83315F0E}"/>
              </a:ext>
            </a:extLst>
          </p:cNvPr>
          <p:cNvSpPr>
            <a:spLocks noGrp="1"/>
          </p:cNvSpPr>
          <p:nvPr>
            <p:ph type="ctrTitle"/>
          </p:nvPr>
        </p:nvSpPr>
        <p:spPr>
          <a:xfrm>
            <a:off x="2503912" y="914400"/>
            <a:ext cx="6627924" cy="1307592"/>
          </a:xfrm>
        </p:spPr>
        <p:txBody>
          <a:bodyPr vert="horz" lIns="91440" tIns="45720" rIns="91440" bIns="45720" rtlCol="0" anchor="t">
            <a:normAutofit/>
          </a:bodyPr>
          <a:lstStyle/>
          <a:p>
            <a:pPr>
              <a:lnSpc>
                <a:spcPct val="90000"/>
              </a:lnSpc>
            </a:pPr>
            <a:br>
              <a:rPr lang="en-US" sz="2200" dirty="0"/>
            </a:br>
            <a:r>
              <a:rPr lang="en-US" sz="2200" dirty="0"/>
              <a:t>		    A Bit of History</a:t>
            </a:r>
            <a:br>
              <a:rPr lang="en-US" sz="2400" dirty="0"/>
            </a:br>
            <a:endParaRPr lang="en-US" sz="2200" dirty="0"/>
          </a:p>
        </p:txBody>
      </p:sp>
      <p:sp>
        <p:nvSpPr>
          <p:cNvPr id="3" name="Subtitle 2">
            <a:extLst>
              <a:ext uri="{FF2B5EF4-FFF2-40B4-BE49-F238E27FC236}">
                <a16:creationId xmlns:a16="http://schemas.microsoft.com/office/drawing/2014/main" id="{9BEE456B-BAD1-2B52-A754-DB5841F5B21A}"/>
              </a:ext>
            </a:extLst>
          </p:cNvPr>
          <p:cNvSpPr>
            <a:spLocks noGrp="1"/>
          </p:cNvSpPr>
          <p:nvPr>
            <p:ph type="subTitle" idx="1"/>
          </p:nvPr>
        </p:nvSpPr>
        <p:spPr>
          <a:xfrm>
            <a:off x="1145060" y="1375720"/>
            <a:ext cx="9614096" cy="4085966"/>
          </a:xfrm>
        </p:spPr>
        <p:txBody>
          <a:bodyPr vert="horz" lIns="91440" tIns="45720" rIns="91440" bIns="45720" rtlCol="0">
            <a:normAutofit fontScale="32500" lnSpcReduction="20000"/>
          </a:bodyPr>
          <a:lstStyle/>
          <a:p>
            <a:endParaRPr lang="en-US" dirty="0"/>
          </a:p>
          <a:p>
            <a:endParaRPr lang="en-US" dirty="0"/>
          </a:p>
          <a:p>
            <a:r>
              <a:rPr lang="en-US" sz="5500" b="1" dirty="0"/>
              <a:t>2008: </a:t>
            </a:r>
            <a:r>
              <a:rPr lang="en-US" sz="5500" dirty="0"/>
              <a:t>Congress passed Ryan Haight Act (18 year-old died of overdose of Vicodin purchased through online pharmacy based only on completing online form) </a:t>
            </a:r>
          </a:p>
          <a:p>
            <a:r>
              <a:rPr lang="en-US" sz="5500" b="1" u="sng" dirty="0">
                <a:solidFill>
                  <a:srgbClr val="FF0000"/>
                </a:solidFill>
              </a:rPr>
              <a:t>Result</a:t>
            </a:r>
            <a:r>
              <a:rPr lang="en-US" sz="5500" b="1" dirty="0"/>
              <a:t>:</a:t>
            </a:r>
          </a:p>
          <a:p>
            <a:r>
              <a:rPr lang="en-US" sz="5500" b="1" dirty="0"/>
              <a:t>21 U.S.C. § 829(e): Enshrined concept of “at least one” in-person medical evaluation prior to prescribing controlled substances  (i.e., first script), then “golden,” no longer T/M.</a:t>
            </a:r>
          </a:p>
          <a:p>
            <a:endParaRPr lang="en-US" sz="5500" b="1" dirty="0"/>
          </a:p>
          <a:p>
            <a:pPr marL="457200" indent="-457200">
              <a:buFont typeface="Arial" panose="020B0604020202020204" pitchFamily="34" charset="0"/>
              <a:buChar char="•"/>
            </a:pPr>
            <a:r>
              <a:rPr lang="en-US" sz="5500" dirty="0"/>
              <a:t>Still “Corresponding Responsibility” required, but no longer T/M </a:t>
            </a:r>
          </a:p>
          <a:p>
            <a:pPr marL="457200" indent="-457200">
              <a:buFont typeface="Arial" panose="020B0604020202020204" pitchFamily="34" charset="0"/>
              <a:buChar char="•"/>
            </a:pPr>
            <a:r>
              <a:rPr lang="en-US" sz="5500" dirty="0"/>
              <a:t>Remains valid law: Corresponding Responsibility + State Law  </a:t>
            </a:r>
          </a:p>
          <a:p>
            <a:r>
              <a:rPr lang="en-US" sz="5500" dirty="0"/>
              <a:t>			-- </a:t>
            </a:r>
          </a:p>
          <a:p>
            <a:pPr marL="1371600" lvl="2" indent="-457200">
              <a:buAutoNum type="arabicParenR" startAt="2"/>
            </a:pPr>
            <a:endParaRPr lang="en-US" sz="5500" dirty="0"/>
          </a:p>
          <a:p>
            <a:pPr marL="685800" lvl="2"/>
            <a:endParaRPr lang="en-US" dirty="0"/>
          </a:p>
        </p:txBody>
      </p:sp>
      <p:pic>
        <p:nvPicPr>
          <p:cNvPr id="5" name="Picture 4">
            <a:extLst>
              <a:ext uri="{FF2B5EF4-FFF2-40B4-BE49-F238E27FC236}">
                <a16:creationId xmlns:a16="http://schemas.microsoft.com/office/drawing/2014/main" id="{C5947C7B-FE05-5E64-6F49-0132B21AF2BA}"/>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206114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A0CDB-C258-1AAA-46B2-90969A380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F09890-16E2-CEF9-CF9D-04F735D5A82F}"/>
              </a:ext>
            </a:extLst>
          </p:cNvPr>
          <p:cNvSpPr>
            <a:spLocks noGrp="1"/>
          </p:cNvSpPr>
          <p:nvPr>
            <p:ph type="ctrTitle"/>
          </p:nvPr>
        </p:nvSpPr>
        <p:spPr>
          <a:xfrm>
            <a:off x="1931158" y="914400"/>
            <a:ext cx="8261334" cy="1307592"/>
          </a:xfrm>
        </p:spPr>
        <p:txBody>
          <a:bodyPr vert="horz" lIns="91440" tIns="45720" rIns="91440" bIns="45720" rtlCol="0" anchor="t">
            <a:normAutofit/>
          </a:bodyPr>
          <a:lstStyle/>
          <a:p>
            <a:pPr>
              <a:lnSpc>
                <a:spcPct val="90000"/>
              </a:lnSpc>
            </a:pPr>
            <a:br>
              <a:rPr lang="en-US" sz="2200" dirty="0"/>
            </a:br>
            <a:r>
              <a:rPr lang="en-US" sz="2200" dirty="0"/>
              <a:t>			A Bit of History</a:t>
            </a:r>
          </a:p>
        </p:txBody>
      </p:sp>
      <p:sp>
        <p:nvSpPr>
          <p:cNvPr id="3" name="Subtitle 2">
            <a:extLst>
              <a:ext uri="{FF2B5EF4-FFF2-40B4-BE49-F238E27FC236}">
                <a16:creationId xmlns:a16="http://schemas.microsoft.com/office/drawing/2014/main" id="{9167A919-8E55-8CBB-F970-147908FAA778}"/>
              </a:ext>
            </a:extLst>
          </p:cNvPr>
          <p:cNvSpPr>
            <a:spLocks noGrp="1"/>
          </p:cNvSpPr>
          <p:nvPr>
            <p:ph type="subTitle" idx="1"/>
          </p:nvPr>
        </p:nvSpPr>
        <p:spPr>
          <a:xfrm>
            <a:off x="861085" y="1061842"/>
            <a:ext cx="10039445" cy="2871121"/>
          </a:xfrm>
        </p:spPr>
        <p:txBody>
          <a:bodyPr vert="horz" lIns="91440" tIns="45720" rIns="91440" bIns="45720" rtlCol="0">
            <a:normAutofit/>
          </a:bodyPr>
          <a:lstStyle/>
          <a:p>
            <a:pPr indent="-228600">
              <a:buFont typeface="Arial" panose="020B0604020202020204" pitchFamily="34" charset="0"/>
              <a:buChar char="•"/>
            </a:pPr>
            <a:r>
              <a:rPr lang="en-US" sz="2400" dirty="0"/>
              <a:t>Ryan Haight also created 7 categories of permissible Telemedicine (21 U.S.C. § 802(54))</a:t>
            </a:r>
          </a:p>
          <a:p>
            <a:pPr indent="-228600">
              <a:buFont typeface="Arial" panose="020B0604020202020204" pitchFamily="34" charset="0"/>
              <a:buChar char="•"/>
            </a:pPr>
            <a:r>
              <a:rPr lang="en-US" sz="2400" dirty="0"/>
              <a:t>Very “Wonky,” but includes:  public health emergency, and authority of DEA to create a “special registration” for T/M</a:t>
            </a:r>
          </a:p>
        </p:txBody>
      </p:sp>
      <p:pic>
        <p:nvPicPr>
          <p:cNvPr id="5" name="Picture 4">
            <a:extLst>
              <a:ext uri="{FF2B5EF4-FFF2-40B4-BE49-F238E27FC236}">
                <a16:creationId xmlns:a16="http://schemas.microsoft.com/office/drawing/2014/main" id="{D7F4861E-B326-2BC5-A14D-113F568D94A6}"/>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2242653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13EAF-1AC4-AD5B-E147-F0485F25D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16F3B-7A73-F622-6568-B164477A6950}"/>
              </a:ext>
            </a:extLst>
          </p:cNvPr>
          <p:cNvSpPr>
            <a:spLocks noGrp="1"/>
          </p:cNvSpPr>
          <p:nvPr>
            <p:ph type="ctrTitle"/>
          </p:nvPr>
        </p:nvSpPr>
        <p:spPr>
          <a:xfrm>
            <a:off x="2503912" y="914400"/>
            <a:ext cx="6627924" cy="1307592"/>
          </a:xfrm>
        </p:spPr>
        <p:txBody>
          <a:bodyPr vert="horz" lIns="91440" tIns="45720" rIns="91440" bIns="45720" rtlCol="0" anchor="t">
            <a:normAutofit/>
          </a:bodyPr>
          <a:lstStyle/>
          <a:p>
            <a:pPr>
              <a:lnSpc>
                <a:spcPct val="90000"/>
              </a:lnSpc>
            </a:pPr>
            <a:br>
              <a:rPr lang="en-US" sz="2200" dirty="0"/>
            </a:br>
            <a:r>
              <a:rPr lang="en-US" sz="2200" dirty="0"/>
              <a:t>		</a:t>
            </a:r>
            <a:r>
              <a:rPr lang="en-US" sz="2800" dirty="0"/>
              <a:t>Guess WHAT HAPPENED?</a:t>
            </a:r>
            <a:br>
              <a:rPr lang="en-US" sz="2400" dirty="0"/>
            </a:br>
            <a:endParaRPr lang="en-US" sz="2200" dirty="0"/>
          </a:p>
        </p:txBody>
      </p:sp>
      <p:sp>
        <p:nvSpPr>
          <p:cNvPr id="3" name="Subtitle 2">
            <a:extLst>
              <a:ext uri="{FF2B5EF4-FFF2-40B4-BE49-F238E27FC236}">
                <a16:creationId xmlns:a16="http://schemas.microsoft.com/office/drawing/2014/main" id="{9D781241-F120-F25B-D756-58084AC1B397}"/>
              </a:ext>
            </a:extLst>
          </p:cNvPr>
          <p:cNvSpPr>
            <a:spLocks noGrp="1"/>
          </p:cNvSpPr>
          <p:nvPr>
            <p:ph type="subTitle" idx="1"/>
          </p:nvPr>
        </p:nvSpPr>
        <p:spPr>
          <a:xfrm>
            <a:off x="828942" y="1855694"/>
            <a:ext cx="9894167" cy="3112091"/>
          </a:xfrm>
        </p:spPr>
        <p:txBody>
          <a:bodyPr vert="horz" lIns="91440" tIns="45720" rIns="91440" bIns="45720" rtlCol="0">
            <a:normAutofit/>
          </a:bodyPr>
          <a:lstStyle/>
          <a:p>
            <a:pPr indent="-228600">
              <a:buFont typeface="Arial" panose="020B0604020202020204" pitchFamily="34" charset="0"/>
              <a:buChar char="•"/>
            </a:pPr>
            <a:r>
              <a:rPr lang="en-US" sz="2400" dirty="0"/>
              <a:t>2020 – COVID-19 hit, public health emergency declared</a:t>
            </a:r>
          </a:p>
          <a:p>
            <a:pPr indent="-228600">
              <a:buFont typeface="Arial" panose="020B0604020202020204" pitchFamily="34" charset="0"/>
              <a:buChar char="•"/>
            </a:pPr>
            <a:r>
              <a:rPr lang="en-US" sz="2400" dirty="0"/>
              <a:t>Never left, continues to be relied upon, T/M flex continues</a:t>
            </a:r>
          </a:p>
          <a:p>
            <a:pPr indent="-228600">
              <a:buFont typeface="Arial" panose="020B0604020202020204" pitchFamily="34" charset="0"/>
              <a:buChar char="•"/>
            </a:pPr>
            <a:r>
              <a:rPr lang="en-US" sz="2400" dirty="0"/>
              <a:t>Subtext? People like T/M, transformation of medicine, technology advanced  </a:t>
            </a:r>
          </a:p>
          <a:p>
            <a:pPr indent="-228600">
              <a:buFont typeface="Arial" panose="020B0604020202020204" pitchFamily="34" charset="0"/>
              <a:buChar char="•"/>
            </a:pPr>
            <a:r>
              <a:rPr lang="en-US" sz="2400" dirty="0"/>
              <a:t>Query whether continued reliance on Ryan Haight Act and the “1 in-person visit and golden forever” really makes sense anymore?  </a:t>
            </a:r>
          </a:p>
        </p:txBody>
      </p:sp>
      <p:pic>
        <p:nvPicPr>
          <p:cNvPr id="5" name="Picture 4">
            <a:extLst>
              <a:ext uri="{FF2B5EF4-FFF2-40B4-BE49-F238E27FC236}">
                <a16:creationId xmlns:a16="http://schemas.microsoft.com/office/drawing/2014/main" id="{41AF570D-2E52-2971-EE67-01F54C98003E}"/>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159066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019D6-C499-F946-D2C8-A4AE47775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26BBB-9BFD-318F-8FEE-1EA55CDD5311}"/>
              </a:ext>
            </a:extLst>
          </p:cNvPr>
          <p:cNvSpPr>
            <a:spLocks noGrp="1"/>
          </p:cNvSpPr>
          <p:nvPr>
            <p:ph type="ctrTitle"/>
          </p:nvPr>
        </p:nvSpPr>
        <p:spPr>
          <a:xfrm>
            <a:off x="2503912" y="914400"/>
            <a:ext cx="6627924" cy="1307592"/>
          </a:xfrm>
        </p:spPr>
        <p:txBody>
          <a:bodyPr vert="horz" lIns="91440" tIns="45720" rIns="91440" bIns="45720" rtlCol="0" anchor="t">
            <a:normAutofit/>
          </a:bodyPr>
          <a:lstStyle/>
          <a:p>
            <a:pPr>
              <a:lnSpc>
                <a:spcPct val="90000"/>
              </a:lnSpc>
            </a:pPr>
            <a:br>
              <a:rPr lang="en-US" sz="2200" dirty="0"/>
            </a:br>
            <a:r>
              <a:rPr lang="en-US" sz="2200" dirty="0"/>
              <a:t>		</a:t>
            </a:r>
            <a:r>
              <a:rPr lang="en-US" sz="3600" dirty="0"/>
              <a:t>Since covid</a:t>
            </a:r>
            <a:r>
              <a:rPr lang="en-US" sz="2200" dirty="0"/>
              <a:t> </a:t>
            </a:r>
            <a:br>
              <a:rPr lang="en-US" sz="2400" dirty="0"/>
            </a:br>
            <a:endParaRPr lang="en-US" sz="2200" dirty="0"/>
          </a:p>
        </p:txBody>
      </p:sp>
      <p:sp>
        <p:nvSpPr>
          <p:cNvPr id="3" name="Subtitle 2">
            <a:extLst>
              <a:ext uri="{FF2B5EF4-FFF2-40B4-BE49-F238E27FC236}">
                <a16:creationId xmlns:a16="http://schemas.microsoft.com/office/drawing/2014/main" id="{BE1280A3-1F43-37C3-CB02-05A5CBBC8056}"/>
              </a:ext>
            </a:extLst>
          </p:cNvPr>
          <p:cNvSpPr>
            <a:spLocks noGrp="1"/>
          </p:cNvSpPr>
          <p:nvPr>
            <p:ph type="subTitle" idx="1"/>
          </p:nvPr>
        </p:nvSpPr>
        <p:spPr>
          <a:xfrm>
            <a:off x="478565" y="1848870"/>
            <a:ext cx="9753226" cy="3321424"/>
          </a:xfrm>
        </p:spPr>
        <p:txBody>
          <a:bodyPr vert="horz" lIns="91440" tIns="45720" rIns="91440" bIns="45720" rtlCol="0">
            <a:normAutofit/>
          </a:bodyPr>
          <a:lstStyle/>
          <a:p>
            <a:pPr marL="457200" indent="-457200">
              <a:buFont typeface="Arial" panose="020B0604020202020204" pitchFamily="34" charset="0"/>
              <a:buChar char="•"/>
            </a:pPr>
            <a:r>
              <a:rPr lang="en-US" sz="2800" dirty="0"/>
              <a:t>2023-2025: DEA published various draft rules, some of which were recalled/postponed due to negative comments.  </a:t>
            </a:r>
          </a:p>
          <a:p>
            <a:pPr marL="457200" indent="-457200">
              <a:buFont typeface="Arial" panose="020B0604020202020204" pitchFamily="34" charset="0"/>
              <a:buChar char="•"/>
            </a:pPr>
            <a:r>
              <a:rPr lang="en-US" sz="2800" dirty="0"/>
              <a:t>Converging on 3 Rules – 1 for VA, 1 for SUD Treatment, and one for general Special Registration.  </a:t>
            </a:r>
          </a:p>
          <a:p>
            <a:pPr marL="457200" indent="-457200">
              <a:buFont typeface="Arial" panose="020B0604020202020204" pitchFamily="34" charset="0"/>
              <a:buChar char="•"/>
            </a:pPr>
            <a:r>
              <a:rPr lang="en-US" sz="2800" dirty="0"/>
              <a:t>January 2025: VA and SUD were in “final” form, the Special Registration was in proposed/draft form.</a:t>
            </a:r>
          </a:p>
        </p:txBody>
      </p:sp>
      <p:pic>
        <p:nvPicPr>
          <p:cNvPr id="5" name="Picture 4">
            <a:extLst>
              <a:ext uri="{FF2B5EF4-FFF2-40B4-BE49-F238E27FC236}">
                <a16:creationId xmlns:a16="http://schemas.microsoft.com/office/drawing/2014/main" id="{6DC72208-7B05-CBF2-970B-219454053EB9}"/>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409923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36BD2-03EF-FAF9-9331-561126999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1DC70-E99D-1954-F495-3AB7E9B6FE3C}"/>
              </a:ext>
            </a:extLst>
          </p:cNvPr>
          <p:cNvSpPr>
            <a:spLocks noGrp="1"/>
          </p:cNvSpPr>
          <p:nvPr>
            <p:ph type="ctrTitle"/>
          </p:nvPr>
        </p:nvSpPr>
        <p:spPr>
          <a:xfrm>
            <a:off x="2503911" y="914400"/>
            <a:ext cx="6940339" cy="1307592"/>
          </a:xfrm>
        </p:spPr>
        <p:txBody>
          <a:bodyPr vert="horz" lIns="91440" tIns="45720" rIns="91440" bIns="45720" rtlCol="0" anchor="t">
            <a:normAutofit fontScale="90000"/>
          </a:bodyPr>
          <a:lstStyle/>
          <a:p>
            <a:pPr>
              <a:lnSpc>
                <a:spcPct val="90000"/>
              </a:lnSpc>
            </a:pPr>
            <a:br>
              <a:rPr lang="en-US" sz="2200" b="1" dirty="0">
                <a:solidFill>
                  <a:srgbClr val="FF0000"/>
                </a:solidFill>
              </a:rPr>
            </a:br>
            <a:r>
              <a:rPr lang="en-US" sz="2800" b="1" dirty="0">
                <a:solidFill>
                  <a:srgbClr val="FF0000"/>
                </a:solidFill>
              </a:rPr>
              <a:t>fourth</a:t>
            </a:r>
            <a:r>
              <a:rPr lang="en-US" sz="2800" dirty="0"/>
              <a:t> Temporary Ryan Haight Extension</a:t>
            </a:r>
            <a:br>
              <a:rPr lang="en-US" sz="2400" dirty="0"/>
            </a:br>
            <a:endParaRPr lang="en-US" sz="2200" dirty="0"/>
          </a:p>
        </p:txBody>
      </p:sp>
      <p:sp>
        <p:nvSpPr>
          <p:cNvPr id="3" name="Subtitle 2">
            <a:extLst>
              <a:ext uri="{FF2B5EF4-FFF2-40B4-BE49-F238E27FC236}">
                <a16:creationId xmlns:a16="http://schemas.microsoft.com/office/drawing/2014/main" id="{77E02791-4B00-2FFA-BD58-C0C5D06870F9}"/>
              </a:ext>
            </a:extLst>
          </p:cNvPr>
          <p:cNvSpPr>
            <a:spLocks noGrp="1"/>
          </p:cNvSpPr>
          <p:nvPr>
            <p:ph type="subTitle" idx="1"/>
          </p:nvPr>
        </p:nvSpPr>
        <p:spPr>
          <a:xfrm>
            <a:off x="640936" y="1855694"/>
            <a:ext cx="10082174" cy="2904565"/>
          </a:xfrm>
        </p:spPr>
        <p:txBody>
          <a:bodyPr vert="horz" lIns="91440" tIns="45720" rIns="91440" bIns="45720" rtlCol="0">
            <a:normAutofit/>
          </a:bodyPr>
          <a:lstStyle/>
          <a:p>
            <a:pPr indent="-228600">
              <a:buFont typeface="Arial" panose="020B0604020202020204" pitchFamily="34" charset="0"/>
              <a:buChar char="•"/>
            </a:pPr>
            <a:r>
              <a:rPr lang="en-US" sz="2400" dirty="0"/>
              <a:t>Finally, on </a:t>
            </a:r>
            <a:r>
              <a:rPr lang="en-US" sz="2800" dirty="0">
                <a:solidFill>
                  <a:srgbClr val="FF0000"/>
                </a:solidFill>
              </a:rPr>
              <a:t>December 31, 2025</a:t>
            </a:r>
            <a:r>
              <a:rPr lang="en-US" sz="2400" dirty="0"/>
              <a:t>, DEA spoke.</a:t>
            </a:r>
          </a:p>
          <a:p>
            <a:pPr indent="-228600">
              <a:buFont typeface="Arial" panose="020B0604020202020204" pitchFamily="34" charset="0"/>
              <a:buChar char="•"/>
            </a:pPr>
            <a:r>
              <a:rPr lang="en-US" sz="2400" dirty="0"/>
              <a:t>Affected the VA and SUD Treatment Rule</a:t>
            </a:r>
          </a:p>
          <a:p>
            <a:pPr indent="-228600">
              <a:buFont typeface="Arial" panose="020B0604020202020204" pitchFamily="34" charset="0"/>
              <a:buChar char="•"/>
            </a:pPr>
            <a:r>
              <a:rPr lang="en-US" sz="2400" dirty="0"/>
              <a:t>And extended Telemedicine flexibilities at least another year, until </a:t>
            </a:r>
            <a:r>
              <a:rPr lang="en-US" sz="2400" b="1" dirty="0"/>
              <a:t>December 31, 2026</a:t>
            </a:r>
            <a:r>
              <a:rPr lang="en-US" sz="2400" dirty="0"/>
              <a:t>, to work on the Special Registration</a:t>
            </a:r>
          </a:p>
          <a:p>
            <a:pPr indent="-228600">
              <a:buFont typeface="Arial" panose="020B0604020202020204" pitchFamily="34" charset="0"/>
              <a:buChar char="•"/>
            </a:pPr>
            <a:r>
              <a:rPr lang="en-US" sz="2400" dirty="0"/>
              <a:t>Giving practitioners a choice between these rules????  </a:t>
            </a:r>
          </a:p>
        </p:txBody>
      </p:sp>
      <p:pic>
        <p:nvPicPr>
          <p:cNvPr id="5" name="Picture 4">
            <a:extLst>
              <a:ext uri="{FF2B5EF4-FFF2-40B4-BE49-F238E27FC236}">
                <a16:creationId xmlns:a16="http://schemas.microsoft.com/office/drawing/2014/main" id="{9F2550DF-5C01-A9D3-969C-0E9228D2C2D6}"/>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1373871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426A9-7A0C-2C2E-99D1-73FFAD6DA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06078-5A85-C8EA-97CA-FD6FA19CC14E}"/>
              </a:ext>
            </a:extLst>
          </p:cNvPr>
          <p:cNvSpPr>
            <a:spLocks noGrp="1"/>
          </p:cNvSpPr>
          <p:nvPr>
            <p:ph type="ctrTitle"/>
          </p:nvPr>
        </p:nvSpPr>
        <p:spPr>
          <a:xfrm>
            <a:off x="2503912" y="914400"/>
            <a:ext cx="6627924" cy="1307592"/>
          </a:xfrm>
        </p:spPr>
        <p:txBody>
          <a:bodyPr vert="horz" lIns="91440" tIns="45720" rIns="91440" bIns="45720" rtlCol="0" anchor="t">
            <a:normAutofit/>
          </a:bodyPr>
          <a:lstStyle/>
          <a:p>
            <a:pPr>
              <a:lnSpc>
                <a:spcPct val="90000"/>
              </a:lnSpc>
            </a:pPr>
            <a:br>
              <a:rPr lang="en-US" sz="2200" dirty="0"/>
            </a:br>
            <a:r>
              <a:rPr lang="en-US" sz="2200" dirty="0"/>
              <a:t>			</a:t>
            </a:r>
            <a:r>
              <a:rPr lang="en-US" sz="2800" dirty="0"/>
              <a:t>Score? </a:t>
            </a:r>
            <a:r>
              <a:rPr lang="en-US" sz="4400" b="1" dirty="0">
                <a:solidFill>
                  <a:srgbClr val="FF0000"/>
                </a:solidFill>
              </a:rPr>
              <a:t>D</a:t>
            </a:r>
            <a:r>
              <a:rPr lang="en-US" sz="2200" dirty="0"/>
              <a:t> </a:t>
            </a:r>
            <a:br>
              <a:rPr lang="en-US" sz="2400" dirty="0"/>
            </a:br>
            <a:endParaRPr lang="en-US" sz="2200" dirty="0"/>
          </a:p>
        </p:txBody>
      </p:sp>
      <p:sp>
        <p:nvSpPr>
          <p:cNvPr id="3" name="Subtitle 2">
            <a:extLst>
              <a:ext uri="{FF2B5EF4-FFF2-40B4-BE49-F238E27FC236}">
                <a16:creationId xmlns:a16="http://schemas.microsoft.com/office/drawing/2014/main" id="{36AE26AE-E70F-D863-B6E0-E2AE9AF370EA}"/>
              </a:ext>
            </a:extLst>
          </p:cNvPr>
          <p:cNvSpPr>
            <a:spLocks noGrp="1"/>
          </p:cNvSpPr>
          <p:nvPr>
            <p:ph type="subTitle" idx="1"/>
          </p:nvPr>
        </p:nvSpPr>
        <p:spPr>
          <a:xfrm>
            <a:off x="1016950" y="1842247"/>
            <a:ext cx="9706159" cy="2793762"/>
          </a:xfrm>
        </p:spPr>
        <p:txBody>
          <a:bodyPr vert="horz" lIns="91440" tIns="45720" rIns="91440" bIns="45720" rtlCol="0">
            <a:noAutofit/>
          </a:bodyPr>
          <a:lstStyle/>
          <a:p>
            <a:pPr indent="-228600">
              <a:buFont typeface="Arial" panose="020B0604020202020204" pitchFamily="34" charset="0"/>
              <a:buChar char="•"/>
            </a:pPr>
            <a:r>
              <a:rPr lang="en-US" sz="2900" dirty="0"/>
              <a:t>DEA waited until the very last moment. </a:t>
            </a:r>
          </a:p>
          <a:p>
            <a:pPr indent="-228600">
              <a:buFont typeface="Arial" panose="020B0604020202020204" pitchFamily="34" charset="0"/>
              <a:buChar char="•"/>
            </a:pPr>
            <a:r>
              <a:rPr lang="en-US" sz="2900" dirty="0"/>
              <a:t>Only got done the easiest part, kicked the ball down road on the hard part.</a:t>
            </a:r>
          </a:p>
          <a:p>
            <a:pPr indent="-228600">
              <a:buFont typeface="Arial" panose="020B0604020202020204" pitchFamily="34" charset="0"/>
              <a:buChar char="•"/>
            </a:pPr>
            <a:r>
              <a:rPr lang="en-US" sz="2900" dirty="0"/>
              <a:t>And even then, created confusion. </a:t>
            </a:r>
          </a:p>
        </p:txBody>
      </p:sp>
      <p:pic>
        <p:nvPicPr>
          <p:cNvPr id="5" name="Picture 4">
            <a:extLst>
              <a:ext uri="{FF2B5EF4-FFF2-40B4-BE49-F238E27FC236}">
                <a16:creationId xmlns:a16="http://schemas.microsoft.com/office/drawing/2014/main" id="{FA68EBD2-A7E6-D295-4D02-2ED941C5E22C}"/>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1828625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0A931-8E3B-6C7E-6C1B-B65D8C8A1B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BE522-E924-DB51-D9D6-C451933D2F4D}"/>
              </a:ext>
            </a:extLst>
          </p:cNvPr>
          <p:cNvSpPr>
            <a:spLocks noGrp="1"/>
          </p:cNvSpPr>
          <p:nvPr>
            <p:ph type="ctrTitle"/>
          </p:nvPr>
        </p:nvSpPr>
        <p:spPr>
          <a:xfrm>
            <a:off x="2503912" y="914400"/>
            <a:ext cx="6627924" cy="1307592"/>
          </a:xfrm>
        </p:spPr>
        <p:txBody>
          <a:bodyPr vert="horz" lIns="91440" tIns="45720" rIns="91440" bIns="45720" rtlCol="0" anchor="t">
            <a:normAutofit/>
          </a:bodyPr>
          <a:lstStyle/>
          <a:p>
            <a:pPr>
              <a:lnSpc>
                <a:spcPct val="90000"/>
              </a:lnSpc>
            </a:pPr>
            <a:br>
              <a:rPr lang="en-US" sz="2200" dirty="0"/>
            </a:br>
            <a:r>
              <a:rPr lang="en-US" sz="2200" dirty="0"/>
              <a:t>		</a:t>
            </a:r>
            <a:r>
              <a:rPr lang="en-US" sz="3200" dirty="0"/>
              <a:t>2 Final Rules</a:t>
            </a:r>
            <a:br>
              <a:rPr lang="en-US" sz="3200" dirty="0"/>
            </a:br>
            <a:endParaRPr lang="en-US" sz="3200" dirty="0"/>
          </a:p>
        </p:txBody>
      </p:sp>
      <p:sp>
        <p:nvSpPr>
          <p:cNvPr id="3" name="Subtitle 2">
            <a:extLst>
              <a:ext uri="{FF2B5EF4-FFF2-40B4-BE49-F238E27FC236}">
                <a16:creationId xmlns:a16="http://schemas.microsoft.com/office/drawing/2014/main" id="{FBDA6B81-E266-D061-22C3-C418E7F23EBF}"/>
              </a:ext>
            </a:extLst>
          </p:cNvPr>
          <p:cNvSpPr>
            <a:spLocks noGrp="1"/>
          </p:cNvSpPr>
          <p:nvPr>
            <p:ph type="subTitle" idx="1"/>
          </p:nvPr>
        </p:nvSpPr>
        <p:spPr>
          <a:xfrm>
            <a:off x="1041046" y="2463576"/>
            <a:ext cx="9842892" cy="2743200"/>
          </a:xfrm>
        </p:spPr>
        <p:txBody>
          <a:bodyPr vert="horz" lIns="91440" tIns="45720" rIns="91440" bIns="45720" rtlCol="0">
            <a:noAutofit/>
          </a:bodyPr>
          <a:lstStyle/>
          <a:p>
            <a:pPr indent="-228600">
              <a:buFont typeface="Arial" panose="020B0604020202020204" pitchFamily="34" charset="0"/>
              <a:buChar char="•"/>
            </a:pPr>
            <a:r>
              <a:rPr lang="en-US" sz="2800" dirty="0"/>
              <a:t>VA – Must see a provider once, then “golden” (= group practice rule)</a:t>
            </a:r>
          </a:p>
          <a:p>
            <a:pPr indent="-228600">
              <a:buFont typeface="Arial" panose="020B0604020202020204" pitchFamily="34" charset="0"/>
              <a:buChar char="•"/>
            </a:pPr>
            <a:endParaRPr lang="en-US" sz="2800" dirty="0"/>
          </a:p>
          <a:p>
            <a:pPr indent="-228600">
              <a:buFont typeface="Arial" panose="020B0604020202020204" pitchFamily="34" charset="0"/>
              <a:buChar char="•"/>
            </a:pPr>
            <a:r>
              <a:rPr lang="en-US" sz="2800" dirty="0"/>
              <a:t>SUD – Allows 6 months of prescriptions for T/M before in-person visit required.</a:t>
            </a:r>
          </a:p>
          <a:p>
            <a:pPr lvl="1" indent="-228600">
              <a:buFont typeface="Arial" panose="020B0604020202020204" pitchFamily="34" charset="0"/>
              <a:buChar char="•"/>
            </a:pPr>
            <a:r>
              <a:rPr lang="en-US" sz="2800" dirty="0"/>
              <a:t>Restricted to CIII-V FDA-approved medications for OUD</a:t>
            </a:r>
          </a:p>
        </p:txBody>
      </p:sp>
      <p:pic>
        <p:nvPicPr>
          <p:cNvPr id="5" name="Picture 4">
            <a:extLst>
              <a:ext uri="{FF2B5EF4-FFF2-40B4-BE49-F238E27FC236}">
                <a16:creationId xmlns:a16="http://schemas.microsoft.com/office/drawing/2014/main" id="{4B4D0D08-8608-8C1A-0AC2-1C12F4E4E7FA}"/>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402554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4F1208-7B3F-32B3-7C84-7F539A9F27F0}"/>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429DC6-3257-4139-4151-3187E1C44BC2}"/>
              </a:ext>
            </a:extLst>
          </p:cNvPr>
          <p:cNvSpPr>
            <a:spLocks noGrp="1"/>
          </p:cNvSpPr>
          <p:nvPr>
            <p:ph type="ctrTitle"/>
          </p:nvPr>
        </p:nvSpPr>
        <p:spPr>
          <a:xfrm>
            <a:off x="3038168" y="1199311"/>
            <a:ext cx="6627924" cy="1307592"/>
          </a:xfrm>
        </p:spPr>
        <p:txBody>
          <a:bodyPr vert="horz" lIns="91440" tIns="45720" rIns="91440" bIns="45720" rtlCol="0" anchor="t">
            <a:normAutofit/>
          </a:bodyPr>
          <a:lstStyle/>
          <a:p>
            <a:pPr>
              <a:lnSpc>
                <a:spcPct val="90000"/>
              </a:lnSpc>
            </a:pPr>
            <a:br>
              <a:rPr lang="en-US" sz="2200" dirty="0"/>
            </a:br>
            <a:r>
              <a:rPr lang="en-US" sz="2400" dirty="0"/>
              <a:t>Conflict of Interest Disclosure</a:t>
            </a:r>
            <a:br>
              <a:rPr lang="en-US" sz="2400" dirty="0"/>
            </a:br>
            <a:endParaRPr lang="en-US" sz="2200" dirty="0"/>
          </a:p>
        </p:txBody>
      </p:sp>
      <p:cxnSp>
        <p:nvCxnSpPr>
          <p:cNvPr id="15" name="Straight Connector 14">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BE6BFEB9-B79F-395E-8983-1F46D387F2D0}"/>
              </a:ext>
            </a:extLst>
          </p:cNvPr>
          <p:cNvSpPr>
            <a:spLocks noGrp="1"/>
          </p:cNvSpPr>
          <p:nvPr>
            <p:ph type="subTitle" idx="1"/>
          </p:nvPr>
        </p:nvSpPr>
        <p:spPr>
          <a:xfrm>
            <a:off x="2409518" y="2506903"/>
            <a:ext cx="6627924" cy="2532888"/>
          </a:xfrm>
        </p:spPr>
        <p:txBody>
          <a:bodyPr vert="horz" lIns="91440" tIns="45720" rIns="91440" bIns="45720" rtlCol="0">
            <a:normAutofit/>
          </a:bodyPr>
          <a:lstStyle/>
          <a:p>
            <a:r>
              <a:rPr lang="en-US" dirty="0"/>
              <a:t>We declare that neither we nor any immediate family member have a current affiliation or financial arrangement with any potential sponsor and/or organization(s) that may have a direct interest in the subject matter of this presentation.</a:t>
            </a:r>
          </a:p>
          <a:p>
            <a:pPr indent="-228600">
              <a:buFont typeface="Arial" panose="020B0604020202020204" pitchFamily="34" charset="0"/>
              <a:buChar char="•"/>
            </a:pPr>
            <a:endParaRPr lang="en-US" dirty="0"/>
          </a:p>
        </p:txBody>
      </p:sp>
      <p:cxnSp>
        <p:nvCxnSpPr>
          <p:cNvPr id="17" name="Straight Connector 16">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23DAE23-172A-7C60-554E-DFF809C73127}"/>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712866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0CBC1-819D-E8FB-B875-3C2362513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5B810-2E21-B72C-BC27-6F34BB865E55}"/>
              </a:ext>
            </a:extLst>
          </p:cNvPr>
          <p:cNvSpPr>
            <a:spLocks noGrp="1"/>
          </p:cNvSpPr>
          <p:nvPr>
            <p:ph type="ctrTitle"/>
          </p:nvPr>
        </p:nvSpPr>
        <p:spPr>
          <a:xfrm>
            <a:off x="2503912" y="914400"/>
            <a:ext cx="6627924" cy="1307592"/>
          </a:xfrm>
        </p:spPr>
        <p:txBody>
          <a:bodyPr vert="horz" lIns="91440" tIns="45720" rIns="91440" bIns="45720" rtlCol="0" anchor="t">
            <a:normAutofit/>
          </a:bodyPr>
          <a:lstStyle/>
          <a:p>
            <a:pPr>
              <a:lnSpc>
                <a:spcPct val="90000"/>
              </a:lnSpc>
            </a:pPr>
            <a:br>
              <a:rPr lang="en-US" sz="2200" dirty="0"/>
            </a:br>
            <a:r>
              <a:rPr lang="en-US" sz="2200" dirty="0"/>
              <a:t>                 </a:t>
            </a:r>
            <a:r>
              <a:rPr lang="en-US" sz="2400" dirty="0"/>
              <a:t> SUD Rule IMPACT on PHARMACY</a:t>
            </a:r>
          </a:p>
        </p:txBody>
      </p:sp>
      <p:sp>
        <p:nvSpPr>
          <p:cNvPr id="3" name="Subtitle 2">
            <a:extLst>
              <a:ext uri="{FF2B5EF4-FFF2-40B4-BE49-F238E27FC236}">
                <a16:creationId xmlns:a16="http://schemas.microsoft.com/office/drawing/2014/main" id="{B3002AB6-AB47-B953-7A6E-BA564E00856A}"/>
              </a:ext>
            </a:extLst>
          </p:cNvPr>
          <p:cNvSpPr>
            <a:spLocks noGrp="1"/>
          </p:cNvSpPr>
          <p:nvPr>
            <p:ph type="subTitle" idx="1"/>
          </p:nvPr>
        </p:nvSpPr>
        <p:spPr>
          <a:xfrm>
            <a:off x="922946" y="1855694"/>
            <a:ext cx="9800163" cy="2904565"/>
          </a:xfrm>
        </p:spPr>
        <p:txBody>
          <a:bodyPr vert="horz" lIns="91440" tIns="45720" rIns="91440" bIns="45720" rtlCol="0">
            <a:normAutofit/>
          </a:bodyPr>
          <a:lstStyle/>
          <a:p>
            <a:pPr indent="-228600">
              <a:buFont typeface="Arial" panose="020B0604020202020204" pitchFamily="34" charset="0"/>
              <a:buChar char="•"/>
            </a:pPr>
            <a:r>
              <a:rPr lang="en-US" sz="2800" dirty="0"/>
              <a:t>Requirement to check and create a record of identification of patient or person picking up the prescription. </a:t>
            </a:r>
          </a:p>
          <a:p>
            <a:pPr indent="-228600">
              <a:buFont typeface="Arial" panose="020B0604020202020204" pitchFamily="34" charset="0"/>
              <a:buChar char="•"/>
            </a:pPr>
            <a:endParaRPr lang="en-US" sz="2800" dirty="0"/>
          </a:p>
          <a:p>
            <a:pPr indent="-228600">
              <a:buFont typeface="Arial" panose="020B0604020202020204" pitchFamily="34" charset="0"/>
              <a:buChar char="•"/>
            </a:pPr>
            <a:r>
              <a:rPr lang="en-US" sz="2800" dirty="0"/>
              <a:t>But how would the pharmacy ever know if practitioner is using the new rule?  They wouldn’t!</a:t>
            </a:r>
          </a:p>
        </p:txBody>
      </p:sp>
      <p:pic>
        <p:nvPicPr>
          <p:cNvPr id="5" name="Picture 4">
            <a:extLst>
              <a:ext uri="{FF2B5EF4-FFF2-40B4-BE49-F238E27FC236}">
                <a16:creationId xmlns:a16="http://schemas.microsoft.com/office/drawing/2014/main" id="{7C1761FF-907A-DA07-70CD-F14A8A41D896}"/>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1783176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5F211E-4960-65B6-D6B3-2BC3BCF04A18}"/>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9EF2831-7B99-858B-2AF7-099B969AA6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F6E6F1A-3A91-3535-2F78-333569C34F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8B2023B-5FC0-6DB2-C954-7790EF9A2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76C9CB-54F5-2DFF-93B7-9410CA3B0A68}"/>
              </a:ext>
            </a:extLst>
          </p:cNvPr>
          <p:cNvSpPr>
            <a:spLocks noGrp="1"/>
          </p:cNvSpPr>
          <p:nvPr>
            <p:ph type="ctrTitle"/>
          </p:nvPr>
        </p:nvSpPr>
        <p:spPr>
          <a:xfrm>
            <a:off x="2503912" y="914400"/>
            <a:ext cx="6627924" cy="1307592"/>
          </a:xfrm>
        </p:spPr>
        <p:txBody>
          <a:bodyPr vert="horz" lIns="91440" tIns="45720" rIns="91440" bIns="45720" rtlCol="0" anchor="t">
            <a:normAutofit/>
          </a:bodyPr>
          <a:lstStyle/>
          <a:p>
            <a:pPr>
              <a:lnSpc>
                <a:spcPct val="90000"/>
              </a:lnSpc>
            </a:pPr>
            <a:br>
              <a:rPr lang="en-US" sz="2200" dirty="0"/>
            </a:br>
            <a:r>
              <a:rPr lang="en-US" sz="2200" dirty="0"/>
              <a:t>	status of Special Registration(s)? </a:t>
            </a:r>
            <a:br>
              <a:rPr lang="en-US" sz="2400" dirty="0"/>
            </a:br>
            <a:endParaRPr lang="en-US" sz="2200" dirty="0"/>
          </a:p>
        </p:txBody>
      </p:sp>
      <p:cxnSp>
        <p:nvCxnSpPr>
          <p:cNvPr id="15" name="Straight Connector 14">
            <a:extLst>
              <a:ext uri="{FF2B5EF4-FFF2-40B4-BE49-F238E27FC236}">
                <a16:creationId xmlns:a16="http://schemas.microsoft.com/office/drawing/2014/main" id="{70CEA8D9-C96D-B90E-2A69-29C953C8C0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2249DB2-7796-5857-E522-93D9D543030D}"/>
              </a:ext>
            </a:extLst>
          </p:cNvPr>
          <p:cNvSpPr>
            <a:spLocks noGrp="1"/>
          </p:cNvSpPr>
          <p:nvPr>
            <p:ph type="subTitle" idx="1"/>
          </p:nvPr>
        </p:nvSpPr>
        <p:spPr>
          <a:xfrm>
            <a:off x="450376" y="1821976"/>
            <a:ext cx="10272733" cy="3944203"/>
          </a:xfrm>
        </p:spPr>
        <p:txBody>
          <a:bodyPr vert="horz" lIns="91440" tIns="45720" rIns="91440" bIns="45720" rtlCol="0">
            <a:normAutofit/>
          </a:bodyPr>
          <a:lstStyle/>
          <a:p>
            <a:pPr marL="457200">
              <a:lnSpc>
                <a:spcPct val="100000"/>
              </a:lnSpc>
              <a:buAutoNum type="arabicPeriod"/>
            </a:pPr>
            <a:r>
              <a:rPr lang="en-US" b="1" i="1" dirty="0"/>
              <a:t> 	Telemedicine Prescribing Registration</a:t>
            </a:r>
            <a:r>
              <a:rPr lang="en-US" dirty="0"/>
              <a:t> </a:t>
            </a:r>
          </a:p>
          <a:p>
            <a:pPr marL="457200">
              <a:lnSpc>
                <a:spcPct val="100000"/>
              </a:lnSpc>
            </a:pPr>
            <a:r>
              <a:rPr lang="en-US" dirty="0"/>
              <a:t>Authorizing qualified clinician practitioners to prescribe Schedule III-V controlled substances via telemedicine</a:t>
            </a:r>
          </a:p>
          <a:p>
            <a:pPr marL="914400" indent="-457200">
              <a:lnSpc>
                <a:spcPct val="100000"/>
              </a:lnSpc>
              <a:buAutoNum type="arabicPeriod" startAt="2"/>
            </a:pPr>
            <a:r>
              <a:rPr lang="en-US" b="1" i="1" dirty="0"/>
              <a:t>Advanced Telemedicine Prescribing Registration</a:t>
            </a:r>
            <a:r>
              <a:rPr lang="en-US" dirty="0"/>
              <a:t> </a:t>
            </a:r>
          </a:p>
          <a:p>
            <a:pPr marL="457200">
              <a:lnSpc>
                <a:spcPct val="100000"/>
              </a:lnSpc>
            </a:pPr>
            <a:r>
              <a:rPr lang="en-US" dirty="0"/>
              <a:t>Authorizing qualified, specialized clinician practitioners (e.g., psychiatrists, hospice care physicians) to prescribe Schedule II-V controlled substances via telemedicine</a:t>
            </a:r>
          </a:p>
          <a:p>
            <a:pPr marL="914400" indent="-457200">
              <a:lnSpc>
                <a:spcPct val="100000"/>
              </a:lnSpc>
              <a:buAutoNum type="arabicPeriod" startAt="3"/>
            </a:pPr>
            <a:r>
              <a:rPr lang="en-US" b="1" i="1" dirty="0"/>
              <a:t>Telemedicine Platform Registration</a:t>
            </a:r>
            <a:r>
              <a:rPr lang="en-US" dirty="0"/>
              <a:t> </a:t>
            </a:r>
          </a:p>
          <a:p>
            <a:pPr marL="457200">
              <a:lnSpc>
                <a:spcPct val="100000"/>
              </a:lnSpc>
            </a:pPr>
            <a:r>
              <a:rPr lang="en-US" dirty="0"/>
              <a:t>Authorizing covered online telemedicine platforms, in their capacity as platform practitioners, to dispense Schedule II-V controlled substances</a:t>
            </a:r>
          </a:p>
          <a:p>
            <a:endParaRPr lang="en-US" dirty="0"/>
          </a:p>
        </p:txBody>
      </p:sp>
      <p:cxnSp>
        <p:nvCxnSpPr>
          <p:cNvPr id="17" name="Straight Connector 16">
            <a:extLst>
              <a:ext uri="{FF2B5EF4-FFF2-40B4-BE49-F238E27FC236}">
                <a16:creationId xmlns:a16="http://schemas.microsoft.com/office/drawing/2014/main" id="{221078FA-774F-2A0A-2C21-7115CD6A28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90324C8-BB6F-7C7F-3C7B-41B7CE2449EE}"/>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2289191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2A13D-2857-CABF-CF4F-38016E793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9E9BA-48DA-C4EC-E4BD-4E838F2E37E9}"/>
              </a:ext>
            </a:extLst>
          </p:cNvPr>
          <p:cNvSpPr>
            <a:spLocks noGrp="1"/>
          </p:cNvSpPr>
          <p:nvPr>
            <p:ph type="ctrTitle"/>
          </p:nvPr>
        </p:nvSpPr>
        <p:spPr>
          <a:xfrm>
            <a:off x="1883391" y="914400"/>
            <a:ext cx="7248445" cy="1307592"/>
          </a:xfrm>
        </p:spPr>
        <p:txBody>
          <a:bodyPr vert="horz" lIns="91440" tIns="45720" rIns="91440" bIns="45720" rtlCol="0" anchor="t">
            <a:normAutofit/>
          </a:bodyPr>
          <a:lstStyle/>
          <a:p>
            <a:pPr>
              <a:lnSpc>
                <a:spcPct val="90000"/>
              </a:lnSpc>
            </a:pPr>
            <a:br>
              <a:rPr lang="en-US" sz="2200" dirty="0"/>
            </a:br>
            <a:r>
              <a:rPr lang="en-US" sz="2200" dirty="0"/>
              <a:t>                  	Prescriber’s DEA # on script </a:t>
            </a:r>
          </a:p>
        </p:txBody>
      </p:sp>
      <p:sp>
        <p:nvSpPr>
          <p:cNvPr id="3" name="Subtitle 2">
            <a:extLst>
              <a:ext uri="{FF2B5EF4-FFF2-40B4-BE49-F238E27FC236}">
                <a16:creationId xmlns:a16="http://schemas.microsoft.com/office/drawing/2014/main" id="{A9754B9E-42A9-6458-D375-1556360FDE89}"/>
              </a:ext>
            </a:extLst>
          </p:cNvPr>
          <p:cNvSpPr>
            <a:spLocks noGrp="1"/>
          </p:cNvSpPr>
          <p:nvPr>
            <p:ph type="subTitle" idx="1"/>
          </p:nvPr>
        </p:nvSpPr>
        <p:spPr>
          <a:xfrm>
            <a:off x="846162" y="1855694"/>
            <a:ext cx="9876948" cy="4303059"/>
          </a:xfrm>
        </p:spPr>
        <p:txBody>
          <a:bodyPr vert="horz" lIns="91440" tIns="45720" rIns="91440" bIns="45720" rtlCol="0">
            <a:normAutofit fontScale="55000" lnSpcReduction="20000"/>
          </a:bodyPr>
          <a:lstStyle/>
          <a:p>
            <a:r>
              <a:rPr lang="en-US" sz="3600" dirty="0"/>
              <a:t>	</a:t>
            </a:r>
          </a:p>
          <a:p>
            <a:pPr marL="342900" indent="-342900">
              <a:buFont typeface="Arial" panose="020B0604020202020204" pitchFamily="34" charset="0"/>
              <a:buChar char="•"/>
            </a:pPr>
            <a:r>
              <a:rPr lang="en-US" sz="3600" dirty="0"/>
              <a:t>Regular DEA </a:t>
            </a:r>
            <a:r>
              <a:rPr lang="en-US" sz="4400" dirty="0"/>
              <a:t>reg</a:t>
            </a:r>
            <a:r>
              <a:rPr lang="en-US" sz="3600" dirty="0"/>
              <a:t> # of practitioner in State of patient</a:t>
            </a:r>
          </a:p>
          <a:p>
            <a:pPr marL="342900" indent="-342900">
              <a:buFont typeface="Arial" panose="020B0604020202020204" pitchFamily="34" charset="0"/>
              <a:buChar char="•"/>
            </a:pPr>
            <a:r>
              <a:rPr lang="en-US" sz="3600" dirty="0"/>
              <a:t>Special T/M DEA reg # of practitioner (national)</a:t>
            </a:r>
          </a:p>
          <a:p>
            <a:pPr marL="342900" indent="-342900">
              <a:buFont typeface="Arial" panose="020B0604020202020204" pitchFamily="34" charset="0"/>
              <a:buChar char="•"/>
            </a:pPr>
            <a:r>
              <a:rPr lang="en-US" sz="3600" dirty="0"/>
              <a:t>State DEA Telemedicine Registration number</a:t>
            </a:r>
          </a:p>
          <a:p>
            <a:pPr marL="342900" indent="-342900">
              <a:buFont typeface="Arial" panose="020B0604020202020204" pitchFamily="34" charset="0"/>
              <a:buChar char="•"/>
            </a:pPr>
            <a:r>
              <a:rPr lang="en-US" sz="3600" dirty="0"/>
              <a:t>Special T/M reg # of platform (national)</a:t>
            </a:r>
            <a:r>
              <a:rPr lang="en-US" sz="3600" i="1" dirty="0"/>
              <a:t> </a:t>
            </a:r>
          </a:p>
          <a:p>
            <a:pPr marL="342900" indent="-342900">
              <a:buFont typeface="Arial" panose="020B0604020202020204" pitchFamily="34" charset="0"/>
              <a:buChar char="•"/>
            </a:pPr>
            <a:r>
              <a:rPr lang="en-US" sz="3600" dirty="0"/>
              <a:t>Platform’s State DEA reg #</a:t>
            </a:r>
          </a:p>
          <a:p>
            <a:r>
              <a:rPr lang="en-US" sz="3600" dirty="0"/>
              <a:t>	 </a:t>
            </a:r>
          </a:p>
          <a:p>
            <a:r>
              <a:rPr lang="en-US" sz="3600" b="1" dirty="0">
                <a:solidFill>
                  <a:srgbClr val="FF0000"/>
                </a:solidFill>
              </a:rPr>
              <a:t>=</a:t>
            </a:r>
            <a:r>
              <a:rPr lang="en-US" sz="3600" dirty="0"/>
              <a:t>  </a:t>
            </a:r>
            <a:r>
              <a:rPr lang="en-US" sz="4400" b="1" dirty="0">
                <a:solidFill>
                  <a:srgbClr val="FF0000"/>
                </a:solidFill>
              </a:rPr>
              <a:t>5</a:t>
            </a:r>
            <a:r>
              <a:rPr lang="en-US" sz="3600" dirty="0"/>
              <a:t> DEA Numbers, does not even include any State numbers, if required.    </a:t>
            </a:r>
          </a:p>
          <a:p>
            <a:pPr algn="ctr"/>
            <a:r>
              <a:rPr lang="en-US" sz="3600" b="1" dirty="0">
                <a:solidFill>
                  <a:srgbClr val="FF0000"/>
                </a:solidFill>
              </a:rPr>
              <a:t>Pharmacy to monitor???</a:t>
            </a:r>
          </a:p>
          <a:p>
            <a:r>
              <a:rPr lang="en-US" sz="3600" dirty="0"/>
              <a:t> </a:t>
            </a:r>
          </a:p>
          <a:p>
            <a:pPr indent="-228600">
              <a:buFont typeface="Arial" panose="020B0604020202020204" pitchFamily="34" charset="0"/>
              <a:buChar char="•"/>
            </a:pPr>
            <a:endParaRPr lang="en-US" sz="3600" dirty="0"/>
          </a:p>
        </p:txBody>
      </p:sp>
      <p:pic>
        <p:nvPicPr>
          <p:cNvPr id="5" name="Picture 4">
            <a:extLst>
              <a:ext uri="{FF2B5EF4-FFF2-40B4-BE49-F238E27FC236}">
                <a16:creationId xmlns:a16="http://schemas.microsoft.com/office/drawing/2014/main" id="{F7B35ED0-AB96-FE0A-6AC9-C64982689770}"/>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1087430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FD51D-088A-EDA3-6CAE-01C2873A8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F625EA-2647-024C-8931-2A0E3EFBE74D}"/>
              </a:ext>
            </a:extLst>
          </p:cNvPr>
          <p:cNvSpPr>
            <a:spLocks noGrp="1"/>
          </p:cNvSpPr>
          <p:nvPr>
            <p:ph type="ctrTitle"/>
          </p:nvPr>
        </p:nvSpPr>
        <p:spPr>
          <a:xfrm>
            <a:off x="2503912" y="914400"/>
            <a:ext cx="6627924" cy="1307592"/>
          </a:xfrm>
        </p:spPr>
        <p:txBody>
          <a:bodyPr vert="horz" lIns="91440" tIns="45720" rIns="91440" bIns="45720" rtlCol="0" anchor="t">
            <a:normAutofit/>
          </a:bodyPr>
          <a:lstStyle/>
          <a:p>
            <a:pPr>
              <a:lnSpc>
                <a:spcPct val="90000"/>
              </a:lnSpc>
            </a:pPr>
            <a:br>
              <a:rPr lang="en-US" sz="2200" dirty="0"/>
            </a:br>
            <a:r>
              <a:rPr lang="en-US" sz="2200" dirty="0"/>
              <a:t>         ADDED BURDENS on Pharmacy if enacted</a:t>
            </a:r>
          </a:p>
        </p:txBody>
      </p:sp>
      <p:sp>
        <p:nvSpPr>
          <p:cNvPr id="3" name="Subtitle 2">
            <a:extLst>
              <a:ext uri="{FF2B5EF4-FFF2-40B4-BE49-F238E27FC236}">
                <a16:creationId xmlns:a16="http://schemas.microsoft.com/office/drawing/2014/main" id="{B02989A3-699D-0235-24CE-DDADEAC0FCD2}"/>
              </a:ext>
            </a:extLst>
          </p:cNvPr>
          <p:cNvSpPr>
            <a:spLocks noGrp="1"/>
          </p:cNvSpPr>
          <p:nvPr>
            <p:ph type="subTitle" idx="1"/>
          </p:nvPr>
        </p:nvSpPr>
        <p:spPr>
          <a:xfrm>
            <a:off x="572568" y="2221992"/>
            <a:ext cx="10150541" cy="4131932"/>
          </a:xfrm>
        </p:spPr>
        <p:txBody>
          <a:bodyPr vert="horz" lIns="91440" tIns="45720" rIns="91440" bIns="45720" rtlCol="0">
            <a:normAutofit lnSpcReduction="10000"/>
          </a:bodyPr>
          <a:lstStyle/>
          <a:p>
            <a:pPr marL="342900" indent="-342900">
              <a:buFont typeface="Arial" panose="020B0604020202020204" pitchFamily="34" charset="0"/>
              <a:buChar char="•"/>
            </a:pPr>
            <a:r>
              <a:rPr lang="en-US" sz="2400" dirty="0"/>
              <a:t>Adds provision saying if prescription does not contain all required #’s then that is a failure by pharmacist of “corresponding responsibility” obligation </a:t>
            </a:r>
          </a:p>
          <a:p>
            <a:pPr marL="342900" indent="-342900">
              <a:buFont typeface="Arial" panose="020B0604020202020204" pitchFamily="34" charset="0"/>
              <a:buChar char="•"/>
            </a:pPr>
            <a:r>
              <a:rPr lang="en-US" sz="2400" dirty="0"/>
              <a:t>Adds cumbersome additional pharmacy reporting requirements:</a:t>
            </a:r>
          </a:p>
          <a:p>
            <a:endParaRPr lang="en-US" dirty="0"/>
          </a:p>
          <a:p>
            <a:r>
              <a:rPr lang="en-US" b="1" dirty="0"/>
              <a:t>“Within 7 days of start of every month, pharmacy report aggregate data, for prior month of all prescriptions filled pursuant to a Special Registration, per state.”  </a:t>
            </a:r>
          </a:p>
          <a:p>
            <a:pPr marL="342900" indent="-342900">
              <a:buFont typeface="Arial" panose="020B0604020202020204" pitchFamily="34" charset="0"/>
              <a:buChar char="•"/>
            </a:pPr>
            <a:endParaRPr lang="en-US" sz="2400" dirty="0"/>
          </a:p>
          <a:p>
            <a:r>
              <a:rPr lang="en-US" sz="2400" dirty="0"/>
              <a:t> </a:t>
            </a:r>
          </a:p>
          <a:p>
            <a:pPr indent="-228600">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31885454-043F-2522-CDF6-DB839AF1ACD6}"/>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2359734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8ABF1-61DD-9953-5073-A86098817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01101-83A0-250B-BFD2-20C171F9E93E}"/>
              </a:ext>
            </a:extLst>
          </p:cNvPr>
          <p:cNvSpPr>
            <a:spLocks noGrp="1"/>
          </p:cNvSpPr>
          <p:nvPr>
            <p:ph type="ctrTitle"/>
          </p:nvPr>
        </p:nvSpPr>
        <p:spPr>
          <a:xfrm>
            <a:off x="2503912" y="914400"/>
            <a:ext cx="6627924" cy="1307592"/>
          </a:xfrm>
        </p:spPr>
        <p:txBody>
          <a:bodyPr vert="horz" lIns="91440" tIns="45720" rIns="91440" bIns="45720" rtlCol="0" anchor="t">
            <a:normAutofit/>
          </a:bodyPr>
          <a:lstStyle/>
          <a:p>
            <a:pPr>
              <a:lnSpc>
                <a:spcPct val="90000"/>
              </a:lnSpc>
            </a:pPr>
            <a:br>
              <a:rPr lang="en-US" sz="2200" dirty="0"/>
            </a:br>
            <a:r>
              <a:rPr lang="en-US" sz="2200" dirty="0"/>
              <a:t>                 	      let us hope… </a:t>
            </a:r>
          </a:p>
        </p:txBody>
      </p:sp>
      <p:sp>
        <p:nvSpPr>
          <p:cNvPr id="3" name="Subtitle 2">
            <a:extLst>
              <a:ext uri="{FF2B5EF4-FFF2-40B4-BE49-F238E27FC236}">
                <a16:creationId xmlns:a16="http://schemas.microsoft.com/office/drawing/2014/main" id="{F44EB5A7-84BE-87A0-FF8C-53888F6CD5E2}"/>
              </a:ext>
            </a:extLst>
          </p:cNvPr>
          <p:cNvSpPr>
            <a:spLocks noGrp="1"/>
          </p:cNvSpPr>
          <p:nvPr>
            <p:ph type="subTitle" idx="1"/>
          </p:nvPr>
        </p:nvSpPr>
        <p:spPr>
          <a:xfrm>
            <a:off x="1375874" y="1855694"/>
            <a:ext cx="9347236" cy="2904565"/>
          </a:xfrm>
        </p:spPr>
        <p:txBody>
          <a:bodyPr vert="horz" lIns="91440" tIns="45720" rIns="91440" bIns="45720" rtlCol="0">
            <a:normAutofit/>
          </a:bodyPr>
          <a:lstStyle/>
          <a:p>
            <a:r>
              <a:rPr lang="en-US" dirty="0"/>
              <a:t>This is DEA’s second attempted draft rule.  Initial draft of the Special Registration rule was withdrawn due to the number of public of comments received, (“received 38,000 public comments, which was a record number.”)  </a:t>
            </a:r>
          </a:p>
          <a:p>
            <a:r>
              <a:rPr lang="en-US" b="1" dirty="0"/>
              <a:t> But… current draft rules: nearly 42,000 comments, so you tell me!</a:t>
            </a:r>
            <a:endParaRPr lang="en-US" dirty="0"/>
          </a:p>
          <a:p>
            <a:pPr indent="-228600">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D0A39330-A8CD-6000-10BE-42778050F60E}"/>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49181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D8DC5A-8CD0-0593-96FD-870305612C56}"/>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57E99F-1C69-4A64-A071-3178C54866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75FF476-3BDC-FB19-9706-5F7F88FCC6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66CA1ED-F32E-3BCC-01C7-F1F363920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B8A604-5EAA-9C91-CBAF-351BD46D4853}"/>
              </a:ext>
            </a:extLst>
          </p:cNvPr>
          <p:cNvSpPr>
            <a:spLocks noGrp="1"/>
          </p:cNvSpPr>
          <p:nvPr>
            <p:ph type="ctrTitle"/>
          </p:nvPr>
        </p:nvSpPr>
        <p:spPr>
          <a:xfrm>
            <a:off x="416257" y="790957"/>
            <a:ext cx="8884692" cy="1307592"/>
          </a:xfrm>
        </p:spPr>
        <p:txBody>
          <a:bodyPr vert="horz" lIns="91440" tIns="45720" rIns="91440" bIns="45720" rtlCol="0" anchor="t">
            <a:normAutofit/>
          </a:bodyPr>
          <a:lstStyle/>
          <a:p>
            <a:pPr algn="ctr">
              <a:lnSpc>
                <a:spcPct val="90000"/>
              </a:lnSpc>
            </a:pPr>
            <a:br>
              <a:rPr lang="en-US" sz="2200" dirty="0"/>
            </a:br>
            <a:r>
              <a:rPr lang="en-US" sz="2200" dirty="0"/>
              <a:t>			</a:t>
            </a:r>
            <a:r>
              <a:rPr lang="en-US" sz="2400" dirty="0"/>
              <a:t>Marijuana Rescheduling Proceedings</a:t>
            </a:r>
            <a:br>
              <a:rPr lang="en-US" sz="2400" dirty="0"/>
            </a:br>
            <a:endParaRPr lang="en-US" sz="2200" dirty="0"/>
          </a:p>
        </p:txBody>
      </p:sp>
      <p:cxnSp>
        <p:nvCxnSpPr>
          <p:cNvPr id="15" name="Straight Connector 14">
            <a:extLst>
              <a:ext uri="{FF2B5EF4-FFF2-40B4-BE49-F238E27FC236}">
                <a16:creationId xmlns:a16="http://schemas.microsoft.com/office/drawing/2014/main" id="{506B0AA6-47F1-2B85-9E39-EA4C32DD3F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9F61162-1376-7AD6-1DCA-EE0EAF97DC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8D50F3C-D7C2-21E8-F22B-A4619034316C}"/>
              </a:ext>
            </a:extLst>
          </p:cNvPr>
          <p:cNvPicPr>
            <a:picLocks noChangeAspect="1"/>
          </p:cNvPicPr>
          <p:nvPr/>
        </p:nvPicPr>
        <p:blipFill>
          <a:blip r:embed="rId2"/>
          <a:stretch>
            <a:fillRect/>
          </a:stretch>
        </p:blipFill>
        <p:spPr>
          <a:xfrm>
            <a:off x="2846671" y="1889640"/>
            <a:ext cx="7193903" cy="4041998"/>
          </a:xfrm>
          <a:prstGeom prst="rect">
            <a:avLst/>
          </a:prstGeom>
        </p:spPr>
      </p:pic>
      <p:pic>
        <p:nvPicPr>
          <p:cNvPr id="3" name="Picture 2">
            <a:extLst>
              <a:ext uri="{FF2B5EF4-FFF2-40B4-BE49-F238E27FC236}">
                <a16:creationId xmlns:a16="http://schemas.microsoft.com/office/drawing/2014/main" id="{1267B471-A52C-25DF-6824-E64FB67F4635}"/>
              </a:ext>
            </a:extLst>
          </p:cNvPr>
          <p:cNvPicPr>
            <a:picLocks noChangeAspect="1"/>
          </p:cNvPicPr>
          <p:nvPr/>
        </p:nvPicPr>
        <p:blipFill>
          <a:blip r:embed="rId3"/>
          <a:stretch>
            <a:fillRect/>
          </a:stretch>
        </p:blipFill>
        <p:spPr>
          <a:xfrm>
            <a:off x="82584" y="6353925"/>
            <a:ext cx="1916924" cy="336712"/>
          </a:xfrm>
          <a:prstGeom prst="rect">
            <a:avLst/>
          </a:prstGeom>
        </p:spPr>
      </p:pic>
    </p:spTree>
    <p:extLst>
      <p:ext uri="{BB962C8B-B14F-4D97-AF65-F5344CB8AC3E}">
        <p14:creationId xmlns:p14="http://schemas.microsoft.com/office/powerpoint/2010/main" val="54252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8CC79C-6FFE-0750-F997-B1D72DF0AB2C}"/>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33D0970-6477-38F6-38E7-8240F561AE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7BCAA5-FEB4-D731-BA3B-E940FCFF94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5CE4950-D331-00C5-BC75-5B3ED5F15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CF69DD-9BC8-C5F4-A8D1-3648ED8A0ACE}"/>
              </a:ext>
            </a:extLst>
          </p:cNvPr>
          <p:cNvSpPr>
            <a:spLocks noGrp="1"/>
          </p:cNvSpPr>
          <p:nvPr>
            <p:ph type="ctrTitle"/>
          </p:nvPr>
        </p:nvSpPr>
        <p:spPr>
          <a:xfrm>
            <a:off x="2037607" y="852978"/>
            <a:ext cx="8487517" cy="1307592"/>
          </a:xfrm>
        </p:spPr>
        <p:txBody>
          <a:bodyPr vert="horz" lIns="91440" tIns="45720" rIns="91440" bIns="45720" rtlCol="0" anchor="t">
            <a:normAutofit fontScale="90000"/>
          </a:bodyPr>
          <a:lstStyle/>
          <a:p>
            <a:pPr>
              <a:lnSpc>
                <a:spcPct val="90000"/>
              </a:lnSpc>
            </a:pPr>
            <a:br>
              <a:rPr lang="en-US" sz="2200" dirty="0"/>
            </a:br>
            <a:r>
              <a:rPr lang="en-US" sz="2400" dirty="0"/>
              <a:t>Current State of Marijuana Rescheduling Proposed Rule</a:t>
            </a:r>
            <a:br>
              <a:rPr lang="en-US" sz="2400" dirty="0"/>
            </a:br>
            <a:endParaRPr lang="en-US" sz="2200" dirty="0"/>
          </a:p>
        </p:txBody>
      </p:sp>
      <p:cxnSp>
        <p:nvCxnSpPr>
          <p:cNvPr id="15" name="Straight Connector 14">
            <a:extLst>
              <a:ext uri="{FF2B5EF4-FFF2-40B4-BE49-F238E27FC236}">
                <a16:creationId xmlns:a16="http://schemas.microsoft.com/office/drawing/2014/main" id="{20A331BC-B653-A417-0DD1-A65D8C9221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724BE63-ACCA-6F72-350C-4994882229F1}"/>
              </a:ext>
            </a:extLst>
          </p:cNvPr>
          <p:cNvSpPr>
            <a:spLocks noGrp="1"/>
          </p:cNvSpPr>
          <p:nvPr>
            <p:ph type="subTitle" idx="1"/>
          </p:nvPr>
        </p:nvSpPr>
        <p:spPr>
          <a:xfrm>
            <a:off x="1428750" y="2031492"/>
            <a:ext cx="10048875" cy="3739896"/>
          </a:xfrm>
        </p:spPr>
        <p:txBody>
          <a:bodyPr vert="horz" lIns="91440" tIns="45720" rIns="91440" bIns="45720" rtlCol="0">
            <a:normAutofit fontScale="85000" lnSpcReduction="20000"/>
          </a:bodyPr>
          <a:lstStyle/>
          <a:p>
            <a:r>
              <a:rPr lang="en-US" dirty="0">
                <a:cs typeface="Arial" panose="020B0604020202020204" pitchFamily="34" charset="0"/>
              </a:rPr>
              <a:t>Proposed Rescheduling Rule, published in May 2024, received 43,000 comments.</a:t>
            </a:r>
          </a:p>
          <a:p>
            <a:pPr marL="285750" indent="-285750">
              <a:buFont typeface="Arial" panose="020B0604020202020204" pitchFamily="34" charset="0"/>
              <a:buChar char="•"/>
            </a:pPr>
            <a:r>
              <a:rPr lang="en-US" dirty="0">
                <a:solidFill>
                  <a:srgbClr val="FF0000"/>
                </a:solidFill>
                <a:cs typeface="Arial" panose="020B0604020202020204" pitchFamily="34" charset="0"/>
              </a:rPr>
              <a:t>69% of comments support complete descheduling  </a:t>
            </a:r>
          </a:p>
          <a:p>
            <a:r>
              <a:rPr lang="en-US" dirty="0">
                <a:cs typeface="Arial" panose="020B0604020202020204" pitchFamily="34" charset="0"/>
              </a:rPr>
              <a:t>DEA scheduled hearing before then-Chief ALJ Mulrooney, (to occur December 2024).</a:t>
            </a:r>
          </a:p>
          <a:p>
            <a:r>
              <a:rPr lang="en-US" dirty="0">
                <a:cs typeface="Arial" panose="020B0604020202020204" pitchFamily="34" charset="0"/>
              </a:rPr>
              <a:t>DEA determined parties to participate at hearing.  </a:t>
            </a:r>
          </a:p>
          <a:p>
            <a:pPr marL="1600200" indent="-285750">
              <a:buFont typeface="Arial" panose="020B0604020202020204" pitchFamily="34" charset="0"/>
              <a:buChar char="•"/>
            </a:pPr>
            <a:r>
              <a:rPr lang="en-US" dirty="0">
                <a:cs typeface="Arial" panose="020B0604020202020204" pitchFamily="34" charset="0"/>
              </a:rPr>
              <a:t>Rescheduled hearing was to begin </a:t>
            </a:r>
            <a:r>
              <a:rPr lang="en-US" dirty="0">
                <a:solidFill>
                  <a:srgbClr val="FF0000"/>
                </a:solidFill>
                <a:cs typeface="Arial" panose="020B0604020202020204" pitchFamily="34" charset="0"/>
              </a:rPr>
              <a:t>on January 21, 2025</a:t>
            </a:r>
          </a:p>
          <a:p>
            <a:pPr marL="1600200" indent="-285750">
              <a:buFont typeface="Arial" panose="020B0604020202020204" pitchFamily="34" charset="0"/>
              <a:buChar char="•"/>
            </a:pPr>
            <a:r>
              <a:rPr lang="en-US" dirty="0">
                <a:cs typeface="Arial" panose="020B0604020202020204" pitchFamily="34" charset="0"/>
              </a:rPr>
              <a:t>Filed motion concerning </a:t>
            </a:r>
            <a:r>
              <a:rPr lang="en-US" i="1" dirty="0">
                <a:cs typeface="Arial" panose="020B0604020202020204" pitchFamily="34" charset="0"/>
              </a:rPr>
              <a:t>ex parte </a:t>
            </a:r>
            <a:r>
              <a:rPr lang="en-US" dirty="0">
                <a:cs typeface="Arial" panose="020B0604020202020204" pitchFamily="34" charset="0"/>
              </a:rPr>
              <a:t>communications that occurred between DEA and  third parties</a:t>
            </a:r>
          </a:p>
          <a:p>
            <a:pPr marL="1600200" indent="-285750">
              <a:buFont typeface="Arial" panose="020B0604020202020204" pitchFamily="34" charset="0"/>
              <a:buChar char="•"/>
            </a:pPr>
            <a:r>
              <a:rPr lang="en-US" dirty="0">
                <a:cs typeface="Arial" panose="020B0604020202020204" pitchFamily="34" charset="0"/>
              </a:rPr>
              <a:t>ALJ Mulrooney stayed the matter, pending interlocutory appeal of his decision concerning the </a:t>
            </a:r>
            <a:r>
              <a:rPr lang="en-US" i="1" dirty="0">
                <a:cs typeface="Arial" panose="020B0604020202020204" pitchFamily="34" charset="0"/>
              </a:rPr>
              <a:t>ex parte </a:t>
            </a:r>
            <a:r>
              <a:rPr lang="en-US" dirty="0">
                <a:cs typeface="Arial" panose="020B0604020202020204" pitchFamily="34" charset="0"/>
              </a:rPr>
              <a:t>communications.</a:t>
            </a:r>
          </a:p>
          <a:p>
            <a:pPr marL="2057400"/>
            <a:r>
              <a:rPr lang="en-US" dirty="0">
                <a:solidFill>
                  <a:srgbClr val="FF0000"/>
                </a:solidFill>
                <a:cs typeface="Arial" panose="020B0604020202020204" pitchFamily="34" charset="0"/>
              </a:rPr>
              <a:t>New President, new DEA Administrator…  </a:t>
            </a:r>
          </a:p>
          <a:p>
            <a:pPr marL="2057400"/>
            <a:r>
              <a:rPr lang="en-US" dirty="0">
                <a:solidFill>
                  <a:srgbClr val="FF0000"/>
                </a:solidFill>
                <a:cs typeface="Arial" panose="020B0604020202020204" pitchFamily="34" charset="0"/>
              </a:rPr>
              <a:t>Judge Mulrooney retired July 31, 2025…</a:t>
            </a:r>
          </a:p>
          <a:p>
            <a:pPr indent="-228600">
              <a:buFont typeface="Arial" panose="020B0604020202020204" pitchFamily="34" charset="0"/>
              <a:buChar char="•"/>
            </a:pPr>
            <a:endParaRPr lang="en-US" dirty="0"/>
          </a:p>
        </p:txBody>
      </p:sp>
      <p:cxnSp>
        <p:nvCxnSpPr>
          <p:cNvPr id="17" name="Straight Connector 16">
            <a:extLst>
              <a:ext uri="{FF2B5EF4-FFF2-40B4-BE49-F238E27FC236}">
                <a16:creationId xmlns:a16="http://schemas.microsoft.com/office/drawing/2014/main" id="{6891B880-6167-EE83-611F-7C241F9265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ADA228C-6960-0D8F-252C-84644F9A23AB}"/>
              </a:ext>
            </a:extLst>
          </p:cNvPr>
          <p:cNvPicPr>
            <a:picLocks noChangeAspect="1"/>
          </p:cNvPicPr>
          <p:nvPr/>
        </p:nvPicPr>
        <p:blipFill>
          <a:blip r:embed="rId2"/>
          <a:stretch>
            <a:fillRect/>
          </a:stretch>
        </p:blipFill>
        <p:spPr>
          <a:xfrm>
            <a:off x="1041046" y="3295290"/>
            <a:ext cx="1762961" cy="2559779"/>
          </a:xfrm>
          <a:prstGeom prst="rect">
            <a:avLst/>
          </a:prstGeom>
        </p:spPr>
      </p:pic>
      <p:pic>
        <p:nvPicPr>
          <p:cNvPr id="6" name="Picture 5">
            <a:extLst>
              <a:ext uri="{FF2B5EF4-FFF2-40B4-BE49-F238E27FC236}">
                <a16:creationId xmlns:a16="http://schemas.microsoft.com/office/drawing/2014/main" id="{09C44107-8ED5-CA31-D227-5B0AC896F5B1}"/>
              </a:ext>
            </a:extLst>
          </p:cNvPr>
          <p:cNvPicPr>
            <a:picLocks noChangeAspect="1"/>
          </p:cNvPicPr>
          <p:nvPr/>
        </p:nvPicPr>
        <p:blipFill>
          <a:blip r:embed="rId3"/>
          <a:stretch>
            <a:fillRect/>
          </a:stretch>
        </p:blipFill>
        <p:spPr>
          <a:xfrm>
            <a:off x="82584" y="6353925"/>
            <a:ext cx="1916924" cy="336712"/>
          </a:xfrm>
          <a:prstGeom prst="rect">
            <a:avLst/>
          </a:prstGeom>
        </p:spPr>
      </p:pic>
    </p:spTree>
    <p:extLst>
      <p:ext uri="{BB962C8B-B14F-4D97-AF65-F5344CB8AC3E}">
        <p14:creationId xmlns:p14="http://schemas.microsoft.com/office/powerpoint/2010/main" val="4294024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2821B1-F5F8-304D-62B1-A40E41C8EC69}"/>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3FB2E48-BBCF-9F5D-449B-0D5D31B466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06472A-FFF5-9426-9ED9-1EC99AC2DA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27B64ED-4A90-277A-EF66-753078C31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2290A3-8191-0F32-51CC-09B5F76350EA}"/>
              </a:ext>
            </a:extLst>
          </p:cNvPr>
          <p:cNvSpPr>
            <a:spLocks noGrp="1"/>
          </p:cNvSpPr>
          <p:nvPr>
            <p:ph type="ctrTitle"/>
          </p:nvPr>
        </p:nvSpPr>
        <p:spPr>
          <a:xfrm>
            <a:off x="1999508" y="774579"/>
            <a:ext cx="9316192" cy="1307592"/>
          </a:xfrm>
        </p:spPr>
        <p:txBody>
          <a:bodyPr vert="horz" lIns="91440" tIns="45720" rIns="91440" bIns="45720" rtlCol="0" anchor="t">
            <a:normAutofit fontScale="90000"/>
          </a:bodyPr>
          <a:lstStyle/>
          <a:p>
            <a:pPr>
              <a:lnSpc>
                <a:spcPct val="90000"/>
              </a:lnSpc>
            </a:pPr>
            <a:br>
              <a:rPr lang="en-US" sz="2200" dirty="0"/>
            </a:br>
            <a:r>
              <a:rPr lang="en-US" sz="2400" dirty="0"/>
              <a:t>Decision of ALJ Mulrooney: Stay Pending Interlocutory Appeal</a:t>
            </a:r>
            <a:br>
              <a:rPr lang="en-US" sz="2400" dirty="0"/>
            </a:br>
            <a:endParaRPr lang="en-US" sz="2200" dirty="0"/>
          </a:p>
        </p:txBody>
      </p:sp>
      <p:cxnSp>
        <p:nvCxnSpPr>
          <p:cNvPr id="15" name="Straight Connector 14">
            <a:extLst>
              <a:ext uri="{FF2B5EF4-FFF2-40B4-BE49-F238E27FC236}">
                <a16:creationId xmlns:a16="http://schemas.microsoft.com/office/drawing/2014/main" id="{C0D6BD95-FA9D-671A-20F2-F9411DD347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AFE7F0-BFDA-E48A-6FF2-CF47EE68A3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D3D39D3E-996B-0174-FAE5-FFF22C6486F4}"/>
              </a:ext>
            </a:extLst>
          </p:cNvPr>
          <p:cNvSpPr txBox="1">
            <a:spLocks noGrp="1"/>
          </p:cNvSpPr>
          <p:nvPr>
            <p:ph type="subTitle" idx="1"/>
          </p:nvPr>
        </p:nvSpPr>
        <p:spPr>
          <a:xfrm>
            <a:off x="264610" y="1651054"/>
            <a:ext cx="9384215" cy="646331"/>
          </a:xfrm>
          <a:prstGeom prst="rect">
            <a:avLst/>
          </a:prstGeom>
          <a:noFill/>
        </p:spPr>
        <p:txBody>
          <a:bodyPr wrap="square" rtlCol="0">
            <a:spAutoFit/>
          </a:bodyPr>
          <a:lstStyle/>
          <a:p>
            <a:pPr>
              <a:lnSpc>
                <a:spcPct val="100000"/>
              </a:lnSpc>
              <a:spcBef>
                <a:spcPts val="0"/>
              </a:spcBef>
            </a:pPr>
            <a:r>
              <a:rPr lang="en-US" sz="1800" dirty="0">
                <a:cs typeface="Arial" panose="020B0604020202020204" pitchFamily="34" charset="0"/>
              </a:rPr>
              <a:t>Judge Mulrooney’s Decision staying the proceedings is linked </a:t>
            </a:r>
            <a:r>
              <a:rPr lang="en-US" sz="1800" dirty="0">
                <a:cs typeface="Arial" panose="020B0604020202020204" pitchFamily="34" charset="0"/>
                <a:hlinkClick r:id="rId2"/>
              </a:rPr>
              <a:t>here</a:t>
            </a:r>
            <a:r>
              <a:rPr lang="en-US" sz="1800" dirty="0">
                <a:cs typeface="Arial" panose="020B0604020202020204" pitchFamily="34" charset="0"/>
              </a:rPr>
              <a:t>.</a:t>
            </a:r>
          </a:p>
          <a:p>
            <a:pPr>
              <a:lnSpc>
                <a:spcPct val="100000"/>
              </a:lnSpc>
              <a:spcBef>
                <a:spcPts val="0"/>
              </a:spcBef>
            </a:pPr>
            <a:r>
              <a:rPr lang="en-US" sz="1800" dirty="0">
                <a:cs typeface="Arial" panose="020B0604020202020204" pitchFamily="34" charset="0"/>
              </a:rPr>
              <a:t>A few quotes from the Decision (emphasis added):</a:t>
            </a:r>
          </a:p>
        </p:txBody>
      </p:sp>
      <p:sp>
        <p:nvSpPr>
          <p:cNvPr id="6" name="TextBox 5">
            <a:extLst>
              <a:ext uri="{FF2B5EF4-FFF2-40B4-BE49-F238E27FC236}">
                <a16:creationId xmlns:a16="http://schemas.microsoft.com/office/drawing/2014/main" id="{8B6D11BF-E980-6A98-C4AF-849F283DF2AF}"/>
              </a:ext>
            </a:extLst>
          </p:cNvPr>
          <p:cNvSpPr txBox="1"/>
          <p:nvPr/>
        </p:nvSpPr>
        <p:spPr>
          <a:xfrm>
            <a:off x="952500" y="2508528"/>
            <a:ext cx="10806684" cy="1200329"/>
          </a:xfrm>
          <a:prstGeom prst="rect">
            <a:avLst/>
          </a:prstGeom>
          <a:noFill/>
        </p:spPr>
        <p:txBody>
          <a:bodyPr wrap="square" rtlCol="0">
            <a:spAutoFit/>
          </a:bodyPr>
          <a:lstStyle/>
          <a:p>
            <a:pPr marL="0" lvl="1" algn="just" defTabSz="613172">
              <a:lnSpc>
                <a:spcPct val="90000"/>
              </a:lnSpc>
              <a:tabLst>
                <a:tab pos="7543800" algn="l"/>
                <a:tab pos="7800975" algn="l"/>
              </a:tabLst>
            </a:pPr>
            <a:r>
              <a:rPr lang="en-US" sz="1600" b="1" dirty="0">
                <a:solidFill>
                  <a:schemeClr val="accent2">
                    <a:lumMod val="50000"/>
                  </a:schemeClr>
                </a:solidFill>
                <a:cs typeface="Arial" panose="020B0604020202020204" pitchFamily="34" charset="0"/>
              </a:rPr>
              <a:t>“</a:t>
            </a:r>
            <a:r>
              <a:rPr lang="en-US" sz="1600" dirty="0">
                <a:cs typeface="Arial" panose="020B0604020202020204" pitchFamily="34" charset="0"/>
              </a:rPr>
              <a:t>To be sure, the specter of officials at the highest level of Agency management selectively assisting and granting access to individuals and groups standing in opposition to the NPRM it purportedly supports as the proponent, carries no small measure of discomfiture. </a:t>
            </a:r>
            <a:r>
              <a:rPr lang="en-US" sz="1600" b="1" dirty="0">
                <a:cs typeface="Arial" panose="020B0604020202020204" pitchFamily="34" charset="0"/>
              </a:rPr>
              <a:t>If true, viewed in the best light, these allegations demonstrate a puzzling and grotesque lack of understanding and poor judgment from high-level officials at a major federal agency with a wealth of prior experience with the APA</a:t>
            </a:r>
            <a:r>
              <a:rPr lang="en-US" sz="1600" dirty="0">
                <a:cs typeface="Arial" panose="020B0604020202020204" pitchFamily="34" charset="0"/>
              </a:rPr>
              <a:t>. </a:t>
            </a:r>
            <a:r>
              <a:rPr lang="en-US" sz="1600" b="1" i="1" dirty="0">
                <a:cs typeface="Arial" panose="020B0604020202020204" pitchFamily="34" charset="0"/>
              </a:rPr>
              <a:t>And that is a charitable perspective</a:t>
            </a:r>
            <a:r>
              <a:rPr lang="en-US" sz="1600" b="1" dirty="0">
                <a:cs typeface="Arial" panose="020B0604020202020204" pitchFamily="34" charset="0"/>
              </a:rPr>
              <a:t>.</a:t>
            </a:r>
            <a:r>
              <a:rPr lang="en-US" sz="1600" b="1" dirty="0">
                <a:solidFill>
                  <a:schemeClr val="accent2">
                    <a:lumMod val="50000"/>
                  </a:schemeClr>
                </a:solidFill>
                <a:cs typeface="Arial" panose="020B0604020202020204" pitchFamily="34" charset="0"/>
              </a:rPr>
              <a:t>”</a:t>
            </a:r>
          </a:p>
        </p:txBody>
      </p:sp>
      <p:sp>
        <p:nvSpPr>
          <p:cNvPr id="7" name="TextBox 6">
            <a:extLst>
              <a:ext uri="{FF2B5EF4-FFF2-40B4-BE49-F238E27FC236}">
                <a16:creationId xmlns:a16="http://schemas.microsoft.com/office/drawing/2014/main" id="{0ED98B24-3B65-8D19-B6CF-5ADAAD3BDC07}"/>
              </a:ext>
            </a:extLst>
          </p:cNvPr>
          <p:cNvSpPr txBox="1"/>
          <p:nvPr/>
        </p:nvSpPr>
        <p:spPr>
          <a:xfrm>
            <a:off x="2233069" y="3866796"/>
            <a:ext cx="8901656" cy="1643527"/>
          </a:xfrm>
          <a:prstGeom prst="rect">
            <a:avLst/>
          </a:prstGeom>
          <a:noFill/>
        </p:spPr>
        <p:txBody>
          <a:bodyPr wrap="square" rtlCol="0">
            <a:spAutoFit/>
          </a:bodyPr>
          <a:lstStyle/>
          <a:p>
            <a:pPr algn="just">
              <a:lnSpc>
                <a:spcPct val="90000"/>
              </a:lnSpc>
            </a:pPr>
            <a:r>
              <a:rPr lang="en-US" sz="1600" b="1" dirty="0">
                <a:solidFill>
                  <a:schemeClr val="accent2">
                    <a:lumMod val="50000"/>
                  </a:schemeClr>
                </a:solidFill>
                <a:cs typeface="Arial" panose="020B0604020202020204" pitchFamily="34" charset="0"/>
              </a:rPr>
              <a:t>“</a:t>
            </a:r>
            <a:r>
              <a:rPr lang="en-US" sz="1600" dirty="0">
                <a:cs typeface="Arial" panose="020B0604020202020204" pitchFamily="34" charset="0"/>
              </a:rPr>
              <a:t>Even factoring in the reality that sometimes litigants and their representatives should be mindful of what they wish for, to the extent my analysis is found to be in error on review, I am willing to certify that the allowance of this interlocutory appeal could potentially avoid exceptional delay, expense or prejudice to the DPs and the Government by injecting appellate certainty into the equation at this stage of proceedings. Were my analysis to be reviewed on appeal and determined to constitute prejudicial error, </a:t>
            </a:r>
            <a:r>
              <a:rPr lang="en-US" sz="1600" b="1" dirty="0">
                <a:cs typeface="Arial" panose="020B0604020202020204" pitchFamily="34" charset="0"/>
              </a:rPr>
              <a:t>a remand would clearly result in significant delay and expense to the Designated Participants and the process.</a:t>
            </a:r>
            <a:r>
              <a:rPr lang="en-US" sz="1600" b="1" dirty="0">
                <a:solidFill>
                  <a:schemeClr val="accent2">
                    <a:lumMod val="50000"/>
                  </a:schemeClr>
                </a:solidFill>
                <a:cs typeface="Arial" panose="020B0604020202020204" pitchFamily="34" charset="0"/>
              </a:rPr>
              <a:t>”</a:t>
            </a:r>
            <a:endParaRPr lang="en-US" sz="1600" dirty="0">
              <a:solidFill>
                <a:schemeClr val="accent2">
                  <a:lumMod val="50000"/>
                </a:schemeClr>
              </a:solidFill>
              <a:cs typeface="Arial" panose="020B0604020202020204" pitchFamily="34" charset="0"/>
            </a:endParaRPr>
          </a:p>
        </p:txBody>
      </p:sp>
      <p:pic>
        <p:nvPicPr>
          <p:cNvPr id="8" name="Picture 7">
            <a:extLst>
              <a:ext uri="{FF2B5EF4-FFF2-40B4-BE49-F238E27FC236}">
                <a16:creationId xmlns:a16="http://schemas.microsoft.com/office/drawing/2014/main" id="{E2D132F0-B990-84AB-4366-2D92D9C74FAF}"/>
              </a:ext>
            </a:extLst>
          </p:cNvPr>
          <p:cNvPicPr>
            <a:picLocks noChangeAspect="1"/>
          </p:cNvPicPr>
          <p:nvPr/>
        </p:nvPicPr>
        <p:blipFill>
          <a:blip r:embed="rId3"/>
          <a:stretch>
            <a:fillRect/>
          </a:stretch>
        </p:blipFill>
        <p:spPr>
          <a:xfrm>
            <a:off x="414508" y="4692176"/>
            <a:ext cx="1560218" cy="1239462"/>
          </a:xfrm>
          <a:prstGeom prst="rect">
            <a:avLst/>
          </a:prstGeom>
        </p:spPr>
      </p:pic>
      <p:pic>
        <p:nvPicPr>
          <p:cNvPr id="3" name="Picture 2">
            <a:extLst>
              <a:ext uri="{FF2B5EF4-FFF2-40B4-BE49-F238E27FC236}">
                <a16:creationId xmlns:a16="http://schemas.microsoft.com/office/drawing/2014/main" id="{61C0EB38-0786-3DE7-A2EA-CBF115313ED8}"/>
              </a:ext>
            </a:extLst>
          </p:cNvPr>
          <p:cNvPicPr>
            <a:picLocks noChangeAspect="1"/>
          </p:cNvPicPr>
          <p:nvPr/>
        </p:nvPicPr>
        <p:blipFill>
          <a:blip r:embed="rId4"/>
          <a:stretch>
            <a:fillRect/>
          </a:stretch>
        </p:blipFill>
        <p:spPr>
          <a:xfrm>
            <a:off x="82584" y="6353925"/>
            <a:ext cx="1916924" cy="336712"/>
          </a:xfrm>
          <a:prstGeom prst="rect">
            <a:avLst/>
          </a:prstGeom>
        </p:spPr>
      </p:pic>
    </p:spTree>
    <p:extLst>
      <p:ext uri="{BB962C8B-B14F-4D97-AF65-F5344CB8AC3E}">
        <p14:creationId xmlns:p14="http://schemas.microsoft.com/office/powerpoint/2010/main" val="1992409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E466AC-39A5-CA04-8E95-8AF828075A49}"/>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F2DE014-3634-C5DB-078E-7E3325162E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CD847F-AE83-B75B-012A-CE06876F4B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01FF6639-951E-312B-E5D0-DE3C88A0F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4352BC-42CB-2545-6703-DDB2C92FA79F}"/>
              </a:ext>
            </a:extLst>
          </p:cNvPr>
          <p:cNvSpPr>
            <a:spLocks noGrp="1"/>
          </p:cNvSpPr>
          <p:nvPr>
            <p:ph type="ctrTitle"/>
          </p:nvPr>
        </p:nvSpPr>
        <p:spPr>
          <a:xfrm>
            <a:off x="4866968" y="914400"/>
            <a:ext cx="6627924" cy="1307592"/>
          </a:xfrm>
        </p:spPr>
        <p:txBody>
          <a:bodyPr vert="horz" lIns="91440" tIns="45720" rIns="91440" bIns="45720" rtlCol="0" anchor="t">
            <a:normAutofit/>
          </a:bodyPr>
          <a:lstStyle/>
          <a:p>
            <a:pPr>
              <a:lnSpc>
                <a:spcPct val="90000"/>
              </a:lnSpc>
            </a:pPr>
            <a:br>
              <a:rPr lang="en-US" sz="2200" dirty="0"/>
            </a:br>
            <a:endParaRPr lang="en-US" sz="2200" dirty="0"/>
          </a:p>
        </p:txBody>
      </p:sp>
      <p:cxnSp>
        <p:nvCxnSpPr>
          <p:cNvPr id="15" name="Straight Connector 14">
            <a:extLst>
              <a:ext uri="{FF2B5EF4-FFF2-40B4-BE49-F238E27FC236}">
                <a16:creationId xmlns:a16="http://schemas.microsoft.com/office/drawing/2014/main" id="{99A22AC3-84F4-D48B-A46F-5B9D71446B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94347-A958-F877-8D42-F0F1AD7950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76DDBB2-7A40-141E-12D3-42CA4DB36340}"/>
              </a:ext>
            </a:extLst>
          </p:cNvPr>
          <p:cNvPicPr>
            <a:picLocks noChangeAspect="1"/>
          </p:cNvPicPr>
          <p:nvPr/>
        </p:nvPicPr>
        <p:blipFill>
          <a:blip r:embed="rId2"/>
          <a:stretch>
            <a:fillRect/>
          </a:stretch>
        </p:blipFill>
        <p:spPr>
          <a:xfrm>
            <a:off x="82584" y="6353925"/>
            <a:ext cx="1916924" cy="336712"/>
          </a:xfrm>
          <a:prstGeom prst="rect">
            <a:avLst/>
          </a:prstGeom>
        </p:spPr>
      </p:pic>
      <p:pic>
        <p:nvPicPr>
          <p:cNvPr id="4" name="Picture 3">
            <a:extLst>
              <a:ext uri="{FF2B5EF4-FFF2-40B4-BE49-F238E27FC236}">
                <a16:creationId xmlns:a16="http://schemas.microsoft.com/office/drawing/2014/main" id="{C72D38EF-F21E-9E5C-78E1-44AB5F5BA5AC}"/>
              </a:ext>
            </a:extLst>
          </p:cNvPr>
          <p:cNvPicPr>
            <a:picLocks noChangeAspect="1"/>
          </p:cNvPicPr>
          <p:nvPr/>
        </p:nvPicPr>
        <p:blipFill>
          <a:blip r:embed="rId3"/>
          <a:stretch>
            <a:fillRect/>
          </a:stretch>
        </p:blipFill>
        <p:spPr>
          <a:xfrm>
            <a:off x="1828390" y="1037671"/>
            <a:ext cx="9449619" cy="4005419"/>
          </a:xfrm>
          <a:prstGeom prst="rect">
            <a:avLst/>
          </a:prstGeom>
        </p:spPr>
      </p:pic>
    </p:spTree>
    <p:extLst>
      <p:ext uri="{BB962C8B-B14F-4D97-AF65-F5344CB8AC3E}">
        <p14:creationId xmlns:p14="http://schemas.microsoft.com/office/powerpoint/2010/main" val="1664590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EAB52F-DE4A-0BD3-0408-707F4641DC9D}"/>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56657B7-B316-006C-D0D1-0FC3743468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71DB669-DDBB-1B1C-F5C2-17CC430D9A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01120B41-77E7-5F6D-E84D-712DA439B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00193F-13EE-A1A6-99E0-854197E4FEF6}"/>
              </a:ext>
            </a:extLst>
          </p:cNvPr>
          <p:cNvSpPr>
            <a:spLocks noGrp="1"/>
          </p:cNvSpPr>
          <p:nvPr>
            <p:ph type="ctrTitle"/>
          </p:nvPr>
        </p:nvSpPr>
        <p:spPr>
          <a:xfrm>
            <a:off x="2322295" y="1007091"/>
            <a:ext cx="6627924" cy="1307592"/>
          </a:xfrm>
        </p:spPr>
        <p:txBody>
          <a:bodyPr vert="horz" lIns="91440" tIns="45720" rIns="91440" bIns="45720" rtlCol="0" anchor="t">
            <a:normAutofit/>
          </a:bodyPr>
          <a:lstStyle/>
          <a:p>
            <a:pPr algn="ctr">
              <a:lnSpc>
                <a:spcPct val="90000"/>
              </a:lnSpc>
            </a:pPr>
            <a:r>
              <a:rPr lang="en-US" sz="2200" dirty="0"/>
              <a:t>Marijuana executive order:</a:t>
            </a:r>
            <a:br>
              <a:rPr lang="en-US" sz="2400" dirty="0"/>
            </a:br>
            <a:endParaRPr lang="en-US" sz="2200" dirty="0"/>
          </a:p>
        </p:txBody>
      </p:sp>
      <p:cxnSp>
        <p:nvCxnSpPr>
          <p:cNvPr id="15" name="Straight Connector 14">
            <a:extLst>
              <a:ext uri="{FF2B5EF4-FFF2-40B4-BE49-F238E27FC236}">
                <a16:creationId xmlns:a16="http://schemas.microsoft.com/office/drawing/2014/main" id="{D7CF2A31-68D6-901D-80B6-D11D4EA8C0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308E91F2-DD0B-E87B-906A-3A73BF17D008}"/>
              </a:ext>
            </a:extLst>
          </p:cNvPr>
          <p:cNvSpPr>
            <a:spLocks noGrp="1"/>
          </p:cNvSpPr>
          <p:nvPr>
            <p:ph type="subTitle" idx="1"/>
          </p:nvPr>
        </p:nvSpPr>
        <p:spPr>
          <a:xfrm>
            <a:off x="685801" y="1352550"/>
            <a:ext cx="10058400" cy="4344161"/>
          </a:xfrm>
        </p:spPr>
        <p:txBody>
          <a:bodyPr vert="horz" lIns="91440" tIns="45720" rIns="91440" bIns="45720" rtlCol="0">
            <a:normAutofit/>
          </a:bodyPr>
          <a:lstStyle/>
          <a:p>
            <a:pPr marL="857250" lvl="1" indent="-285750" algn="l" defTabSz="800100">
              <a:buFont typeface="Arial" panose="020B0604020202020204" pitchFamily="34" charset="0"/>
              <a:buChar char="•"/>
            </a:pPr>
            <a:r>
              <a:rPr lang="en-US" sz="1400" dirty="0">
                <a:cs typeface="Arial" panose="020B0604020202020204" pitchFamily="34" charset="0"/>
              </a:rPr>
              <a:t>In 2023, FDA completed a review of medical use of marijuana and found scientific support for its use to treat anorexia related to a medical condition, nausea and vomiting, and pain.</a:t>
            </a:r>
          </a:p>
          <a:p>
            <a:pPr marL="571500" lvl="1" algn="l" defTabSz="800100"/>
            <a:endParaRPr lang="en-US" sz="1400" dirty="0">
              <a:cs typeface="Arial" panose="020B0604020202020204" pitchFamily="34" charset="0"/>
            </a:endParaRPr>
          </a:p>
          <a:p>
            <a:pPr marL="857250" lvl="1" indent="-285750" algn="l" defTabSz="800100">
              <a:buFont typeface="Arial" panose="020B0604020202020204" pitchFamily="34" charset="0"/>
              <a:buChar char="•"/>
            </a:pPr>
            <a:r>
              <a:rPr lang="en-US" sz="1400" dirty="0">
                <a:cs typeface="Arial" panose="020B0604020202020204" pitchFamily="34" charset="0"/>
              </a:rPr>
              <a:t>40 States plus DC have State- or locally-sanctioned, regulated medical marijuana programs.  </a:t>
            </a:r>
          </a:p>
          <a:p>
            <a:pPr marL="857250" lvl="1" indent="-285750" algn="l" defTabSz="800100">
              <a:buFont typeface="Arial" panose="020B0604020202020204" pitchFamily="34" charset="0"/>
              <a:buChar char="•"/>
            </a:pPr>
            <a:endParaRPr lang="en-US" sz="1400" dirty="0">
              <a:cs typeface="Arial" panose="020B0604020202020204" pitchFamily="34" charset="0"/>
            </a:endParaRPr>
          </a:p>
          <a:p>
            <a:pPr marL="857250" lvl="1" indent="-285750" algn="l" defTabSz="800100">
              <a:buFont typeface="Arial" panose="020B0604020202020204" pitchFamily="34" charset="0"/>
              <a:buChar char="•"/>
            </a:pPr>
            <a:r>
              <a:rPr lang="en-US" sz="1400" b="1" dirty="0">
                <a:cs typeface="Arial" panose="020B0604020202020204" pitchFamily="34" charset="0"/>
              </a:rPr>
              <a:t>Decades of Federal drug control policy have neglected marijuana’s medical uses</a:t>
            </a:r>
            <a:r>
              <a:rPr lang="en-US" sz="1400" dirty="0">
                <a:cs typeface="Arial" panose="020B0604020202020204" pitchFamily="34" charset="0"/>
              </a:rPr>
              <a:t>.  That oversight has limited the ability of scientists and manufacturers to </a:t>
            </a:r>
            <a:r>
              <a:rPr lang="en-US" sz="1400" b="1" dirty="0">
                <a:cs typeface="Arial" panose="020B0604020202020204" pitchFamily="34" charset="0"/>
              </a:rPr>
              <a:t>complete the necessary research on safety and efficacy</a:t>
            </a:r>
            <a:r>
              <a:rPr lang="en-US" sz="1400" dirty="0">
                <a:cs typeface="Arial" panose="020B0604020202020204" pitchFamily="34" charset="0"/>
              </a:rPr>
              <a:t> to inform doctors and patients.</a:t>
            </a:r>
          </a:p>
          <a:p>
            <a:pPr marL="571500" lvl="1" algn="l" defTabSz="800100"/>
            <a:endParaRPr lang="en-US" sz="1400" dirty="0">
              <a:cs typeface="Arial" panose="020B0604020202020204" pitchFamily="34" charset="0"/>
            </a:endParaRPr>
          </a:p>
          <a:p>
            <a:pPr marL="857250" lvl="1" indent="-285750" algn="l" defTabSz="800100">
              <a:buFont typeface="Arial" panose="020B0604020202020204" pitchFamily="34" charset="0"/>
              <a:buChar char="•"/>
            </a:pPr>
            <a:r>
              <a:rPr lang="en-US" sz="1400" dirty="0">
                <a:cs typeface="Arial" panose="020B0604020202020204" pitchFamily="34" charset="0"/>
              </a:rPr>
              <a:t>In 2023, the HHS recommended to the DEA that marijuana be controlled under Schedule III of the CSA.  </a:t>
            </a:r>
          </a:p>
          <a:p>
            <a:endParaRPr lang="en-US" sz="1400" dirty="0">
              <a:cs typeface="Arial" panose="020B0604020202020204" pitchFamily="34" charset="0"/>
            </a:endParaRPr>
          </a:p>
          <a:p>
            <a:r>
              <a:rPr lang="en-US" sz="1400" dirty="0">
                <a:cs typeface="Arial" panose="020B0604020202020204" pitchFamily="34" charset="0"/>
              </a:rPr>
              <a:t>Sec. 2.  Rescheduling Medical Marijuana and Improving Access to Cannabidiol Products.  (a)  </a:t>
            </a:r>
            <a:r>
              <a:rPr lang="en-US" sz="1400" b="1" dirty="0">
                <a:cs typeface="Arial" panose="020B0604020202020204" pitchFamily="34" charset="0"/>
              </a:rPr>
              <a:t>The Attorney General shall take all necessary steps </a:t>
            </a:r>
            <a:r>
              <a:rPr lang="en-US" sz="1400" b="1" dirty="0">
                <a:solidFill>
                  <a:srgbClr val="FF0000"/>
                </a:solidFill>
                <a:cs typeface="Arial" panose="020B0604020202020204" pitchFamily="34" charset="0"/>
              </a:rPr>
              <a:t>to complete the rulemaking process related to rescheduling marijuana to Schedule III of the CSA in the most expeditious manner </a:t>
            </a:r>
            <a:r>
              <a:rPr lang="en-US" sz="1400" dirty="0">
                <a:solidFill>
                  <a:srgbClr val="FF0000"/>
                </a:solidFill>
                <a:cs typeface="Arial" panose="020B0604020202020204" pitchFamily="34" charset="0"/>
              </a:rPr>
              <a:t>in accordance with Federal law, including 21 U.S.C. 811.</a:t>
            </a:r>
          </a:p>
        </p:txBody>
      </p:sp>
      <p:cxnSp>
        <p:nvCxnSpPr>
          <p:cNvPr id="17" name="Straight Connector 16">
            <a:extLst>
              <a:ext uri="{FF2B5EF4-FFF2-40B4-BE49-F238E27FC236}">
                <a16:creationId xmlns:a16="http://schemas.microsoft.com/office/drawing/2014/main" id="{E0456E63-5016-257F-A751-8B75417987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0BA6856-EB94-CA06-83C0-1629D58F01D1}"/>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428866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001D4C-5124-DAF5-98B5-470019CAED15}"/>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D8ACCEA-1C58-085D-8071-649D5A536E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EB43BA-655A-6402-D86B-C2757FD464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2768D9FC-C319-D6BB-95B7-B79F7538F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12463E-3D8F-6913-4505-FE58DB2FBA1D}"/>
              </a:ext>
            </a:extLst>
          </p:cNvPr>
          <p:cNvSpPr>
            <a:spLocks noGrp="1"/>
          </p:cNvSpPr>
          <p:nvPr>
            <p:ph type="ctrTitle"/>
          </p:nvPr>
        </p:nvSpPr>
        <p:spPr>
          <a:xfrm>
            <a:off x="3070746" y="883157"/>
            <a:ext cx="6890621" cy="1307592"/>
          </a:xfrm>
        </p:spPr>
        <p:txBody>
          <a:bodyPr vert="horz" lIns="91440" tIns="45720" rIns="91440" bIns="45720" rtlCol="0" anchor="t">
            <a:normAutofit/>
          </a:bodyPr>
          <a:lstStyle/>
          <a:p>
            <a:pPr>
              <a:lnSpc>
                <a:spcPct val="90000"/>
              </a:lnSpc>
            </a:pPr>
            <a:br>
              <a:rPr lang="en-US" sz="2200" dirty="0"/>
            </a:br>
            <a:r>
              <a:rPr lang="en-US" sz="2400" dirty="0"/>
              <a:t>Learning Objectives</a:t>
            </a:r>
            <a:br>
              <a:rPr lang="en-US" sz="2400" dirty="0"/>
            </a:br>
            <a:endParaRPr lang="en-US" sz="2200" dirty="0"/>
          </a:p>
        </p:txBody>
      </p:sp>
      <p:cxnSp>
        <p:nvCxnSpPr>
          <p:cNvPr id="15" name="Straight Connector 14">
            <a:extLst>
              <a:ext uri="{FF2B5EF4-FFF2-40B4-BE49-F238E27FC236}">
                <a16:creationId xmlns:a16="http://schemas.microsoft.com/office/drawing/2014/main" id="{72DDF9F0-BA22-B628-3586-66C5B6CEAA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E2055FF0-42E4-FE05-A7D5-74FF8380A4FA}"/>
              </a:ext>
            </a:extLst>
          </p:cNvPr>
          <p:cNvSpPr>
            <a:spLocks noGrp="1"/>
          </p:cNvSpPr>
          <p:nvPr>
            <p:ph type="subTitle" idx="1"/>
          </p:nvPr>
        </p:nvSpPr>
        <p:spPr>
          <a:xfrm>
            <a:off x="1187355" y="1624085"/>
            <a:ext cx="8421159" cy="4728307"/>
          </a:xfrm>
        </p:spPr>
        <p:txBody>
          <a:bodyPr vert="horz" lIns="91440" tIns="45720" rIns="91440" bIns="45720" rtlCol="0">
            <a:normAutofit/>
          </a:bodyPr>
          <a:lstStyle/>
          <a:p>
            <a:r>
              <a:rPr lang="en-US" dirty="0"/>
              <a:t>At the completion of this activity, the participant will be able to:</a:t>
            </a:r>
          </a:p>
          <a:p>
            <a:pPr marL="800100" lvl="1" indent="-342900" algn="l">
              <a:buFont typeface="Arial" panose="020B0604020202020204" pitchFamily="34" charset="0"/>
              <a:buChar char="•"/>
            </a:pPr>
            <a:r>
              <a:rPr lang="en-US" dirty="0"/>
              <a:t>Understand DEA’s Regulatory Agenda for the Drug Enforcement Administration, including the status of proposed and final rules during 2025.</a:t>
            </a:r>
          </a:p>
          <a:p>
            <a:pPr marL="800100" lvl="1" indent="-342900" algn="l">
              <a:buFont typeface="Arial" panose="020B0604020202020204" pitchFamily="34" charset="0"/>
              <a:buChar char="•"/>
            </a:pPr>
            <a:r>
              <a:rPr lang="en-US" dirty="0"/>
              <a:t>Describe proposed DEA regulations related to telemedicine, proposed special registration and marijuana.</a:t>
            </a:r>
          </a:p>
          <a:p>
            <a:pPr marL="800100" lvl="1" indent="-342900" algn="l">
              <a:buFont typeface="Arial" panose="020B0604020202020204" pitchFamily="34" charset="0"/>
              <a:buChar char="•"/>
            </a:pPr>
            <a:r>
              <a:rPr lang="en-US" dirty="0"/>
              <a:t>Know select Trump Administration Executive Orders and how those Orders affect pending regulations.</a:t>
            </a:r>
          </a:p>
          <a:p>
            <a:pPr marL="800100" lvl="1" indent="-342900" algn="l">
              <a:buFont typeface="Arial" panose="020B0604020202020204" pitchFamily="34" charset="0"/>
              <a:buChar char="•"/>
            </a:pPr>
            <a:r>
              <a:rPr lang="en-US" dirty="0"/>
              <a:t>Understand DEA's rulemaking process relating to pending marijuana scheduling, telemedicine regulations, and special registration in telemedicine.</a:t>
            </a:r>
          </a:p>
          <a:p>
            <a:pPr indent="-228600">
              <a:buFont typeface="Arial" panose="020B0604020202020204" pitchFamily="34" charset="0"/>
              <a:buChar char="•"/>
            </a:pPr>
            <a:endParaRPr lang="en-US" dirty="0"/>
          </a:p>
        </p:txBody>
      </p:sp>
      <p:cxnSp>
        <p:nvCxnSpPr>
          <p:cNvPr id="17" name="Straight Connector 16">
            <a:extLst>
              <a:ext uri="{FF2B5EF4-FFF2-40B4-BE49-F238E27FC236}">
                <a16:creationId xmlns:a16="http://schemas.microsoft.com/office/drawing/2014/main" id="{CE8B69F6-E2FB-2794-764B-BF16B7AC4D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750A985-D771-5AAB-12E1-23801DFF1572}"/>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3196617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06EE42-4348-116A-AE4C-D768C5EFC3D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91E336C-90FB-8E3F-3A05-F342782D8B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290043-63B3-4FC9-0D8F-38C13719BE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00BFA3C-FB16-F460-F463-C898AA13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FB2FAA-F504-370E-480B-ABC2C8EBA562}"/>
              </a:ext>
            </a:extLst>
          </p:cNvPr>
          <p:cNvSpPr>
            <a:spLocks noGrp="1"/>
          </p:cNvSpPr>
          <p:nvPr>
            <p:ph type="ctrTitle"/>
          </p:nvPr>
        </p:nvSpPr>
        <p:spPr>
          <a:xfrm>
            <a:off x="2301747" y="777927"/>
            <a:ext cx="6627924" cy="1588126"/>
          </a:xfrm>
        </p:spPr>
        <p:txBody>
          <a:bodyPr vert="horz" lIns="91440" tIns="45720" rIns="91440" bIns="45720" rtlCol="0" anchor="t">
            <a:normAutofit/>
          </a:bodyPr>
          <a:lstStyle/>
          <a:p>
            <a:pPr algn="ctr">
              <a:lnSpc>
                <a:spcPct val="90000"/>
              </a:lnSpc>
            </a:pPr>
            <a:br>
              <a:rPr lang="en-US" sz="2200" dirty="0"/>
            </a:br>
            <a:r>
              <a:rPr lang="en-US" sz="2200" dirty="0"/>
              <a:t>What would rescheduling mean?</a:t>
            </a:r>
            <a:br>
              <a:rPr lang="en-US" sz="2400" dirty="0"/>
            </a:br>
            <a:endParaRPr lang="en-US" sz="2200" dirty="0"/>
          </a:p>
        </p:txBody>
      </p:sp>
      <p:cxnSp>
        <p:nvCxnSpPr>
          <p:cNvPr id="15" name="Straight Connector 14">
            <a:extLst>
              <a:ext uri="{FF2B5EF4-FFF2-40B4-BE49-F238E27FC236}">
                <a16:creationId xmlns:a16="http://schemas.microsoft.com/office/drawing/2014/main" id="{0662193C-5D37-B293-58A7-E307B47F6D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3D970C7E-73FC-D2A8-9E69-373174658BCF}"/>
              </a:ext>
            </a:extLst>
          </p:cNvPr>
          <p:cNvSpPr>
            <a:spLocks noGrp="1"/>
          </p:cNvSpPr>
          <p:nvPr>
            <p:ph type="subTitle" idx="1"/>
          </p:nvPr>
        </p:nvSpPr>
        <p:spPr>
          <a:xfrm>
            <a:off x="800100" y="1082171"/>
            <a:ext cx="10058400" cy="4344161"/>
          </a:xfrm>
        </p:spPr>
        <p:txBody>
          <a:bodyPr vert="horz" lIns="91440" tIns="45720" rIns="91440" bIns="45720" rtlCol="0">
            <a:normAutofit fontScale="85000" lnSpcReduction="20000"/>
          </a:bodyPr>
          <a:lstStyle/>
          <a:p>
            <a:endParaRPr lang="en-US" dirty="0"/>
          </a:p>
          <a:p>
            <a:pPr marL="342900" indent="-342900">
              <a:buFont typeface="Arial" panose="020B0604020202020204" pitchFamily="34" charset="0"/>
              <a:buChar char="•"/>
            </a:pPr>
            <a:r>
              <a:rPr lang="en-US" dirty="0">
                <a:cs typeface="Arial" panose="020B0604020202020204" pitchFamily="34" charset="0"/>
              </a:rPr>
              <a:t>Rescheduling to schedule III would subject marijuana cultivators, producers, processors, distributors, importers, exporters, dispensers, and practitioners to specific regulatory requirements under the CSA and DEA regulations.  </a:t>
            </a:r>
          </a:p>
          <a:p>
            <a:pPr marL="342900" indent="-342900">
              <a:buFont typeface="Arial" panose="020B0604020202020204" pitchFamily="34" charset="0"/>
              <a:buChar char="•"/>
            </a:pPr>
            <a:r>
              <a:rPr lang="en-US" dirty="0">
                <a:cs typeface="Arial" panose="020B0604020202020204" pitchFamily="34" charset="0"/>
              </a:rPr>
              <a:t>Requirements would vary depending on the registered business activity.</a:t>
            </a:r>
          </a:p>
          <a:p>
            <a:pPr marL="342900" indent="-342900">
              <a:buFont typeface="Arial" panose="020B0604020202020204" pitchFamily="34" charset="0"/>
              <a:buChar char="•"/>
            </a:pPr>
            <a:r>
              <a:rPr lang="en-US" dirty="0">
                <a:cs typeface="Arial" panose="020B0604020202020204" pitchFamily="34" charset="0"/>
              </a:rPr>
              <a:t>Unless exemptions are established -- would require marijuana “businesses” to: </a:t>
            </a:r>
          </a:p>
          <a:p>
            <a:pPr marL="742950" lvl="1" indent="-285750" algn="l">
              <a:buFont typeface="Wingdings" panose="05000000000000000000" pitchFamily="2" charset="2"/>
              <a:buChar char="Ø"/>
            </a:pPr>
            <a:r>
              <a:rPr lang="en-US" b="1" dirty="0">
                <a:cs typeface="Arial" panose="020B0604020202020204" pitchFamily="34" charset="0"/>
              </a:rPr>
              <a:t>Obtain DEA registrations </a:t>
            </a:r>
          </a:p>
          <a:p>
            <a:pPr marL="742950" lvl="1" indent="-285750" algn="l">
              <a:buFont typeface="Wingdings" panose="05000000000000000000" pitchFamily="2" charset="2"/>
              <a:buChar char="Ø"/>
            </a:pPr>
            <a:r>
              <a:rPr lang="en-US" b="1" dirty="0">
                <a:cs typeface="Arial" panose="020B0604020202020204" pitchFamily="34" charset="0"/>
              </a:rPr>
              <a:t>Meet DEA security requirements </a:t>
            </a:r>
          </a:p>
          <a:p>
            <a:pPr marL="742950" lvl="1" indent="-285750" algn="l">
              <a:buFont typeface="Wingdings" panose="05000000000000000000" pitchFamily="2" charset="2"/>
              <a:buChar char="Ø"/>
            </a:pPr>
            <a:r>
              <a:rPr lang="en-US" b="1" dirty="0">
                <a:cs typeface="Arial" panose="020B0604020202020204" pitchFamily="34" charset="0"/>
              </a:rPr>
              <a:t>Limit employees who handle product </a:t>
            </a:r>
          </a:p>
          <a:p>
            <a:pPr marL="742950" lvl="1" indent="-285750" algn="l">
              <a:buFont typeface="Wingdings" panose="05000000000000000000" pitchFamily="2" charset="2"/>
              <a:buChar char="Ø"/>
            </a:pPr>
            <a:r>
              <a:rPr lang="en-US" b="1" dirty="0">
                <a:cs typeface="Arial" panose="020B0604020202020204" pitchFamily="34" charset="0"/>
              </a:rPr>
              <a:t>Invoicing/recordkeeping requirements </a:t>
            </a:r>
          </a:p>
          <a:p>
            <a:pPr marL="742950" lvl="1" indent="-285750" algn="l">
              <a:buFont typeface="Wingdings" panose="05000000000000000000" pitchFamily="2" charset="2"/>
              <a:buChar char="Ø"/>
            </a:pPr>
            <a:r>
              <a:rPr lang="en-US" b="1" dirty="0">
                <a:cs typeface="Arial" panose="020B0604020202020204" pitchFamily="34" charset="0"/>
              </a:rPr>
              <a:t>Take initial and biennial inventories of marijuana on-hand</a:t>
            </a:r>
          </a:p>
          <a:p>
            <a:pPr marL="742950" lvl="1" indent="-285750" algn="l">
              <a:buFont typeface="Wingdings" panose="05000000000000000000" pitchFamily="2" charset="2"/>
              <a:buChar char="Ø"/>
            </a:pPr>
            <a:r>
              <a:rPr lang="en-US" b="1" dirty="0">
                <a:cs typeface="Arial" panose="020B0604020202020204" pitchFamily="34" charset="0"/>
              </a:rPr>
              <a:t>Maintain transaction records </a:t>
            </a:r>
          </a:p>
          <a:p>
            <a:pPr marL="742950" lvl="1" indent="-285750" algn="l">
              <a:buFont typeface="Wingdings" panose="05000000000000000000" pitchFamily="2" charset="2"/>
              <a:buChar char="Ø"/>
            </a:pPr>
            <a:r>
              <a:rPr lang="en-US" b="1" dirty="0">
                <a:cs typeface="Arial" panose="020B0604020202020204" pitchFamily="34" charset="0"/>
              </a:rPr>
              <a:t>File theft and significant loss reports </a:t>
            </a:r>
          </a:p>
          <a:p>
            <a:pPr marL="742950" lvl="1" indent="-285750" algn="l">
              <a:buFont typeface="Wingdings" panose="05000000000000000000" pitchFamily="2" charset="2"/>
              <a:buChar char="Ø"/>
            </a:pPr>
            <a:r>
              <a:rPr lang="en-US" b="1" dirty="0">
                <a:cs typeface="Arial" panose="020B0604020202020204" pitchFamily="34" charset="0"/>
              </a:rPr>
              <a:t>Label and secure products </a:t>
            </a:r>
          </a:p>
        </p:txBody>
      </p:sp>
      <p:cxnSp>
        <p:nvCxnSpPr>
          <p:cNvPr id="17" name="Straight Connector 16">
            <a:extLst>
              <a:ext uri="{FF2B5EF4-FFF2-40B4-BE49-F238E27FC236}">
                <a16:creationId xmlns:a16="http://schemas.microsoft.com/office/drawing/2014/main" id="{96F7E143-5029-D8C3-5769-E8133CCCD0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349465A-B5D6-977A-901B-010F9B50526F}"/>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2448535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0C16F7-6137-08EB-2A3A-109665382E6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C426E2A-C2B2-1B6D-10A6-54C9FDA64D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0C0776-6BEE-1459-224E-BC8D946EA1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EF42A22-E0A2-9262-B96C-DBD3755B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1F6BDB-2A22-B556-360C-DF61AFFF9667}"/>
              </a:ext>
            </a:extLst>
          </p:cNvPr>
          <p:cNvSpPr>
            <a:spLocks noGrp="1"/>
          </p:cNvSpPr>
          <p:nvPr>
            <p:ph type="ctrTitle"/>
          </p:nvPr>
        </p:nvSpPr>
        <p:spPr>
          <a:xfrm>
            <a:off x="2401039" y="1055764"/>
            <a:ext cx="6627924" cy="1019163"/>
          </a:xfrm>
        </p:spPr>
        <p:txBody>
          <a:bodyPr vert="horz" lIns="91440" tIns="45720" rIns="91440" bIns="45720" rtlCol="0" anchor="t">
            <a:normAutofit/>
          </a:bodyPr>
          <a:lstStyle/>
          <a:p>
            <a:pPr algn="ctr">
              <a:lnSpc>
                <a:spcPct val="90000"/>
              </a:lnSpc>
            </a:pPr>
            <a:r>
              <a:rPr lang="en-US" sz="2200" dirty="0"/>
              <a:t>What else would rescheduling mean?</a:t>
            </a:r>
            <a:br>
              <a:rPr lang="en-US" sz="2400" dirty="0"/>
            </a:br>
            <a:endParaRPr lang="en-US" sz="2200" dirty="0"/>
          </a:p>
        </p:txBody>
      </p:sp>
      <p:cxnSp>
        <p:nvCxnSpPr>
          <p:cNvPr id="15" name="Straight Connector 14">
            <a:extLst>
              <a:ext uri="{FF2B5EF4-FFF2-40B4-BE49-F238E27FC236}">
                <a16:creationId xmlns:a16="http://schemas.microsoft.com/office/drawing/2014/main" id="{470A52CA-79EA-2AC8-BD18-4EF5FCF21A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165C8C8-BCCF-58A0-0AD4-95CA84A10602}"/>
              </a:ext>
            </a:extLst>
          </p:cNvPr>
          <p:cNvSpPr>
            <a:spLocks noGrp="1"/>
          </p:cNvSpPr>
          <p:nvPr>
            <p:ph type="subTitle" idx="1"/>
          </p:nvPr>
        </p:nvSpPr>
        <p:spPr>
          <a:xfrm>
            <a:off x="685801" y="1352550"/>
            <a:ext cx="10058400" cy="4344161"/>
          </a:xfrm>
        </p:spPr>
        <p:txBody>
          <a:bodyPr vert="horz" lIns="91440" tIns="45720" rIns="91440" bIns="45720" rtlCol="0">
            <a:normAutofit fontScale="85000" lnSpcReduction="10000"/>
          </a:bodyPr>
          <a:lstStyle/>
          <a:p>
            <a:pPr marL="342900" indent="-342900">
              <a:buFont typeface="Arial" panose="020B0604020202020204" pitchFamily="34" charset="0"/>
              <a:buChar char="•"/>
            </a:pPr>
            <a:r>
              <a:rPr lang="en-US" dirty="0">
                <a:cs typeface="Arial" panose="020B0604020202020204" pitchFamily="34" charset="0"/>
              </a:rPr>
              <a:t>“</a:t>
            </a:r>
            <a:r>
              <a:rPr lang="en-US" b="1" dirty="0">
                <a:cs typeface="Arial" panose="020B0604020202020204" pitchFamily="34" charset="0"/>
              </a:rPr>
              <a:t>Dispensing</a:t>
            </a:r>
            <a:r>
              <a:rPr lang="en-US" dirty="0">
                <a:cs typeface="Arial" panose="020B0604020202020204" pitchFamily="34" charset="0"/>
              </a:rPr>
              <a:t>” marijuana to patients, as required for other schedule III substances, would require: </a:t>
            </a:r>
          </a:p>
          <a:p>
            <a:pPr marL="285750" indent="-285750">
              <a:buFont typeface="Wingdings" panose="05000000000000000000" pitchFamily="2" charset="2"/>
              <a:buChar char="Ø"/>
            </a:pPr>
            <a:endParaRPr lang="en-US" dirty="0">
              <a:cs typeface="Arial" panose="020B0604020202020204" pitchFamily="34" charset="0"/>
            </a:endParaRPr>
          </a:p>
          <a:p>
            <a:pPr marL="742950" lvl="1" indent="-285750" algn="l">
              <a:buFont typeface="Wingdings" panose="05000000000000000000" pitchFamily="2" charset="2"/>
              <a:buChar char="Ø"/>
            </a:pPr>
            <a:r>
              <a:rPr lang="en-US" dirty="0">
                <a:cs typeface="Arial" panose="020B0604020202020204" pitchFamily="34" charset="0"/>
              </a:rPr>
              <a:t>A </a:t>
            </a:r>
            <a:r>
              <a:rPr lang="en-US" b="1" dirty="0">
                <a:cs typeface="Arial" panose="020B0604020202020204" pitchFamily="34" charset="0"/>
              </a:rPr>
              <a:t>prescription</a:t>
            </a:r>
            <a:r>
              <a:rPr lang="en-US" dirty="0">
                <a:cs typeface="Arial" panose="020B0604020202020204" pitchFamily="34" charset="0"/>
              </a:rPr>
              <a:t> issued for legitimate medical purpose by a DEA-registered and state-licensed practitioner.  21 U.S.C. § 829(b).  </a:t>
            </a:r>
          </a:p>
          <a:p>
            <a:pPr lvl="1" algn="l"/>
            <a:endParaRPr lang="en-US" dirty="0">
              <a:cs typeface="Arial" panose="020B0604020202020204" pitchFamily="34" charset="0"/>
            </a:endParaRPr>
          </a:p>
          <a:p>
            <a:pPr marL="742950" lvl="1" indent="-285750" algn="l">
              <a:buFont typeface="Wingdings" panose="05000000000000000000" pitchFamily="2" charset="2"/>
              <a:buChar char="Ø"/>
            </a:pPr>
            <a:r>
              <a:rPr lang="en-US" dirty="0">
                <a:cs typeface="Arial" panose="020B0604020202020204" pitchFamily="34" charset="0"/>
              </a:rPr>
              <a:t>Pharmacists must exercise their </a:t>
            </a:r>
            <a:r>
              <a:rPr lang="en-US" b="1" dirty="0">
                <a:cs typeface="Arial" panose="020B0604020202020204" pitchFamily="34" charset="0"/>
              </a:rPr>
              <a:t>corresponding responsibility </a:t>
            </a:r>
            <a:r>
              <a:rPr lang="en-US" dirty="0">
                <a:cs typeface="Arial" panose="020B0604020202020204" pitchFamily="34" charset="0"/>
              </a:rPr>
              <a:t>to ensure that marijuana they dispense is prescribed for legitimate medical purpose.  21 C.F.R. § 1306.04(a). </a:t>
            </a:r>
          </a:p>
          <a:p>
            <a:pPr marL="1200150" lvl="2" indent="-285750" algn="l">
              <a:buFont typeface="Wingdings" panose="05000000000000000000" pitchFamily="2" charset="2"/>
              <a:buChar char="Ø"/>
            </a:pPr>
            <a:r>
              <a:rPr lang="en-US" dirty="0">
                <a:cs typeface="Arial" panose="020B0604020202020204" pitchFamily="34" charset="0"/>
              </a:rPr>
              <a:t>Is “recreational use” a legitimate medical purpose? </a:t>
            </a:r>
          </a:p>
          <a:p>
            <a:pPr lvl="2" algn="l"/>
            <a:endParaRPr lang="en-US" dirty="0">
              <a:cs typeface="Arial" panose="020B0604020202020204" pitchFamily="34" charset="0"/>
            </a:endParaRPr>
          </a:p>
          <a:p>
            <a:pPr marL="342900" indent="-342900">
              <a:buFont typeface="Arial" panose="020B0604020202020204" pitchFamily="34" charset="0"/>
              <a:buChar char="•"/>
            </a:pPr>
            <a:r>
              <a:rPr lang="en-US" dirty="0">
                <a:cs typeface="Arial" panose="020B0604020202020204" pitchFamily="34" charset="0"/>
              </a:rPr>
              <a:t>Marijuana activities would be subject to CSA criminal prohibitions under 21 U.S.C. §§ 841-844.  </a:t>
            </a:r>
          </a:p>
          <a:p>
            <a:endParaRPr lang="en-US" dirty="0">
              <a:cs typeface="Arial" panose="020B0604020202020204" pitchFamily="34" charset="0"/>
            </a:endParaRPr>
          </a:p>
          <a:p>
            <a:pPr marL="342900" indent="-342900">
              <a:buFont typeface="Arial" panose="020B0604020202020204" pitchFamily="34" charset="0"/>
              <a:buChar char="•"/>
            </a:pPr>
            <a:r>
              <a:rPr lang="en-US" dirty="0">
                <a:cs typeface="Arial" panose="020B0604020202020204" pitchFamily="34" charset="0"/>
              </a:rPr>
              <a:t>Marijuana would also remain subject to applicable provisions of the Federal Food, Drug, and Cosmetic Act. </a:t>
            </a:r>
          </a:p>
        </p:txBody>
      </p:sp>
      <p:cxnSp>
        <p:nvCxnSpPr>
          <p:cNvPr id="17" name="Straight Connector 16">
            <a:extLst>
              <a:ext uri="{FF2B5EF4-FFF2-40B4-BE49-F238E27FC236}">
                <a16:creationId xmlns:a16="http://schemas.microsoft.com/office/drawing/2014/main" id="{5C12C7FF-1ABB-C9FD-A2BB-C639A2EA6D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C0DDFE5-9453-249E-285B-A53472BCF936}"/>
              </a:ext>
            </a:extLst>
          </p:cNvPr>
          <p:cNvPicPr>
            <a:picLocks noChangeAspect="1"/>
          </p:cNvPicPr>
          <p:nvPr/>
        </p:nvPicPr>
        <p:blipFill>
          <a:blip r:embed="rId2"/>
          <a:stretch>
            <a:fillRect/>
          </a:stretch>
        </p:blipFill>
        <p:spPr>
          <a:xfrm>
            <a:off x="82584" y="6353925"/>
            <a:ext cx="1916924" cy="336712"/>
          </a:xfrm>
          <a:prstGeom prst="rect">
            <a:avLst/>
          </a:prstGeom>
        </p:spPr>
      </p:pic>
    </p:spTree>
    <p:extLst>
      <p:ext uri="{BB962C8B-B14F-4D97-AF65-F5344CB8AC3E}">
        <p14:creationId xmlns:p14="http://schemas.microsoft.com/office/powerpoint/2010/main" val="298444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3AFA7B-C9CE-BF85-621D-68E01B2695C0}"/>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5737554-E006-0D3B-C85E-A72299AAE5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066310-D7B6-1222-DCDC-7DFD12891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8BD0101-1DBE-4949-F218-4F42FE88A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23E8DA-CE9D-A3AB-6FB4-78AE2CD3ED83}"/>
              </a:ext>
            </a:extLst>
          </p:cNvPr>
          <p:cNvSpPr>
            <a:spLocks noGrp="1"/>
          </p:cNvSpPr>
          <p:nvPr>
            <p:ph type="ctrTitle"/>
          </p:nvPr>
        </p:nvSpPr>
        <p:spPr>
          <a:xfrm>
            <a:off x="2342843" y="863252"/>
            <a:ext cx="6627924" cy="1307592"/>
          </a:xfrm>
        </p:spPr>
        <p:txBody>
          <a:bodyPr vert="horz" lIns="91440" tIns="45720" rIns="91440" bIns="45720" rtlCol="0" anchor="t">
            <a:normAutofit/>
          </a:bodyPr>
          <a:lstStyle/>
          <a:p>
            <a:pPr>
              <a:lnSpc>
                <a:spcPct val="90000"/>
              </a:lnSpc>
            </a:pPr>
            <a:r>
              <a:rPr lang="en-US" sz="2200" dirty="0"/>
              <a:t>Csa requirements for scheduled drugs</a:t>
            </a:r>
            <a:br>
              <a:rPr lang="en-US" sz="2200" dirty="0"/>
            </a:br>
            <a:endParaRPr lang="en-US" sz="2200" dirty="0"/>
          </a:p>
        </p:txBody>
      </p:sp>
      <p:cxnSp>
        <p:nvCxnSpPr>
          <p:cNvPr id="15" name="Straight Connector 14">
            <a:extLst>
              <a:ext uri="{FF2B5EF4-FFF2-40B4-BE49-F238E27FC236}">
                <a16:creationId xmlns:a16="http://schemas.microsoft.com/office/drawing/2014/main" id="{8328E721-72C8-89BB-49E7-DDF035D626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AF17AB1-2FC5-2925-C5CD-46A63376BA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CC49F04-984F-21A5-3424-BD3F6546C307}"/>
              </a:ext>
            </a:extLst>
          </p:cNvPr>
          <p:cNvPicPr>
            <a:picLocks noChangeAspect="1"/>
          </p:cNvPicPr>
          <p:nvPr/>
        </p:nvPicPr>
        <p:blipFill>
          <a:blip r:embed="rId2"/>
          <a:stretch>
            <a:fillRect/>
          </a:stretch>
        </p:blipFill>
        <p:spPr>
          <a:xfrm>
            <a:off x="82584" y="6353925"/>
            <a:ext cx="1916924" cy="336712"/>
          </a:xfrm>
          <a:prstGeom prst="rect">
            <a:avLst/>
          </a:prstGeom>
        </p:spPr>
      </p:pic>
      <p:pic>
        <p:nvPicPr>
          <p:cNvPr id="10" name="Picture 9">
            <a:extLst>
              <a:ext uri="{FF2B5EF4-FFF2-40B4-BE49-F238E27FC236}">
                <a16:creationId xmlns:a16="http://schemas.microsoft.com/office/drawing/2014/main" id="{48310492-CE57-8E55-A12E-33D95288EDAB}"/>
              </a:ext>
            </a:extLst>
          </p:cNvPr>
          <p:cNvPicPr>
            <a:picLocks noChangeAspect="1"/>
          </p:cNvPicPr>
          <p:nvPr/>
        </p:nvPicPr>
        <p:blipFill>
          <a:blip r:embed="rId3"/>
          <a:stretch>
            <a:fillRect/>
          </a:stretch>
        </p:blipFill>
        <p:spPr>
          <a:xfrm>
            <a:off x="605831" y="1299553"/>
            <a:ext cx="10101948" cy="4834547"/>
          </a:xfrm>
          <a:prstGeom prst="rect">
            <a:avLst/>
          </a:prstGeom>
        </p:spPr>
      </p:pic>
    </p:spTree>
    <p:extLst>
      <p:ext uri="{BB962C8B-B14F-4D97-AF65-F5344CB8AC3E}">
        <p14:creationId xmlns:p14="http://schemas.microsoft.com/office/powerpoint/2010/main" val="394950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D8EED5-89C9-5D79-B19D-F006DED73A05}"/>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4575928-DAD4-E67F-4F57-BA5643DD54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EF3394-C5A9-6CF1-6E5A-8657303E56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9321D64-E765-4951-330D-11FF0B4FD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6D6E3B-2A55-8F8A-B558-F9CB14948414}"/>
              </a:ext>
            </a:extLst>
          </p:cNvPr>
          <p:cNvSpPr>
            <a:spLocks noGrp="1"/>
          </p:cNvSpPr>
          <p:nvPr>
            <p:ph type="ctrTitle"/>
          </p:nvPr>
        </p:nvSpPr>
        <p:spPr>
          <a:xfrm>
            <a:off x="2401039" y="1055764"/>
            <a:ext cx="6627924" cy="1019163"/>
          </a:xfrm>
        </p:spPr>
        <p:txBody>
          <a:bodyPr vert="horz" lIns="91440" tIns="45720" rIns="91440" bIns="45720" rtlCol="0" anchor="t">
            <a:normAutofit/>
          </a:bodyPr>
          <a:lstStyle/>
          <a:p>
            <a:pPr algn="ctr">
              <a:lnSpc>
                <a:spcPct val="90000"/>
              </a:lnSpc>
            </a:pPr>
            <a:r>
              <a:rPr lang="en-US" sz="2200" dirty="0"/>
              <a:t>Take Aways</a:t>
            </a:r>
          </a:p>
        </p:txBody>
      </p:sp>
      <p:cxnSp>
        <p:nvCxnSpPr>
          <p:cNvPr id="15" name="Straight Connector 14">
            <a:extLst>
              <a:ext uri="{FF2B5EF4-FFF2-40B4-BE49-F238E27FC236}">
                <a16:creationId xmlns:a16="http://schemas.microsoft.com/office/drawing/2014/main" id="{7485F7FF-1C03-88F5-6110-19D50887AE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CD16BB-5B53-AF84-F0A5-202798E4E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F037C3F-FCFF-26B9-12C0-AFA804F74CF8}"/>
              </a:ext>
            </a:extLst>
          </p:cNvPr>
          <p:cNvPicPr>
            <a:picLocks noChangeAspect="1"/>
          </p:cNvPicPr>
          <p:nvPr/>
        </p:nvPicPr>
        <p:blipFill>
          <a:blip r:embed="rId2"/>
          <a:stretch>
            <a:fillRect/>
          </a:stretch>
        </p:blipFill>
        <p:spPr>
          <a:xfrm>
            <a:off x="82584" y="6353925"/>
            <a:ext cx="1916924" cy="336712"/>
          </a:xfrm>
          <a:prstGeom prst="rect">
            <a:avLst/>
          </a:prstGeom>
        </p:spPr>
      </p:pic>
      <p:sp>
        <p:nvSpPr>
          <p:cNvPr id="4" name="TextBox 3">
            <a:extLst>
              <a:ext uri="{FF2B5EF4-FFF2-40B4-BE49-F238E27FC236}">
                <a16:creationId xmlns:a16="http://schemas.microsoft.com/office/drawing/2014/main" id="{7EB87256-BA13-1E2E-11FF-1C8533240F92}"/>
              </a:ext>
            </a:extLst>
          </p:cNvPr>
          <p:cNvSpPr txBox="1"/>
          <p:nvPr/>
        </p:nvSpPr>
        <p:spPr>
          <a:xfrm>
            <a:off x="327546" y="1617260"/>
            <a:ext cx="11419953" cy="2185214"/>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1700" kern="0" dirty="0">
                <a:cs typeface="Arial"/>
              </a:rPr>
              <a:t>Regulation of marijuana has been hotly contested federally and in states for the past 20 years.</a:t>
            </a:r>
          </a:p>
          <a:p>
            <a:endParaRPr lang="en-US" sz="1700" kern="0" dirty="0">
              <a:cs typeface="Arial"/>
            </a:endParaRPr>
          </a:p>
          <a:p>
            <a:pPr marL="457200" indent="-457200">
              <a:buFont typeface="Arial" panose="020B0604020202020204" pitchFamily="34" charset="0"/>
              <a:buChar char="•"/>
            </a:pPr>
            <a:r>
              <a:rPr lang="en-US" sz="1700" kern="0" dirty="0">
                <a:cs typeface="Arial"/>
              </a:rPr>
              <a:t>Rescheduling of marijuana will have significant implications for the pharmacy industry.</a:t>
            </a:r>
          </a:p>
          <a:p>
            <a:r>
              <a:rPr lang="en-US" sz="1700" kern="0" dirty="0">
                <a:cs typeface="Arial"/>
              </a:rPr>
              <a:t> </a:t>
            </a:r>
          </a:p>
          <a:p>
            <a:pPr marL="457200" indent="-457200">
              <a:buFont typeface="Arial" panose="020B0604020202020204" pitchFamily="34" charset="0"/>
              <a:buChar char="•"/>
            </a:pPr>
            <a:r>
              <a:rPr lang="en-US" sz="1700" kern="0" dirty="0">
                <a:cs typeface="Arial"/>
              </a:rPr>
              <a:t>Questions about pharmacy practice related to marijuana will take time to decipher and answer. </a:t>
            </a:r>
          </a:p>
          <a:p>
            <a:endParaRPr lang="en-US" sz="1700" kern="0" dirty="0">
              <a:cs typeface="Arial"/>
            </a:endParaRPr>
          </a:p>
          <a:p>
            <a:pPr marL="457200" indent="-457200">
              <a:buFont typeface="Arial" panose="020B0604020202020204" pitchFamily="34" charset="0"/>
              <a:buChar char="•"/>
            </a:pPr>
            <a:r>
              <a:rPr lang="en-US" sz="1700" kern="0" dirty="0">
                <a:cs typeface="Arial"/>
              </a:rPr>
              <a:t>Industry, states, and the federal government will need to engage in collaboration and cooperation to resolve issues related to marijuana rescheduling. </a:t>
            </a:r>
          </a:p>
        </p:txBody>
      </p:sp>
    </p:spTree>
    <p:extLst>
      <p:ext uri="{BB962C8B-B14F-4D97-AF65-F5344CB8AC3E}">
        <p14:creationId xmlns:p14="http://schemas.microsoft.com/office/powerpoint/2010/main" val="4021997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B498-D026-50C4-D35E-7B69F8BA8DA8}"/>
              </a:ext>
            </a:extLst>
          </p:cNvPr>
          <p:cNvSpPr>
            <a:spLocks noGrp="1"/>
          </p:cNvSpPr>
          <p:nvPr>
            <p:ph type="title"/>
          </p:nvPr>
        </p:nvSpPr>
        <p:spPr>
          <a:xfrm>
            <a:off x="685800" y="899024"/>
            <a:ext cx="3076032" cy="3914947"/>
          </a:xfrm>
        </p:spPr>
        <p:txBody>
          <a:bodyPr vert="horz" lIns="91440" tIns="45720" rIns="91440" bIns="45720" rtlCol="0" anchor="t">
            <a:normAutofit fontScale="90000"/>
          </a:bodyPr>
          <a:lstStyle/>
          <a:p>
            <a:pPr>
              <a:lnSpc>
                <a:spcPct val="90000"/>
              </a:lnSpc>
            </a:pPr>
            <a:br>
              <a:rPr lang="en-US" sz="3700" dirty="0"/>
            </a:br>
            <a:r>
              <a:rPr lang="en-US" sz="3700" dirty="0"/>
              <a:t>DEA Enforcement Actions</a:t>
            </a:r>
            <a:br>
              <a:rPr lang="en-US" sz="3700" dirty="0"/>
            </a:br>
            <a:br>
              <a:rPr lang="en-US" sz="3700" dirty="0"/>
            </a:br>
            <a:r>
              <a:rPr lang="en-US" sz="3700" dirty="0"/>
              <a:t>1.  ALJ Issues</a:t>
            </a:r>
            <a:br>
              <a:rPr lang="en-US" sz="3700" dirty="0"/>
            </a:br>
            <a:br>
              <a:rPr lang="en-US" sz="3700" dirty="0"/>
            </a:br>
            <a:r>
              <a:rPr lang="en-US" sz="3700" dirty="0"/>
              <a:t>2.  Continued Focus on red Flags</a:t>
            </a:r>
            <a:br>
              <a:rPr lang="en-US" sz="3700" dirty="0"/>
            </a:br>
            <a:br>
              <a:rPr lang="en-US" sz="3700" dirty="0"/>
            </a:br>
            <a:endParaRPr lang="en-US" sz="3700" dirty="0"/>
          </a:p>
        </p:txBody>
      </p:sp>
      <p:pic>
        <p:nvPicPr>
          <p:cNvPr id="4" name="Picture 3">
            <a:extLst>
              <a:ext uri="{FF2B5EF4-FFF2-40B4-BE49-F238E27FC236}">
                <a16:creationId xmlns:a16="http://schemas.microsoft.com/office/drawing/2014/main" id="{BA10D173-EF40-06D5-C28D-9D9D8E05A8FE}"/>
              </a:ext>
            </a:extLst>
          </p:cNvPr>
          <p:cNvPicPr>
            <a:picLocks noChangeAspect="1"/>
          </p:cNvPicPr>
          <p:nvPr/>
        </p:nvPicPr>
        <p:blipFill>
          <a:blip r:embed="rId2"/>
          <a:stretch>
            <a:fillRect/>
          </a:stretch>
        </p:blipFill>
        <p:spPr>
          <a:xfrm>
            <a:off x="6249880" y="1381634"/>
            <a:ext cx="4082472" cy="4094731"/>
          </a:xfrm>
          <a:prstGeom prst="rect">
            <a:avLst/>
          </a:prstGeom>
        </p:spPr>
      </p:pic>
      <p:pic>
        <p:nvPicPr>
          <p:cNvPr id="3" name="Picture 2">
            <a:extLst>
              <a:ext uri="{FF2B5EF4-FFF2-40B4-BE49-F238E27FC236}">
                <a16:creationId xmlns:a16="http://schemas.microsoft.com/office/drawing/2014/main" id="{A38DEA9A-809C-7733-40BB-E0FCEBF13954}"/>
              </a:ext>
            </a:extLst>
          </p:cNvPr>
          <p:cNvPicPr>
            <a:picLocks noChangeAspect="1"/>
          </p:cNvPicPr>
          <p:nvPr/>
        </p:nvPicPr>
        <p:blipFill>
          <a:blip r:embed="rId3"/>
          <a:stretch>
            <a:fillRect/>
          </a:stretch>
        </p:blipFill>
        <p:spPr>
          <a:xfrm>
            <a:off x="262045" y="6364663"/>
            <a:ext cx="1914310" cy="341406"/>
          </a:xfrm>
          <a:prstGeom prst="rect">
            <a:avLst/>
          </a:prstGeom>
        </p:spPr>
      </p:pic>
    </p:spTree>
    <p:extLst>
      <p:ext uri="{BB962C8B-B14F-4D97-AF65-F5344CB8AC3E}">
        <p14:creationId xmlns:p14="http://schemas.microsoft.com/office/powerpoint/2010/main" val="2173694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6CC55-5133-AF55-E7A2-C1ECDFDFE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70224-E025-EF2E-9C95-24ECF8F07DC8}"/>
              </a:ext>
            </a:extLst>
          </p:cNvPr>
          <p:cNvSpPr>
            <a:spLocks noGrp="1"/>
          </p:cNvSpPr>
          <p:nvPr>
            <p:ph type="ctrTitle"/>
          </p:nvPr>
        </p:nvSpPr>
        <p:spPr>
          <a:xfrm>
            <a:off x="2782038" y="1027416"/>
            <a:ext cx="6627924" cy="1307592"/>
          </a:xfrm>
        </p:spPr>
        <p:txBody>
          <a:bodyPr vert="horz" lIns="91440" tIns="45720" rIns="91440" bIns="45720" rtlCol="0" anchor="t">
            <a:normAutofit/>
          </a:bodyPr>
          <a:lstStyle/>
          <a:p>
            <a:pPr>
              <a:lnSpc>
                <a:spcPct val="90000"/>
              </a:lnSpc>
            </a:pPr>
            <a:br>
              <a:rPr lang="en-US" sz="2200" dirty="0"/>
            </a:br>
            <a:r>
              <a:rPr lang="en-US" sz="2200" dirty="0"/>
              <a:t>		          ALJ Issues</a:t>
            </a:r>
            <a:br>
              <a:rPr lang="en-US" sz="2200" dirty="0"/>
            </a:br>
            <a:endParaRPr lang="en-US" sz="2200" dirty="0"/>
          </a:p>
        </p:txBody>
      </p:sp>
      <p:sp>
        <p:nvSpPr>
          <p:cNvPr id="3" name="Subtitle 2">
            <a:extLst>
              <a:ext uri="{FF2B5EF4-FFF2-40B4-BE49-F238E27FC236}">
                <a16:creationId xmlns:a16="http://schemas.microsoft.com/office/drawing/2014/main" id="{160A8E98-2012-82A9-EBA5-64CB2FAEA771}"/>
              </a:ext>
            </a:extLst>
          </p:cNvPr>
          <p:cNvSpPr>
            <a:spLocks noGrp="1"/>
          </p:cNvSpPr>
          <p:nvPr>
            <p:ph type="subTitle" idx="1"/>
          </p:nvPr>
        </p:nvSpPr>
        <p:spPr>
          <a:xfrm>
            <a:off x="466814" y="1769008"/>
            <a:ext cx="10591800" cy="3336874"/>
          </a:xfrm>
        </p:spPr>
        <p:txBody>
          <a:bodyPr vert="horz" lIns="91440" tIns="45720" rIns="91440" bIns="45720" rtlCol="0">
            <a:normAutofit/>
          </a:bodyPr>
          <a:lstStyle/>
          <a:p>
            <a:pPr marL="342900" indent="-342900">
              <a:buFont typeface="Arial" panose="020B0604020202020204" pitchFamily="34" charset="0"/>
              <a:buChar char="•"/>
            </a:pPr>
            <a:r>
              <a:rPr lang="en-US" dirty="0">
                <a:cs typeface="Arial" panose="020B0604020202020204" pitchFamily="34" charset="0"/>
              </a:rPr>
              <a:t>As of July 2025, Judge Mulrooney was the only ALJ presiding over DEA matters </a:t>
            </a:r>
          </a:p>
          <a:p>
            <a:pPr marL="342900" indent="-342900">
              <a:buFont typeface="Arial" panose="020B0604020202020204" pitchFamily="34" charset="0"/>
              <a:buChar char="•"/>
            </a:pPr>
            <a:r>
              <a:rPr lang="en-US" dirty="0">
                <a:cs typeface="Arial" panose="020B0604020202020204" pitchFamily="34" charset="0"/>
              </a:rPr>
              <a:t>No ALJs were serving at DEA as of August 1, 2025</a:t>
            </a:r>
          </a:p>
          <a:p>
            <a:pPr marL="342900" indent="-342900">
              <a:buFont typeface="Arial" panose="020B0604020202020204" pitchFamily="34" charset="0"/>
              <a:buChar char="•"/>
            </a:pPr>
            <a:r>
              <a:rPr lang="en-US" dirty="0">
                <a:cs typeface="Arial" panose="020B0604020202020204" pitchFamily="34" charset="0"/>
              </a:rPr>
              <a:t>Cases were stayed until selection of new ALJs</a:t>
            </a:r>
          </a:p>
          <a:p>
            <a:pPr marL="742950" lvl="1" indent="-285750" algn="l">
              <a:buFont typeface="Courier New" panose="02070309020205020404" pitchFamily="49" charset="0"/>
              <a:buChar char="o"/>
            </a:pPr>
            <a:r>
              <a:rPr lang="en-US" sz="1600" dirty="0">
                <a:cs typeface="Arial" panose="020B0604020202020204" pitchFamily="34" charset="0"/>
              </a:rPr>
              <a:t>The OALJ is responsible for not only presiding over orders to show cause against DEA registrants, but also actions related to DEA decisions on imports, exports, drug scheduling, and issuing quotas. </a:t>
            </a:r>
          </a:p>
          <a:p>
            <a:pPr lvl="1">
              <a:buFont typeface="Wingdings" panose="05000000000000000000" pitchFamily="2" charset="2"/>
              <a:buChar char="Ø"/>
            </a:pPr>
            <a:endParaRPr lang="en-US" sz="1600" dirty="0">
              <a:cs typeface="Arial" panose="020B0604020202020204" pitchFamily="34" charset="0"/>
            </a:endParaRPr>
          </a:p>
          <a:p>
            <a:pPr lvl="1">
              <a:buFont typeface="Wingdings" panose="05000000000000000000" pitchFamily="2" charset="2"/>
              <a:buChar char="Ø"/>
            </a:pPr>
            <a:endParaRPr lang="en-US" sz="1600" dirty="0">
              <a:cs typeface="Arial" panose="020B0604020202020204" pitchFamily="34" charset="0"/>
            </a:endParaRPr>
          </a:p>
          <a:p>
            <a:pPr marL="342900" indent="-342900">
              <a:buFont typeface="Arial" panose="020B0604020202020204" pitchFamily="34" charset="0"/>
              <a:buChar char="•"/>
            </a:pPr>
            <a:r>
              <a:rPr lang="en-US" dirty="0">
                <a:cs typeface="Arial" panose="020B0604020202020204" pitchFamily="34" charset="0"/>
              </a:rPr>
              <a:t>Temporary ALJs are presiding over matters since October 2025</a:t>
            </a:r>
            <a:endParaRPr lang="en-US" dirty="0"/>
          </a:p>
        </p:txBody>
      </p:sp>
      <p:pic>
        <p:nvPicPr>
          <p:cNvPr id="5" name="Picture 4">
            <a:extLst>
              <a:ext uri="{FF2B5EF4-FFF2-40B4-BE49-F238E27FC236}">
                <a16:creationId xmlns:a16="http://schemas.microsoft.com/office/drawing/2014/main" id="{B47CE804-4E01-23A8-1E82-35073088594B}"/>
              </a:ext>
            </a:extLst>
          </p:cNvPr>
          <p:cNvPicPr>
            <a:picLocks noChangeAspect="1"/>
          </p:cNvPicPr>
          <p:nvPr/>
        </p:nvPicPr>
        <p:blipFill>
          <a:blip r:embed="rId2"/>
          <a:stretch>
            <a:fillRect/>
          </a:stretch>
        </p:blipFill>
        <p:spPr>
          <a:xfrm>
            <a:off x="8746068" y="4719082"/>
            <a:ext cx="2493480" cy="1664352"/>
          </a:xfrm>
          <a:prstGeom prst="rect">
            <a:avLst/>
          </a:prstGeom>
        </p:spPr>
      </p:pic>
      <p:pic>
        <p:nvPicPr>
          <p:cNvPr id="6" name="Picture 5">
            <a:extLst>
              <a:ext uri="{FF2B5EF4-FFF2-40B4-BE49-F238E27FC236}">
                <a16:creationId xmlns:a16="http://schemas.microsoft.com/office/drawing/2014/main" id="{D10D1CBF-989E-18FF-0C65-21A14A0E2CEC}"/>
              </a:ext>
            </a:extLst>
          </p:cNvPr>
          <p:cNvPicPr>
            <a:picLocks noChangeAspect="1"/>
          </p:cNvPicPr>
          <p:nvPr/>
        </p:nvPicPr>
        <p:blipFill>
          <a:blip r:embed="rId3"/>
          <a:stretch>
            <a:fillRect/>
          </a:stretch>
        </p:blipFill>
        <p:spPr>
          <a:xfrm>
            <a:off x="82584" y="6353925"/>
            <a:ext cx="1916924" cy="336712"/>
          </a:xfrm>
          <a:prstGeom prst="rect">
            <a:avLst/>
          </a:prstGeom>
        </p:spPr>
      </p:pic>
    </p:spTree>
    <p:extLst>
      <p:ext uri="{BB962C8B-B14F-4D97-AF65-F5344CB8AC3E}">
        <p14:creationId xmlns:p14="http://schemas.microsoft.com/office/powerpoint/2010/main" val="3300047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FEB97C-D55B-3EC3-916C-DD489A66A5E4}"/>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5DEC31B-0B6F-33BC-6A0F-534AF71895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E6E535D-F8C1-13EE-EA87-DA0EB5DDB4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DA627850-0C64-C059-CC76-0C14DA62E1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D861B1-9569-63E2-1319-F2F45C48DE8C}"/>
              </a:ext>
            </a:extLst>
          </p:cNvPr>
          <p:cNvSpPr>
            <a:spLocks noGrp="1"/>
          </p:cNvSpPr>
          <p:nvPr>
            <p:ph type="ctrTitle"/>
          </p:nvPr>
        </p:nvSpPr>
        <p:spPr>
          <a:xfrm>
            <a:off x="2381799" y="873303"/>
            <a:ext cx="6627924" cy="1307592"/>
          </a:xfrm>
        </p:spPr>
        <p:txBody>
          <a:bodyPr vert="horz" lIns="91440" tIns="45720" rIns="91440" bIns="45720" rtlCol="0" anchor="t">
            <a:normAutofit/>
          </a:bodyPr>
          <a:lstStyle/>
          <a:p>
            <a:pPr>
              <a:lnSpc>
                <a:spcPct val="90000"/>
              </a:lnSpc>
            </a:pPr>
            <a:br>
              <a:rPr lang="en-US" sz="2200" dirty="0"/>
            </a:br>
            <a:r>
              <a:rPr lang="en-US" sz="2400" dirty="0"/>
              <a:t>DEA’s ALJ Judge Mulrooney: August 1, 2025</a:t>
            </a:r>
            <a:br>
              <a:rPr lang="en-US" sz="2400" dirty="0"/>
            </a:br>
            <a:endParaRPr lang="en-US" sz="2200" dirty="0"/>
          </a:p>
        </p:txBody>
      </p:sp>
      <p:cxnSp>
        <p:nvCxnSpPr>
          <p:cNvPr id="15" name="Straight Connector 14">
            <a:extLst>
              <a:ext uri="{FF2B5EF4-FFF2-40B4-BE49-F238E27FC236}">
                <a16:creationId xmlns:a16="http://schemas.microsoft.com/office/drawing/2014/main" id="{5E49EDEA-65DE-95D2-BBF8-BF0CCA6CE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64659CA8-F3C2-119B-D0C3-6D0CAE3FF9DC}"/>
              </a:ext>
            </a:extLst>
          </p:cNvPr>
          <p:cNvSpPr>
            <a:spLocks noGrp="1"/>
          </p:cNvSpPr>
          <p:nvPr>
            <p:ph type="subTitle" idx="1"/>
          </p:nvPr>
        </p:nvSpPr>
        <p:spPr>
          <a:xfrm>
            <a:off x="9948306" y="3255059"/>
            <a:ext cx="1313049" cy="918310"/>
          </a:xfrm>
        </p:spPr>
        <p:txBody>
          <a:bodyPr vert="horz" lIns="91440" tIns="45720" rIns="91440" bIns="45720" rtlCol="0">
            <a:normAutofit/>
          </a:bodyPr>
          <a:lstStyle/>
          <a:p>
            <a:r>
              <a:rPr lang="en-US" sz="1800" b="1" dirty="0">
                <a:solidFill>
                  <a:srgbClr val="FF0000"/>
                </a:solidFill>
                <a:cs typeface="Arial" panose="020B0604020202020204" pitchFamily="34" charset="0"/>
              </a:rPr>
              <a:t>UPDATE? </a:t>
            </a:r>
          </a:p>
          <a:p>
            <a:pPr indent="-228600">
              <a:buFont typeface="Arial" panose="020B0604020202020204" pitchFamily="34" charset="0"/>
              <a:buChar char="•"/>
            </a:pPr>
            <a:endParaRPr lang="en-US" dirty="0"/>
          </a:p>
        </p:txBody>
      </p:sp>
      <p:cxnSp>
        <p:nvCxnSpPr>
          <p:cNvPr id="17" name="Straight Connector 16">
            <a:extLst>
              <a:ext uri="{FF2B5EF4-FFF2-40B4-BE49-F238E27FC236}">
                <a16:creationId xmlns:a16="http://schemas.microsoft.com/office/drawing/2014/main" id="{67E7B519-04F0-1444-C524-52DE7B114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FCB78BD-753E-7439-979E-67F88F811964}"/>
              </a:ext>
            </a:extLst>
          </p:cNvPr>
          <p:cNvPicPr>
            <a:picLocks noChangeAspect="1"/>
          </p:cNvPicPr>
          <p:nvPr/>
        </p:nvPicPr>
        <p:blipFill>
          <a:blip r:embed="rId2"/>
          <a:stretch>
            <a:fillRect/>
          </a:stretch>
        </p:blipFill>
        <p:spPr>
          <a:xfrm>
            <a:off x="468847" y="2196403"/>
            <a:ext cx="7575818" cy="3231160"/>
          </a:xfrm>
          <a:prstGeom prst="rect">
            <a:avLst/>
          </a:prstGeom>
        </p:spPr>
      </p:pic>
      <p:pic>
        <p:nvPicPr>
          <p:cNvPr id="6" name="Picture 5">
            <a:extLst>
              <a:ext uri="{FF2B5EF4-FFF2-40B4-BE49-F238E27FC236}">
                <a16:creationId xmlns:a16="http://schemas.microsoft.com/office/drawing/2014/main" id="{D4904A92-4DA5-D2C0-4781-479542C359BD}"/>
              </a:ext>
            </a:extLst>
          </p:cNvPr>
          <p:cNvPicPr>
            <a:picLocks noChangeAspect="1"/>
          </p:cNvPicPr>
          <p:nvPr/>
        </p:nvPicPr>
        <p:blipFill>
          <a:blip r:embed="rId3"/>
          <a:stretch>
            <a:fillRect/>
          </a:stretch>
        </p:blipFill>
        <p:spPr>
          <a:xfrm>
            <a:off x="8609442" y="3452064"/>
            <a:ext cx="1005927" cy="524301"/>
          </a:xfrm>
          <a:prstGeom prst="rect">
            <a:avLst/>
          </a:prstGeom>
        </p:spPr>
      </p:pic>
      <p:pic>
        <p:nvPicPr>
          <p:cNvPr id="7" name="Picture 6">
            <a:extLst>
              <a:ext uri="{FF2B5EF4-FFF2-40B4-BE49-F238E27FC236}">
                <a16:creationId xmlns:a16="http://schemas.microsoft.com/office/drawing/2014/main" id="{1319F541-4423-8F08-4D6D-F7427FB6EFED}"/>
              </a:ext>
            </a:extLst>
          </p:cNvPr>
          <p:cNvPicPr>
            <a:picLocks noChangeAspect="1"/>
          </p:cNvPicPr>
          <p:nvPr/>
        </p:nvPicPr>
        <p:blipFill>
          <a:blip r:embed="rId4"/>
          <a:stretch>
            <a:fillRect/>
          </a:stretch>
        </p:blipFill>
        <p:spPr>
          <a:xfrm>
            <a:off x="82584" y="6353925"/>
            <a:ext cx="1916924" cy="336712"/>
          </a:xfrm>
          <a:prstGeom prst="rect">
            <a:avLst/>
          </a:prstGeom>
        </p:spPr>
      </p:pic>
    </p:spTree>
    <p:extLst>
      <p:ext uri="{BB962C8B-B14F-4D97-AF65-F5344CB8AC3E}">
        <p14:creationId xmlns:p14="http://schemas.microsoft.com/office/powerpoint/2010/main" val="2843253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8EC4E-D6FA-8663-CCD1-D485D795EF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5983D-F14E-9D3A-7152-C76C0C0B6B2F}"/>
              </a:ext>
            </a:extLst>
          </p:cNvPr>
          <p:cNvSpPr>
            <a:spLocks noGrp="1"/>
          </p:cNvSpPr>
          <p:nvPr>
            <p:ph type="title"/>
          </p:nvPr>
        </p:nvSpPr>
        <p:spPr/>
        <p:txBody>
          <a:bodyPr>
            <a:normAutofit/>
          </a:bodyPr>
          <a:lstStyle/>
          <a:p>
            <a:r>
              <a:rPr lang="en-US" dirty="0"/>
              <a:t>		   Continued “r</a:t>
            </a:r>
            <a:r>
              <a:rPr lang="en-US" dirty="0">
                <a:latin typeface="Calibri (Headings)"/>
              </a:rPr>
              <a:t>ed Flag” emphasis </a:t>
            </a:r>
          </a:p>
        </p:txBody>
      </p:sp>
      <p:sp>
        <p:nvSpPr>
          <p:cNvPr id="3" name="Content Placeholder 2">
            <a:extLst>
              <a:ext uri="{FF2B5EF4-FFF2-40B4-BE49-F238E27FC236}">
                <a16:creationId xmlns:a16="http://schemas.microsoft.com/office/drawing/2014/main" id="{63B8B2A6-FF79-1965-7783-47B3FB06573F}"/>
              </a:ext>
            </a:extLst>
          </p:cNvPr>
          <p:cNvSpPr>
            <a:spLocks noGrp="1"/>
          </p:cNvSpPr>
          <p:nvPr>
            <p:ph idx="1"/>
          </p:nvPr>
        </p:nvSpPr>
        <p:spPr/>
        <p:txBody>
          <a:bodyPr>
            <a:normAutofit fontScale="92500"/>
          </a:bodyPr>
          <a:lstStyle/>
          <a:p>
            <a:r>
              <a:rPr lang="en-US" sz="2400" dirty="0"/>
              <a:t>How does it work?</a:t>
            </a:r>
          </a:p>
          <a:p>
            <a:r>
              <a:rPr lang="en-US" sz="2400" dirty="0"/>
              <a:t>Prior to dispensing, as part of “corresponding responsibility” pharmacist must:</a:t>
            </a:r>
          </a:p>
          <a:p>
            <a:pPr marL="457200" indent="-457200">
              <a:buFont typeface="+mj-lt"/>
              <a:buAutoNum type="arabicPeriod"/>
            </a:pPr>
            <a:r>
              <a:rPr lang="en-US" sz="2400" dirty="0"/>
              <a:t>Examine a controlled substance prescription to see if any “red flags” are present; and</a:t>
            </a:r>
          </a:p>
          <a:p>
            <a:pPr marL="457200" indent="-457200">
              <a:buFont typeface="+mj-lt"/>
              <a:buAutoNum type="arabicPeriod"/>
            </a:pPr>
            <a:r>
              <a:rPr lang="en-US" sz="2400" dirty="0"/>
              <a:t>Unless those “red flags” are resolved such that the pharmacist can </a:t>
            </a:r>
            <a:r>
              <a:rPr lang="en-US" sz="2400" dirty="0">
                <a:solidFill>
                  <a:schemeClr val="tx2"/>
                </a:solidFill>
              </a:rPr>
              <a:t>reasonably conclude the script is for a legitimate medical purpose by a practitioner acting in the usual course of professional practice, the pharmacist may not dispense and to knowingly do so, exposes the pharmacist to civil fines as well as potential criminal penalties.</a:t>
            </a:r>
          </a:p>
          <a:p>
            <a:endParaRPr lang="en-US" dirty="0"/>
          </a:p>
        </p:txBody>
      </p:sp>
      <p:pic>
        <p:nvPicPr>
          <p:cNvPr id="4" name="Picture 3">
            <a:extLst>
              <a:ext uri="{FF2B5EF4-FFF2-40B4-BE49-F238E27FC236}">
                <a16:creationId xmlns:a16="http://schemas.microsoft.com/office/drawing/2014/main" id="{3E899706-968F-660D-A5A1-145F8BB609AC}"/>
              </a:ext>
            </a:extLst>
          </p:cNvPr>
          <p:cNvPicPr>
            <a:picLocks noChangeAspect="1"/>
          </p:cNvPicPr>
          <p:nvPr/>
        </p:nvPicPr>
        <p:blipFill>
          <a:blip r:embed="rId2"/>
          <a:stretch>
            <a:fillRect/>
          </a:stretch>
        </p:blipFill>
        <p:spPr>
          <a:xfrm>
            <a:off x="287985" y="6319268"/>
            <a:ext cx="1914310" cy="341406"/>
          </a:xfrm>
          <a:prstGeom prst="rect">
            <a:avLst/>
          </a:prstGeom>
        </p:spPr>
      </p:pic>
    </p:spTree>
    <p:extLst>
      <p:ext uri="{BB962C8B-B14F-4D97-AF65-F5344CB8AC3E}">
        <p14:creationId xmlns:p14="http://schemas.microsoft.com/office/powerpoint/2010/main" val="2082494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2765E-F67C-93CE-F131-0AA09AD1E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8FA236-FBCB-12BC-81E7-F82C481551DF}"/>
              </a:ext>
            </a:extLst>
          </p:cNvPr>
          <p:cNvSpPr>
            <a:spLocks noGrp="1"/>
          </p:cNvSpPr>
          <p:nvPr>
            <p:ph type="title"/>
          </p:nvPr>
        </p:nvSpPr>
        <p:spPr/>
        <p:txBody>
          <a:bodyPr>
            <a:normAutofit/>
          </a:bodyPr>
          <a:lstStyle/>
          <a:p>
            <a:r>
              <a:rPr lang="en-US" dirty="0"/>
              <a:t>			</a:t>
            </a:r>
            <a:r>
              <a:rPr lang="en-US" dirty="0">
                <a:latin typeface="Calibri (Headings)"/>
              </a:rPr>
              <a:t>Recognizing red Flags</a:t>
            </a:r>
          </a:p>
        </p:txBody>
      </p:sp>
      <p:sp>
        <p:nvSpPr>
          <p:cNvPr id="3" name="Content Placeholder 2">
            <a:extLst>
              <a:ext uri="{FF2B5EF4-FFF2-40B4-BE49-F238E27FC236}">
                <a16:creationId xmlns:a16="http://schemas.microsoft.com/office/drawing/2014/main" id="{06371E12-F9DC-B092-9AD6-51389F16CA3B}"/>
              </a:ext>
            </a:extLst>
          </p:cNvPr>
          <p:cNvSpPr>
            <a:spLocks noGrp="1"/>
          </p:cNvSpPr>
          <p:nvPr>
            <p:ph idx="1"/>
          </p:nvPr>
        </p:nvSpPr>
        <p:spPr/>
        <p:txBody>
          <a:bodyPr>
            <a:normAutofit lnSpcReduction="10000"/>
          </a:bodyPr>
          <a:lstStyle/>
          <a:p>
            <a:pPr>
              <a:buFont typeface="Wingdings" panose="05000000000000000000" pitchFamily="2" charset="2"/>
              <a:buChar char="§"/>
            </a:pPr>
            <a:r>
              <a:rPr lang="en-US" sz="2800" dirty="0"/>
              <a:t>What are the red flags?</a:t>
            </a:r>
          </a:p>
          <a:p>
            <a:pPr>
              <a:buFont typeface="Wingdings" panose="05000000000000000000" pitchFamily="2" charset="2"/>
              <a:buChar char="§"/>
            </a:pPr>
            <a:r>
              <a:rPr lang="en-US" sz="2800" dirty="0"/>
              <a:t>Some are Patient focused:</a:t>
            </a:r>
          </a:p>
          <a:p>
            <a:pPr lvl="1">
              <a:buFont typeface="Wingdings" panose="05000000000000000000" pitchFamily="2" charset="2"/>
              <a:buChar char="§"/>
            </a:pPr>
            <a:r>
              <a:rPr lang="en-US" sz="2400" dirty="0"/>
              <a:t>Cash pay patient with insurance, cash pay without insurance</a:t>
            </a:r>
          </a:p>
          <a:p>
            <a:pPr lvl="1">
              <a:buFont typeface="Wingdings" panose="05000000000000000000" pitchFamily="2" charset="2"/>
              <a:buChar char="§"/>
            </a:pPr>
            <a:r>
              <a:rPr lang="en-US" sz="2400" dirty="0"/>
              <a:t>Suspicious patient behavior (ex. meeting other patients outside pharmacy; patients picking up scripts together, living at same address, filling similar prescriptions; patient conduct inconsistent with diagnosis); patients driving long distance to pharmacy</a:t>
            </a:r>
          </a:p>
          <a:p>
            <a:pPr lvl="1">
              <a:buFont typeface="Wingdings" panose="05000000000000000000" pitchFamily="2" charset="2"/>
              <a:buChar char="§"/>
            </a:pPr>
            <a:r>
              <a:rPr lang="en-US" sz="2400" dirty="0"/>
              <a:t>Indications of patient doctor shopping on PDMP</a:t>
            </a:r>
          </a:p>
          <a:p>
            <a:endParaRPr lang="en-US" dirty="0"/>
          </a:p>
        </p:txBody>
      </p:sp>
      <p:pic>
        <p:nvPicPr>
          <p:cNvPr id="4" name="Picture 3">
            <a:extLst>
              <a:ext uri="{FF2B5EF4-FFF2-40B4-BE49-F238E27FC236}">
                <a16:creationId xmlns:a16="http://schemas.microsoft.com/office/drawing/2014/main" id="{3F859179-525C-8452-37F0-E2942B90074C}"/>
              </a:ext>
            </a:extLst>
          </p:cNvPr>
          <p:cNvPicPr>
            <a:picLocks noChangeAspect="1"/>
          </p:cNvPicPr>
          <p:nvPr/>
        </p:nvPicPr>
        <p:blipFill>
          <a:blip r:embed="rId2"/>
          <a:stretch>
            <a:fillRect/>
          </a:stretch>
        </p:blipFill>
        <p:spPr>
          <a:xfrm>
            <a:off x="359322" y="6332238"/>
            <a:ext cx="1914310" cy="341406"/>
          </a:xfrm>
          <a:prstGeom prst="rect">
            <a:avLst/>
          </a:prstGeom>
        </p:spPr>
      </p:pic>
    </p:spTree>
    <p:extLst>
      <p:ext uri="{BB962C8B-B14F-4D97-AF65-F5344CB8AC3E}">
        <p14:creationId xmlns:p14="http://schemas.microsoft.com/office/powerpoint/2010/main" val="2949728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75F61-6437-3FD0-0195-8E580FA483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F5467-CDE6-9E86-71EF-C4F94C4C6AD6}"/>
              </a:ext>
            </a:extLst>
          </p:cNvPr>
          <p:cNvSpPr>
            <a:spLocks noGrp="1"/>
          </p:cNvSpPr>
          <p:nvPr>
            <p:ph type="title"/>
          </p:nvPr>
        </p:nvSpPr>
        <p:spPr/>
        <p:txBody>
          <a:bodyPr>
            <a:normAutofit/>
          </a:bodyPr>
          <a:lstStyle/>
          <a:p>
            <a:r>
              <a:rPr lang="en-US" sz="4000" dirty="0"/>
              <a:t>			   </a:t>
            </a:r>
            <a:r>
              <a:rPr lang="en-US" sz="4000" dirty="0">
                <a:latin typeface="Calibri  (Headings)"/>
              </a:rPr>
              <a:t>Recognizing red Flags</a:t>
            </a:r>
          </a:p>
        </p:txBody>
      </p:sp>
      <p:sp>
        <p:nvSpPr>
          <p:cNvPr id="3" name="Content Placeholder 2">
            <a:extLst>
              <a:ext uri="{FF2B5EF4-FFF2-40B4-BE49-F238E27FC236}">
                <a16:creationId xmlns:a16="http://schemas.microsoft.com/office/drawing/2014/main" id="{03CDB5E4-7DD2-D397-9845-5F1D037378F9}"/>
              </a:ext>
            </a:extLst>
          </p:cNvPr>
          <p:cNvSpPr>
            <a:spLocks noGrp="1"/>
          </p:cNvSpPr>
          <p:nvPr>
            <p:ph idx="1"/>
          </p:nvPr>
        </p:nvSpPr>
        <p:spPr/>
        <p:txBody>
          <a:bodyPr/>
          <a:lstStyle/>
          <a:p>
            <a:pPr>
              <a:buFont typeface="Wingdings" panose="05000000000000000000" pitchFamily="2" charset="2"/>
              <a:buChar char="§"/>
            </a:pPr>
            <a:r>
              <a:rPr lang="en-US" sz="2800" dirty="0"/>
              <a:t>Prescriber focused:</a:t>
            </a:r>
          </a:p>
          <a:p>
            <a:pPr lvl="1">
              <a:buFont typeface="Wingdings" panose="05000000000000000000" pitchFamily="2" charset="2"/>
              <a:buChar char="§"/>
            </a:pPr>
            <a:r>
              <a:rPr lang="en-US" sz="2400" dirty="0"/>
              <a:t>Repetitive prescription pattern of prescriber.  </a:t>
            </a:r>
          </a:p>
          <a:p>
            <a:pPr lvl="1">
              <a:buFont typeface="Wingdings" panose="05000000000000000000" pitchFamily="2" charset="2"/>
              <a:buChar char="§"/>
            </a:pPr>
            <a:r>
              <a:rPr lang="en-US" sz="2400" dirty="0"/>
              <a:t>Sheer quantity or combination of drugs being dispensed to patient (opioids and benzos together or “DEA’s Holy Trinity”)</a:t>
            </a:r>
          </a:p>
          <a:p>
            <a:pPr lvl="1">
              <a:buFont typeface="Wingdings" panose="05000000000000000000" pitchFamily="2" charset="2"/>
              <a:buChar char="§"/>
            </a:pPr>
            <a:r>
              <a:rPr lang="en-US" sz="2400" dirty="0"/>
              <a:t>Prior discipline of prescriber</a:t>
            </a:r>
          </a:p>
          <a:p>
            <a:pPr lvl="1">
              <a:buFont typeface="Wingdings" panose="05000000000000000000" pitchFamily="2" charset="2"/>
              <a:buChar char="§"/>
            </a:pPr>
            <a:r>
              <a:rPr lang="en-US" sz="2400" dirty="0"/>
              <a:t>Out-of-state or unknown prescriber</a:t>
            </a:r>
          </a:p>
          <a:p>
            <a:pPr lvl="1">
              <a:buFont typeface="Wingdings" panose="05000000000000000000" pitchFamily="2" charset="2"/>
              <a:buChar char="§"/>
            </a:pPr>
            <a:r>
              <a:rPr lang="en-US" sz="2400" dirty="0"/>
              <a:t>Anecdotal reports by patients or others about provider</a:t>
            </a:r>
          </a:p>
          <a:p>
            <a:endParaRPr lang="en-US" dirty="0"/>
          </a:p>
        </p:txBody>
      </p:sp>
      <p:pic>
        <p:nvPicPr>
          <p:cNvPr id="4" name="Picture 3">
            <a:extLst>
              <a:ext uri="{FF2B5EF4-FFF2-40B4-BE49-F238E27FC236}">
                <a16:creationId xmlns:a16="http://schemas.microsoft.com/office/drawing/2014/main" id="{2D9D1541-F0A6-3DE6-D918-C674A57B62EB}"/>
              </a:ext>
            </a:extLst>
          </p:cNvPr>
          <p:cNvPicPr>
            <a:picLocks noChangeAspect="1"/>
          </p:cNvPicPr>
          <p:nvPr/>
        </p:nvPicPr>
        <p:blipFill>
          <a:blip r:embed="rId2"/>
          <a:stretch>
            <a:fillRect/>
          </a:stretch>
        </p:blipFill>
        <p:spPr>
          <a:xfrm>
            <a:off x="307441" y="6345208"/>
            <a:ext cx="1914310" cy="341406"/>
          </a:xfrm>
          <a:prstGeom prst="rect">
            <a:avLst/>
          </a:prstGeom>
        </p:spPr>
      </p:pic>
    </p:spTree>
    <p:extLst>
      <p:ext uri="{BB962C8B-B14F-4D97-AF65-F5344CB8AC3E}">
        <p14:creationId xmlns:p14="http://schemas.microsoft.com/office/powerpoint/2010/main" val="152747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1661D7-A8C0-673C-4E5E-8A2A0A7A3BD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5154D5-EA1B-A37E-1DF8-756E7426B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44958A-0B48-83CD-5426-BC10461D9C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A2C7E4FC-5579-570A-759F-D32D3A6C8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92B822-DBF1-FD3B-D95B-4DE779BC0B5F}"/>
              </a:ext>
            </a:extLst>
          </p:cNvPr>
          <p:cNvSpPr>
            <a:spLocks noGrp="1"/>
          </p:cNvSpPr>
          <p:nvPr>
            <p:ph type="ctrTitle"/>
          </p:nvPr>
        </p:nvSpPr>
        <p:spPr>
          <a:xfrm>
            <a:off x="4866968" y="914400"/>
            <a:ext cx="6627924" cy="1307592"/>
          </a:xfrm>
        </p:spPr>
        <p:txBody>
          <a:bodyPr vert="horz" lIns="91440" tIns="45720" rIns="91440" bIns="45720" rtlCol="0" anchor="t">
            <a:normAutofit/>
          </a:bodyPr>
          <a:lstStyle/>
          <a:p>
            <a:pPr>
              <a:lnSpc>
                <a:spcPct val="90000"/>
              </a:lnSpc>
            </a:pPr>
            <a:br>
              <a:rPr lang="en-US" sz="2200" dirty="0"/>
            </a:br>
            <a:r>
              <a:rPr lang="en-US" sz="2400" dirty="0">
                <a:cs typeface="Arial" panose="020B0604020202020204" pitchFamily="34" charset="0"/>
              </a:rPr>
              <a:t>AGENDA TOPICS</a:t>
            </a:r>
            <a:br>
              <a:rPr lang="en-US" sz="2400" dirty="0"/>
            </a:br>
            <a:endParaRPr lang="en-US" sz="2200" dirty="0"/>
          </a:p>
        </p:txBody>
      </p:sp>
      <p:cxnSp>
        <p:nvCxnSpPr>
          <p:cNvPr id="15" name="Straight Connector 14">
            <a:extLst>
              <a:ext uri="{FF2B5EF4-FFF2-40B4-BE49-F238E27FC236}">
                <a16:creationId xmlns:a16="http://schemas.microsoft.com/office/drawing/2014/main" id="{F54D981A-6E9F-2302-13AF-81AE619F6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C37E84-CD8F-09FC-34B8-F089664C0C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A9D194F-8444-D361-4E45-14D7C36D5338}"/>
              </a:ext>
            </a:extLst>
          </p:cNvPr>
          <p:cNvPicPr>
            <a:picLocks noChangeAspect="1"/>
          </p:cNvPicPr>
          <p:nvPr/>
        </p:nvPicPr>
        <p:blipFill>
          <a:blip r:embed="rId2"/>
          <a:stretch>
            <a:fillRect/>
          </a:stretch>
        </p:blipFill>
        <p:spPr>
          <a:xfrm>
            <a:off x="82584" y="6353925"/>
            <a:ext cx="1916924" cy="336712"/>
          </a:xfrm>
          <a:prstGeom prst="rect">
            <a:avLst/>
          </a:prstGeom>
        </p:spPr>
      </p:pic>
      <p:pic>
        <p:nvPicPr>
          <p:cNvPr id="4" name="Picture 3">
            <a:extLst>
              <a:ext uri="{FF2B5EF4-FFF2-40B4-BE49-F238E27FC236}">
                <a16:creationId xmlns:a16="http://schemas.microsoft.com/office/drawing/2014/main" id="{BC4255E9-7BB5-088F-6D46-0F4C869ADFD2}"/>
              </a:ext>
            </a:extLst>
          </p:cNvPr>
          <p:cNvPicPr>
            <a:picLocks noChangeAspect="1"/>
          </p:cNvPicPr>
          <p:nvPr/>
        </p:nvPicPr>
        <p:blipFill>
          <a:blip r:embed="rId3"/>
          <a:stretch>
            <a:fillRect/>
          </a:stretch>
        </p:blipFill>
        <p:spPr>
          <a:xfrm>
            <a:off x="837744" y="1252539"/>
            <a:ext cx="10516511" cy="4352921"/>
          </a:xfrm>
          <a:prstGeom prst="rect">
            <a:avLst/>
          </a:prstGeom>
        </p:spPr>
      </p:pic>
    </p:spTree>
    <p:extLst>
      <p:ext uri="{BB962C8B-B14F-4D97-AF65-F5344CB8AC3E}">
        <p14:creationId xmlns:p14="http://schemas.microsoft.com/office/powerpoint/2010/main" val="1194137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95BECD-0D09-06B7-AE63-730B14E7D153}"/>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1E5AA9-ED96-05B1-DE4E-D5FDF63A47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39024A-C1DC-C04A-75AA-05A4209416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5127600-3995-FE90-B0A7-37EB82355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BFB622-7ACC-E1D2-32CF-0575B974F93F}"/>
              </a:ext>
            </a:extLst>
          </p:cNvPr>
          <p:cNvSpPr>
            <a:spLocks noGrp="1"/>
          </p:cNvSpPr>
          <p:nvPr>
            <p:ph type="ctrTitle"/>
          </p:nvPr>
        </p:nvSpPr>
        <p:spPr>
          <a:xfrm>
            <a:off x="685801" y="852994"/>
            <a:ext cx="8343162" cy="1221934"/>
          </a:xfrm>
        </p:spPr>
        <p:txBody>
          <a:bodyPr vert="horz" lIns="91440" tIns="45720" rIns="91440" bIns="45720" rtlCol="0" anchor="t">
            <a:normAutofit/>
          </a:bodyPr>
          <a:lstStyle/>
          <a:p>
            <a:pPr>
              <a:lnSpc>
                <a:spcPct val="90000"/>
              </a:lnSpc>
            </a:pPr>
            <a:r>
              <a:rPr lang="en-US" sz="2200" dirty="0"/>
              <a:t>Non-exhaustive list of “red flags” of diversion?</a:t>
            </a:r>
            <a:br>
              <a:rPr lang="en-US" sz="2200" dirty="0"/>
            </a:br>
            <a:endParaRPr lang="en-US" sz="2200" dirty="0"/>
          </a:p>
        </p:txBody>
      </p:sp>
      <p:cxnSp>
        <p:nvCxnSpPr>
          <p:cNvPr id="15" name="Straight Connector 14">
            <a:extLst>
              <a:ext uri="{FF2B5EF4-FFF2-40B4-BE49-F238E27FC236}">
                <a16:creationId xmlns:a16="http://schemas.microsoft.com/office/drawing/2014/main" id="{6D2EAD5E-8F96-9329-6F41-62C995771D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058DDF-06EB-B2AD-2450-C400D2DBBA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7311F1B-4141-AFD8-F3C7-33763F3BA79B}"/>
              </a:ext>
            </a:extLst>
          </p:cNvPr>
          <p:cNvPicPr>
            <a:picLocks noChangeAspect="1"/>
          </p:cNvPicPr>
          <p:nvPr/>
        </p:nvPicPr>
        <p:blipFill>
          <a:blip r:embed="rId2"/>
          <a:stretch>
            <a:fillRect/>
          </a:stretch>
        </p:blipFill>
        <p:spPr>
          <a:xfrm>
            <a:off x="82584" y="6353925"/>
            <a:ext cx="1916924" cy="336712"/>
          </a:xfrm>
          <a:prstGeom prst="rect">
            <a:avLst/>
          </a:prstGeom>
        </p:spPr>
      </p:pic>
      <p:sp>
        <p:nvSpPr>
          <p:cNvPr id="4" name="Content Placeholder 4">
            <a:extLst>
              <a:ext uri="{FF2B5EF4-FFF2-40B4-BE49-F238E27FC236}">
                <a16:creationId xmlns:a16="http://schemas.microsoft.com/office/drawing/2014/main" id="{2424C1E8-291E-2F63-3DBE-EEF030C3CB13}"/>
              </a:ext>
            </a:extLst>
          </p:cNvPr>
          <p:cNvSpPr txBox="1">
            <a:spLocks/>
          </p:cNvSpPr>
          <p:nvPr/>
        </p:nvSpPr>
        <p:spPr>
          <a:xfrm>
            <a:off x="279779" y="1444753"/>
            <a:ext cx="8749184" cy="5194879"/>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l">
              <a:spcBef>
                <a:spcPts val="0"/>
              </a:spcBef>
              <a:spcAft>
                <a:spcPts val="300"/>
              </a:spcAft>
              <a:buFont typeface="Arial" panose="020B0604020202020204" pitchFamily="34" charset="0"/>
              <a:buChar char="•"/>
            </a:pPr>
            <a:r>
              <a:rPr lang="en-US" sz="1600" dirty="0"/>
              <a:t>Multiple customers filling prescriptions written by the same prescriber for the same drugs in the same quantities</a:t>
            </a:r>
          </a:p>
          <a:p>
            <a:pPr marL="742950" lvl="1" indent="-285750" algn="l">
              <a:spcBef>
                <a:spcPts val="0"/>
              </a:spcBef>
              <a:spcAft>
                <a:spcPts val="300"/>
              </a:spcAft>
              <a:buFont typeface="Arial" panose="020B0604020202020204" pitchFamily="34" charset="0"/>
              <a:buChar char="•"/>
            </a:pPr>
            <a:r>
              <a:rPr lang="en-US" sz="1600" dirty="0"/>
              <a:t>Customers with the same last name and street address presenting similar prescriptions on the same day or within a short time span</a:t>
            </a:r>
          </a:p>
          <a:p>
            <a:pPr marL="742950" lvl="1" indent="-285750" algn="l">
              <a:spcBef>
                <a:spcPts val="0"/>
              </a:spcBef>
              <a:spcAft>
                <a:spcPts val="300"/>
              </a:spcAft>
              <a:buFont typeface="Arial" panose="020B0604020202020204" pitchFamily="34" charset="0"/>
              <a:buChar char="•"/>
            </a:pPr>
            <a:r>
              <a:rPr lang="en-US" sz="1600" dirty="0"/>
              <a:t>Patients traveling long distances to fill opioid prescriptions</a:t>
            </a:r>
          </a:p>
          <a:p>
            <a:pPr marL="742950" lvl="1" indent="-285750" algn="l">
              <a:spcBef>
                <a:spcPts val="0"/>
              </a:spcBef>
              <a:spcAft>
                <a:spcPts val="300"/>
              </a:spcAft>
              <a:buFont typeface="Arial" panose="020B0604020202020204" pitchFamily="34" charset="0"/>
              <a:buChar char="•"/>
            </a:pPr>
            <a:r>
              <a:rPr lang="en-US" sz="1600" dirty="0"/>
              <a:t>Drug cocktails</a:t>
            </a:r>
          </a:p>
          <a:p>
            <a:pPr marL="742950" lvl="1" indent="-285750" algn="l">
              <a:spcBef>
                <a:spcPts val="0"/>
              </a:spcBef>
              <a:spcAft>
                <a:spcPts val="300"/>
              </a:spcAft>
              <a:buFont typeface="Arial" panose="020B0604020202020204" pitchFamily="34" charset="0"/>
              <a:buChar char="•"/>
            </a:pPr>
            <a:r>
              <a:rPr lang="en-US" sz="1600" dirty="0"/>
              <a:t>Payment by cash</a:t>
            </a:r>
          </a:p>
          <a:p>
            <a:pPr marL="742950" lvl="1" indent="-285750" algn="l">
              <a:spcBef>
                <a:spcPts val="0"/>
              </a:spcBef>
              <a:spcAft>
                <a:spcPts val="300"/>
              </a:spcAft>
              <a:buFont typeface="Arial" panose="020B0604020202020204" pitchFamily="34" charset="0"/>
              <a:buChar char="•"/>
            </a:pPr>
            <a:r>
              <a:rPr lang="en-US" sz="1600" dirty="0"/>
              <a:t>Unusually large quantity of a controlled substance</a:t>
            </a:r>
          </a:p>
          <a:p>
            <a:pPr marL="742950" lvl="1" indent="-285750" algn="l">
              <a:spcBef>
                <a:spcPts val="0"/>
              </a:spcBef>
              <a:spcAft>
                <a:spcPts val="300"/>
              </a:spcAft>
              <a:buFont typeface="Arial" panose="020B0604020202020204" pitchFamily="34" charset="0"/>
              <a:buChar char="•"/>
            </a:pPr>
            <a:r>
              <a:rPr lang="en-US" sz="1600" dirty="0"/>
              <a:t>Pattern prescribing</a:t>
            </a:r>
          </a:p>
          <a:p>
            <a:pPr marL="742950" lvl="1" indent="-285750" algn="l">
              <a:spcBef>
                <a:spcPts val="0"/>
              </a:spcBef>
              <a:spcAft>
                <a:spcPts val="300"/>
              </a:spcAft>
              <a:buFont typeface="Arial" panose="020B0604020202020204" pitchFamily="34" charset="0"/>
              <a:buChar char="•"/>
            </a:pPr>
            <a:r>
              <a:rPr lang="en-US" sz="1600" dirty="0"/>
              <a:t>Irregular dosing instructions</a:t>
            </a:r>
          </a:p>
          <a:p>
            <a:pPr marL="742950" lvl="1" indent="-285750" algn="l">
              <a:spcBef>
                <a:spcPts val="0"/>
              </a:spcBef>
              <a:spcAft>
                <a:spcPts val="300"/>
              </a:spcAft>
              <a:buFont typeface="Arial" panose="020B0604020202020204" pitchFamily="34" charset="0"/>
              <a:buChar char="•"/>
            </a:pPr>
            <a:r>
              <a:rPr lang="en-US" sz="1600" dirty="0"/>
              <a:t>Lack of individualized therapy or dosing</a:t>
            </a:r>
          </a:p>
          <a:p>
            <a:pPr marL="742950" lvl="1" indent="-285750" algn="l">
              <a:spcBef>
                <a:spcPts val="0"/>
              </a:spcBef>
              <a:spcAft>
                <a:spcPts val="300"/>
              </a:spcAft>
              <a:buFont typeface="Arial" panose="020B0604020202020204" pitchFamily="34" charset="0"/>
              <a:buChar char="•"/>
            </a:pPr>
            <a:r>
              <a:rPr lang="en-US" sz="1600" dirty="0"/>
              <a:t>Early fills/refills</a:t>
            </a:r>
          </a:p>
          <a:p>
            <a:pPr marL="742950" lvl="1" indent="-285750" algn="l">
              <a:spcBef>
                <a:spcPts val="0"/>
              </a:spcBef>
              <a:spcAft>
                <a:spcPts val="300"/>
              </a:spcAft>
              <a:buFont typeface="Arial" panose="020B0604020202020204" pitchFamily="34" charset="0"/>
              <a:buChar char="•"/>
            </a:pPr>
            <a:r>
              <a:rPr lang="en-US" sz="1600" dirty="0"/>
              <a:t>Other pharmacies’ refusals to fill the prescriptions</a:t>
            </a:r>
          </a:p>
          <a:p>
            <a:pPr marL="742950" lvl="1" indent="-285750" algn="l">
              <a:spcBef>
                <a:spcPts val="0"/>
              </a:spcBef>
              <a:spcAft>
                <a:spcPts val="300"/>
              </a:spcAft>
              <a:buFont typeface="Arial" panose="020B0604020202020204" pitchFamily="34" charset="0"/>
              <a:buChar char="•"/>
            </a:pPr>
            <a:r>
              <a:rPr lang="en-US" sz="1600" dirty="0"/>
              <a:t>Customer behavior</a:t>
            </a:r>
          </a:p>
          <a:p>
            <a:pPr marL="742950" lvl="1" indent="-285750" algn="l">
              <a:spcBef>
                <a:spcPts val="0"/>
              </a:spcBef>
              <a:spcAft>
                <a:spcPts val="300"/>
              </a:spcAft>
              <a:buFont typeface="Arial" panose="020B0604020202020204" pitchFamily="34" charset="0"/>
              <a:buChar char="•"/>
            </a:pPr>
            <a:r>
              <a:rPr lang="en-US" sz="1600" b="1" dirty="0">
                <a:solidFill>
                  <a:srgbClr val="FF0000"/>
                </a:solidFill>
              </a:rPr>
              <a:t>Recreational use?</a:t>
            </a:r>
          </a:p>
          <a:p>
            <a:pPr lvl="1" algn="l">
              <a:spcBef>
                <a:spcPts val="0"/>
              </a:spcBef>
              <a:spcAft>
                <a:spcPts val="300"/>
              </a:spcAft>
            </a:pPr>
            <a:endParaRPr lang="en-US" sz="1600" dirty="0"/>
          </a:p>
          <a:p>
            <a:endParaRPr lang="en-US" dirty="0"/>
          </a:p>
        </p:txBody>
      </p:sp>
      <p:pic>
        <p:nvPicPr>
          <p:cNvPr id="6" name="Picture 5">
            <a:extLst>
              <a:ext uri="{FF2B5EF4-FFF2-40B4-BE49-F238E27FC236}">
                <a16:creationId xmlns:a16="http://schemas.microsoft.com/office/drawing/2014/main" id="{ABC608B5-A31E-EA09-9488-E0AFA216E0E0}"/>
              </a:ext>
            </a:extLst>
          </p:cNvPr>
          <p:cNvPicPr>
            <a:picLocks noChangeAspect="1"/>
          </p:cNvPicPr>
          <p:nvPr/>
        </p:nvPicPr>
        <p:blipFill>
          <a:blip r:embed="rId3"/>
          <a:stretch>
            <a:fillRect/>
          </a:stretch>
        </p:blipFill>
        <p:spPr>
          <a:xfrm>
            <a:off x="7022835" y="2869671"/>
            <a:ext cx="4483364" cy="2932611"/>
          </a:xfrm>
          <a:prstGeom prst="rect">
            <a:avLst/>
          </a:prstGeom>
          <a:ln>
            <a:solidFill>
              <a:schemeClr val="accent1"/>
            </a:solidFill>
          </a:ln>
        </p:spPr>
      </p:pic>
    </p:spTree>
    <p:extLst>
      <p:ext uri="{BB962C8B-B14F-4D97-AF65-F5344CB8AC3E}">
        <p14:creationId xmlns:p14="http://schemas.microsoft.com/office/powerpoint/2010/main" val="1177406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AF801-8821-738B-2952-03BA7A5431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D02AD-756F-47F4-D06D-8B21F6FC4682}"/>
              </a:ext>
            </a:extLst>
          </p:cNvPr>
          <p:cNvSpPr>
            <a:spLocks noGrp="1"/>
          </p:cNvSpPr>
          <p:nvPr>
            <p:ph type="title"/>
          </p:nvPr>
        </p:nvSpPr>
        <p:spPr/>
        <p:txBody>
          <a:bodyPr>
            <a:normAutofit fontScale="90000"/>
          </a:bodyPr>
          <a:lstStyle/>
          <a:p>
            <a:r>
              <a:rPr lang="en-US" dirty="0">
                <a:latin typeface="Calibri (Headings)"/>
              </a:rPr>
              <a:t>Key “Red Flag” Takeaway from reported decisions</a:t>
            </a:r>
          </a:p>
        </p:txBody>
      </p:sp>
      <p:sp>
        <p:nvSpPr>
          <p:cNvPr id="3" name="Content Placeholder 2">
            <a:extLst>
              <a:ext uri="{FF2B5EF4-FFF2-40B4-BE49-F238E27FC236}">
                <a16:creationId xmlns:a16="http://schemas.microsoft.com/office/drawing/2014/main" id="{1625E42B-54C6-B7E0-366D-7260606D6775}"/>
              </a:ext>
            </a:extLst>
          </p:cNvPr>
          <p:cNvSpPr>
            <a:spLocks noGrp="1"/>
          </p:cNvSpPr>
          <p:nvPr>
            <p:ph idx="1"/>
          </p:nvPr>
        </p:nvSpPr>
        <p:spPr/>
        <p:txBody>
          <a:bodyPr>
            <a:normAutofit/>
          </a:bodyPr>
          <a:lstStyle/>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r>
              <a:rPr lang="en-US" sz="3200" dirty="0"/>
              <a:t>Document your Prescription “Red Flag” Resolutions Whenever Possible. </a:t>
            </a:r>
          </a:p>
        </p:txBody>
      </p:sp>
      <p:pic>
        <p:nvPicPr>
          <p:cNvPr id="4" name="Picture 3">
            <a:extLst>
              <a:ext uri="{FF2B5EF4-FFF2-40B4-BE49-F238E27FC236}">
                <a16:creationId xmlns:a16="http://schemas.microsoft.com/office/drawing/2014/main" id="{2E6704FE-E7C4-B553-8809-4C67CC9D33E7}"/>
              </a:ext>
            </a:extLst>
          </p:cNvPr>
          <p:cNvPicPr>
            <a:picLocks noChangeAspect="1"/>
          </p:cNvPicPr>
          <p:nvPr/>
        </p:nvPicPr>
        <p:blipFill>
          <a:blip r:embed="rId2"/>
          <a:stretch>
            <a:fillRect/>
          </a:stretch>
        </p:blipFill>
        <p:spPr>
          <a:xfrm>
            <a:off x="236105" y="6345207"/>
            <a:ext cx="1914310" cy="341406"/>
          </a:xfrm>
          <a:prstGeom prst="rect">
            <a:avLst/>
          </a:prstGeom>
        </p:spPr>
      </p:pic>
    </p:spTree>
    <p:extLst>
      <p:ext uri="{BB962C8B-B14F-4D97-AF65-F5344CB8AC3E}">
        <p14:creationId xmlns:p14="http://schemas.microsoft.com/office/powerpoint/2010/main" val="3913188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227CAF-07DB-6326-10DC-59CE6596956A}"/>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87FC0A7-2873-26E9-BA84-055107CDBF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7A06D19-73AD-CD52-31CD-10880A197E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E60B382C-266D-75FE-428B-44FEA2227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9024A5-7689-54D8-50E8-C5B636AFBC10}"/>
              </a:ext>
            </a:extLst>
          </p:cNvPr>
          <p:cNvSpPr>
            <a:spLocks noGrp="1"/>
          </p:cNvSpPr>
          <p:nvPr>
            <p:ph type="ctrTitle"/>
          </p:nvPr>
        </p:nvSpPr>
        <p:spPr>
          <a:xfrm>
            <a:off x="4866968" y="914400"/>
            <a:ext cx="6627924" cy="1307592"/>
          </a:xfrm>
        </p:spPr>
        <p:txBody>
          <a:bodyPr vert="horz" lIns="91440" tIns="45720" rIns="91440" bIns="45720" rtlCol="0" anchor="t">
            <a:normAutofit/>
          </a:bodyPr>
          <a:lstStyle/>
          <a:p>
            <a:pPr>
              <a:lnSpc>
                <a:spcPct val="90000"/>
              </a:lnSpc>
            </a:pPr>
            <a:br>
              <a:rPr lang="en-US" sz="2200" dirty="0"/>
            </a:br>
            <a:endParaRPr lang="en-US" sz="2200" dirty="0"/>
          </a:p>
        </p:txBody>
      </p:sp>
      <p:cxnSp>
        <p:nvCxnSpPr>
          <p:cNvPr id="15" name="Straight Connector 14">
            <a:extLst>
              <a:ext uri="{FF2B5EF4-FFF2-40B4-BE49-F238E27FC236}">
                <a16:creationId xmlns:a16="http://schemas.microsoft.com/office/drawing/2014/main" id="{662D3112-AA6A-6515-4E86-5F95CE7B50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B93E1A1B-BB68-B98D-D59D-24B032C5E99C}"/>
              </a:ext>
            </a:extLst>
          </p:cNvPr>
          <p:cNvSpPr>
            <a:spLocks noGrp="1"/>
          </p:cNvSpPr>
          <p:nvPr>
            <p:ph type="subTitle" idx="1"/>
          </p:nvPr>
        </p:nvSpPr>
        <p:spPr>
          <a:xfrm>
            <a:off x="4917665" y="2682050"/>
            <a:ext cx="1488948" cy="716661"/>
          </a:xfrm>
        </p:spPr>
        <p:txBody>
          <a:bodyPr vert="horz" lIns="91440" tIns="45720" rIns="91440" bIns="45720" rtlCol="0">
            <a:normAutofit/>
          </a:bodyPr>
          <a:lstStyle/>
          <a:p>
            <a:r>
              <a:rPr lang="en-US" dirty="0"/>
              <a:t>Questions?</a:t>
            </a:r>
          </a:p>
        </p:txBody>
      </p:sp>
      <p:cxnSp>
        <p:nvCxnSpPr>
          <p:cNvPr id="17" name="Straight Connector 16">
            <a:extLst>
              <a:ext uri="{FF2B5EF4-FFF2-40B4-BE49-F238E27FC236}">
                <a16:creationId xmlns:a16="http://schemas.microsoft.com/office/drawing/2014/main" id="{8520532D-C207-24AD-463F-E58030720F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10FBAAF-769D-FA96-C345-88441A5B5080}"/>
              </a:ext>
            </a:extLst>
          </p:cNvPr>
          <p:cNvPicPr>
            <a:picLocks noChangeAspect="1"/>
          </p:cNvPicPr>
          <p:nvPr/>
        </p:nvPicPr>
        <p:blipFill>
          <a:blip r:embed="rId2"/>
          <a:stretch>
            <a:fillRect/>
          </a:stretch>
        </p:blipFill>
        <p:spPr>
          <a:xfrm>
            <a:off x="218771" y="6353925"/>
            <a:ext cx="1916924" cy="336712"/>
          </a:xfrm>
          <a:prstGeom prst="rect">
            <a:avLst/>
          </a:prstGeom>
        </p:spPr>
      </p:pic>
    </p:spTree>
    <p:extLst>
      <p:ext uri="{BB962C8B-B14F-4D97-AF65-F5344CB8AC3E}">
        <p14:creationId xmlns:p14="http://schemas.microsoft.com/office/powerpoint/2010/main" val="41600784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607FB1-293D-A604-B2E3-6534694947FA}"/>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6D7FD67-7839-4349-2AF1-06C02CCFB9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30B354-FF71-BA03-3A03-A3D8C2A665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1F72A437-D9B4-886E-6487-4622E358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7BFBF5-AD21-1B6D-59DE-193AABA3443D}"/>
              </a:ext>
            </a:extLst>
          </p:cNvPr>
          <p:cNvSpPr>
            <a:spLocks noGrp="1"/>
          </p:cNvSpPr>
          <p:nvPr>
            <p:ph type="ctrTitle"/>
          </p:nvPr>
        </p:nvSpPr>
        <p:spPr>
          <a:xfrm>
            <a:off x="3913094" y="975814"/>
            <a:ext cx="7581798" cy="1246177"/>
          </a:xfrm>
        </p:spPr>
        <p:txBody>
          <a:bodyPr vert="horz" lIns="91440" tIns="45720" rIns="91440" bIns="45720" rtlCol="0" anchor="t">
            <a:normAutofit/>
          </a:bodyPr>
          <a:lstStyle/>
          <a:p>
            <a:pPr algn="ctr">
              <a:lnSpc>
                <a:spcPct val="90000"/>
              </a:lnSpc>
            </a:pPr>
            <a:br>
              <a:rPr lang="en-US" sz="2200" dirty="0"/>
            </a:br>
            <a:r>
              <a:rPr lang="en-US" sz="2400" dirty="0">
                <a:cs typeface="Arial" panose="020B0604020202020204" pitchFamily="34" charset="0"/>
              </a:rPr>
              <a:t>THANK YOU!</a:t>
            </a:r>
            <a:br>
              <a:rPr lang="en-US" sz="2400" b="1" dirty="0">
                <a:latin typeface="Arial" panose="020B0604020202020204" pitchFamily="34" charset="0"/>
                <a:cs typeface="Arial" panose="020B0604020202020204" pitchFamily="34" charset="0"/>
              </a:rPr>
            </a:br>
            <a:endParaRPr lang="en-US" sz="2200" dirty="0"/>
          </a:p>
        </p:txBody>
      </p:sp>
      <p:pic>
        <p:nvPicPr>
          <p:cNvPr id="4" name="Picture 3" descr="School desk with books and pencils with chalkboard in background">
            <a:extLst>
              <a:ext uri="{FF2B5EF4-FFF2-40B4-BE49-F238E27FC236}">
                <a16:creationId xmlns:a16="http://schemas.microsoft.com/office/drawing/2014/main" id="{E8BA9DC8-AB03-F17A-32A0-4550B0EA0E96}"/>
              </a:ext>
            </a:extLst>
          </p:cNvPr>
          <p:cNvPicPr>
            <a:picLocks noChangeAspect="1"/>
          </p:cNvPicPr>
          <p:nvPr/>
        </p:nvPicPr>
        <p:blipFill>
          <a:blip r:embed="rId2"/>
          <a:srcRect l="51809" r="7359" b="2"/>
          <a:stretch>
            <a:fillRect/>
          </a:stretch>
        </p:blipFill>
        <p:spPr>
          <a:xfrm>
            <a:off x="20" y="-17929"/>
            <a:ext cx="3913074" cy="6875929"/>
          </a:xfrm>
          <a:prstGeom prst="rect">
            <a:avLst/>
          </a:prstGeom>
        </p:spPr>
      </p:pic>
      <p:cxnSp>
        <p:nvCxnSpPr>
          <p:cNvPr id="15" name="Straight Connector 14">
            <a:extLst>
              <a:ext uri="{FF2B5EF4-FFF2-40B4-BE49-F238E27FC236}">
                <a16:creationId xmlns:a16="http://schemas.microsoft.com/office/drawing/2014/main" id="{2A65ADD8-BFBB-0856-C7CC-A863D1E0BD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2BF2E9B-9B0E-580F-3422-33DBFD20B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14CC7264-CEDF-09D6-1E94-B6D254ACB10D}"/>
              </a:ext>
            </a:extLst>
          </p:cNvPr>
          <p:cNvSpPr>
            <a:spLocks noGrp="1"/>
          </p:cNvSpPr>
          <p:nvPr/>
        </p:nvSpPr>
        <p:spPr>
          <a:xfrm>
            <a:off x="4004684" y="2321148"/>
            <a:ext cx="3943350" cy="3262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spcAft>
                <a:spcPts val="600"/>
              </a:spcAft>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mn-lt"/>
              </a:rPr>
              <a:t>Karla L. Palmer, Esq. </a:t>
            </a:r>
          </a:p>
          <a:p>
            <a:pPr marL="0" indent="0">
              <a:buNone/>
            </a:pPr>
            <a:r>
              <a:rPr lang="en-US" sz="2000" dirty="0">
                <a:latin typeface="+mn-lt"/>
              </a:rPr>
              <a:t>Hyman, Phelps &amp; McNamara, P.C.</a:t>
            </a:r>
          </a:p>
          <a:p>
            <a:pPr marL="0" indent="0">
              <a:buNone/>
            </a:pPr>
            <a:r>
              <a:rPr lang="en-US" sz="2000" dirty="0">
                <a:latin typeface="+mn-lt"/>
                <a:hlinkClick r:id="rId3"/>
              </a:rPr>
              <a:t>kpalmer@hpm.com</a:t>
            </a:r>
            <a:endParaRPr lang="en-US" sz="2000" dirty="0">
              <a:latin typeface="+mn-lt"/>
            </a:endParaRPr>
          </a:p>
          <a:p>
            <a:pPr marL="514350" indent="-514350">
              <a:buFont typeface="+mj-lt"/>
              <a:buAutoNum type="arabicPeriod"/>
            </a:pPr>
            <a:endParaRPr lang="en-US" sz="2000" dirty="0">
              <a:latin typeface="+mn-lt"/>
            </a:endParaRPr>
          </a:p>
        </p:txBody>
      </p:sp>
      <p:sp>
        <p:nvSpPr>
          <p:cNvPr id="6" name="TextBox 5">
            <a:extLst>
              <a:ext uri="{FF2B5EF4-FFF2-40B4-BE49-F238E27FC236}">
                <a16:creationId xmlns:a16="http://schemas.microsoft.com/office/drawing/2014/main" id="{E487A7B7-1F62-E636-EB0B-E2C3C1899BA5}"/>
              </a:ext>
            </a:extLst>
          </p:cNvPr>
          <p:cNvSpPr txBox="1"/>
          <p:nvPr/>
        </p:nvSpPr>
        <p:spPr>
          <a:xfrm>
            <a:off x="7614659" y="2308590"/>
            <a:ext cx="3777241" cy="1015663"/>
          </a:xfrm>
          <a:prstGeom prst="rect">
            <a:avLst/>
          </a:prstGeom>
          <a:noFill/>
        </p:spPr>
        <p:txBody>
          <a:bodyPr wrap="square" rtlCol="0">
            <a:spAutoFit/>
          </a:bodyPr>
          <a:lstStyle/>
          <a:p>
            <a:pPr marL="0" indent="0">
              <a:buNone/>
            </a:pPr>
            <a:r>
              <a:rPr lang="en-US" sz="2000" dirty="0">
                <a:cs typeface="Arial" panose="020B0604020202020204" pitchFamily="34" charset="0"/>
              </a:rPr>
              <a:t>Ronald J. Friedman, Esq.</a:t>
            </a:r>
          </a:p>
          <a:p>
            <a:pPr marL="0" indent="0">
              <a:buNone/>
            </a:pPr>
            <a:r>
              <a:rPr lang="en-US" sz="2000" dirty="0">
                <a:cs typeface="Arial" panose="020B0604020202020204" pitchFamily="34" charset="0"/>
              </a:rPr>
              <a:t>Ogden Murphy Wallace P.L.L.C.</a:t>
            </a:r>
          </a:p>
          <a:p>
            <a:pPr marL="0" indent="0">
              <a:buNone/>
            </a:pPr>
            <a:r>
              <a:rPr lang="en-US" sz="2000" dirty="0">
                <a:cs typeface="Arial" panose="020B0604020202020204" pitchFamily="34" charset="0"/>
                <a:hlinkClick r:id="rId4"/>
              </a:rPr>
              <a:t>rfriedman@omwlaw.com</a:t>
            </a:r>
            <a:endParaRPr lang="en-US" sz="2000" dirty="0">
              <a:cs typeface="Arial" panose="020B0604020202020204" pitchFamily="34" charset="0"/>
            </a:endParaRPr>
          </a:p>
        </p:txBody>
      </p:sp>
      <p:pic>
        <p:nvPicPr>
          <p:cNvPr id="3" name="Picture 2">
            <a:extLst>
              <a:ext uri="{FF2B5EF4-FFF2-40B4-BE49-F238E27FC236}">
                <a16:creationId xmlns:a16="http://schemas.microsoft.com/office/drawing/2014/main" id="{7BE7ABDB-7267-AD0A-F96B-5697EAB193AD}"/>
              </a:ext>
            </a:extLst>
          </p:cNvPr>
          <p:cNvPicPr>
            <a:picLocks noChangeAspect="1"/>
          </p:cNvPicPr>
          <p:nvPr/>
        </p:nvPicPr>
        <p:blipFill>
          <a:blip r:embed="rId5"/>
          <a:stretch>
            <a:fillRect/>
          </a:stretch>
        </p:blipFill>
        <p:spPr>
          <a:xfrm>
            <a:off x="10076133" y="6331041"/>
            <a:ext cx="1916924" cy="336712"/>
          </a:xfrm>
          <a:prstGeom prst="rect">
            <a:avLst/>
          </a:prstGeom>
        </p:spPr>
      </p:pic>
    </p:spTree>
    <p:extLst>
      <p:ext uri="{BB962C8B-B14F-4D97-AF65-F5344CB8AC3E}">
        <p14:creationId xmlns:p14="http://schemas.microsoft.com/office/powerpoint/2010/main" val="405210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B3132B-AFB9-F0CA-7001-A4974A326175}"/>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E615E72-5CA0-54F4-ADA9-CB5C4ADE56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56ACDEB-0F34-78D3-2F44-D6D0289B99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E0555413-00EB-3FE1-FF4E-3DC2B918B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FFA1A9-799A-B904-F608-7432D2AD924B}"/>
              </a:ext>
            </a:extLst>
          </p:cNvPr>
          <p:cNvSpPr>
            <a:spLocks noGrp="1"/>
          </p:cNvSpPr>
          <p:nvPr>
            <p:ph type="ctrTitle"/>
          </p:nvPr>
        </p:nvSpPr>
        <p:spPr>
          <a:xfrm>
            <a:off x="3330053" y="817626"/>
            <a:ext cx="6117235" cy="1307592"/>
          </a:xfrm>
        </p:spPr>
        <p:txBody>
          <a:bodyPr vert="horz" lIns="91440" tIns="45720" rIns="91440" bIns="45720" rtlCol="0" anchor="t">
            <a:normAutofit/>
          </a:bodyPr>
          <a:lstStyle/>
          <a:p>
            <a:pPr>
              <a:lnSpc>
                <a:spcPct val="90000"/>
              </a:lnSpc>
            </a:pPr>
            <a:br>
              <a:rPr lang="en-US" sz="2200" dirty="0"/>
            </a:br>
            <a:r>
              <a:rPr lang="en-US" sz="2200" dirty="0"/>
              <a:t>     </a:t>
            </a:r>
            <a:r>
              <a:rPr lang="en-US" sz="2400" dirty="0">
                <a:cs typeface="Arial" panose="020B0604020202020204" pitchFamily="34" charset="0"/>
              </a:rPr>
              <a:t>What </a:t>
            </a:r>
            <a:r>
              <a:rPr lang="en-US" sz="2400" i="1" dirty="0">
                <a:solidFill>
                  <a:srgbClr val="FF0000"/>
                </a:solidFill>
                <a:cs typeface="Arial" panose="020B0604020202020204" pitchFamily="34" charset="0"/>
              </a:rPr>
              <a:t>was</a:t>
            </a:r>
            <a:r>
              <a:rPr lang="en-US" sz="2400" dirty="0">
                <a:cs typeface="Arial" panose="020B0604020202020204" pitchFamily="34" charset="0"/>
              </a:rPr>
              <a:t> DEA planning for 2025?</a:t>
            </a:r>
            <a:br>
              <a:rPr lang="en-US" sz="2400" dirty="0"/>
            </a:br>
            <a:endParaRPr lang="en-US" sz="2200" dirty="0"/>
          </a:p>
        </p:txBody>
      </p:sp>
      <p:cxnSp>
        <p:nvCxnSpPr>
          <p:cNvPr id="15" name="Straight Connector 14">
            <a:extLst>
              <a:ext uri="{FF2B5EF4-FFF2-40B4-BE49-F238E27FC236}">
                <a16:creationId xmlns:a16="http://schemas.microsoft.com/office/drawing/2014/main" id="{9AB9D7D1-617A-0FD0-72DC-8279A2548A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BC34F5-ACF3-567C-84C6-46CAC5D533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814D971-A11F-60D7-B22C-075FB804C6FF}"/>
              </a:ext>
            </a:extLst>
          </p:cNvPr>
          <p:cNvPicPr>
            <a:picLocks noChangeAspect="1"/>
          </p:cNvPicPr>
          <p:nvPr/>
        </p:nvPicPr>
        <p:blipFill>
          <a:blip r:embed="rId2"/>
          <a:stretch>
            <a:fillRect/>
          </a:stretch>
        </p:blipFill>
        <p:spPr>
          <a:xfrm>
            <a:off x="9447289" y="917636"/>
            <a:ext cx="1090743" cy="1054233"/>
          </a:xfrm>
          <a:prstGeom prst="rect">
            <a:avLst/>
          </a:prstGeom>
        </p:spPr>
      </p:pic>
      <p:pic>
        <p:nvPicPr>
          <p:cNvPr id="6" name="Picture 5">
            <a:extLst>
              <a:ext uri="{FF2B5EF4-FFF2-40B4-BE49-F238E27FC236}">
                <a16:creationId xmlns:a16="http://schemas.microsoft.com/office/drawing/2014/main" id="{9FBD8679-B4F0-4FFF-0C26-F09D0D3980CB}"/>
              </a:ext>
            </a:extLst>
          </p:cNvPr>
          <p:cNvPicPr>
            <a:picLocks noChangeAspect="1"/>
          </p:cNvPicPr>
          <p:nvPr/>
        </p:nvPicPr>
        <p:blipFill>
          <a:blip r:embed="rId2"/>
          <a:stretch>
            <a:fillRect/>
          </a:stretch>
        </p:blipFill>
        <p:spPr>
          <a:xfrm>
            <a:off x="1712793" y="817626"/>
            <a:ext cx="1092812" cy="1056233"/>
          </a:xfrm>
          <a:prstGeom prst="rect">
            <a:avLst/>
          </a:prstGeom>
        </p:spPr>
      </p:pic>
      <p:pic>
        <p:nvPicPr>
          <p:cNvPr id="7" name="Picture 6">
            <a:extLst>
              <a:ext uri="{FF2B5EF4-FFF2-40B4-BE49-F238E27FC236}">
                <a16:creationId xmlns:a16="http://schemas.microsoft.com/office/drawing/2014/main" id="{50C8CB09-D25D-3825-9689-A5F7E495C665}"/>
              </a:ext>
            </a:extLst>
          </p:cNvPr>
          <p:cNvPicPr>
            <a:picLocks noChangeAspect="1"/>
          </p:cNvPicPr>
          <p:nvPr/>
        </p:nvPicPr>
        <p:blipFill>
          <a:blip r:embed="rId3"/>
          <a:stretch>
            <a:fillRect/>
          </a:stretch>
        </p:blipFill>
        <p:spPr>
          <a:xfrm>
            <a:off x="3706132" y="1998539"/>
            <a:ext cx="3892166" cy="3903854"/>
          </a:xfrm>
          <a:prstGeom prst="rect">
            <a:avLst/>
          </a:prstGeom>
        </p:spPr>
      </p:pic>
      <p:pic>
        <p:nvPicPr>
          <p:cNvPr id="3" name="Picture 2">
            <a:extLst>
              <a:ext uri="{FF2B5EF4-FFF2-40B4-BE49-F238E27FC236}">
                <a16:creationId xmlns:a16="http://schemas.microsoft.com/office/drawing/2014/main" id="{BBDEB1EF-AC6E-F476-5FD6-5A664DB1C81A}"/>
              </a:ext>
            </a:extLst>
          </p:cNvPr>
          <p:cNvPicPr>
            <a:picLocks noChangeAspect="1"/>
          </p:cNvPicPr>
          <p:nvPr/>
        </p:nvPicPr>
        <p:blipFill>
          <a:blip r:embed="rId4"/>
          <a:stretch>
            <a:fillRect/>
          </a:stretch>
        </p:blipFill>
        <p:spPr>
          <a:xfrm>
            <a:off x="82584" y="6353925"/>
            <a:ext cx="1916924" cy="336712"/>
          </a:xfrm>
          <a:prstGeom prst="rect">
            <a:avLst/>
          </a:prstGeom>
        </p:spPr>
      </p:pic>
    </p:spTree>
    <p:extLst>
      <p:ext uri="{BB962C8B-B14F-4D97-AF65-F5344CB8AC3E}">
        <p14:creationId xmlns:p14="http://schemas.microsoft.com/office/powerpoint/2010/main" val="161181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CDF721-79C5-4033-725E-4D8769B172CF}"/>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B3A30E9-0462-252A-9C7A-92831555B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5632E6E-9DD9-9150-C82E-D9B9EB0B8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801B038-E6EE-D363-D1B3-602406ED6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3D1940-E63B-8821-858E-721CA953FFFA}"/>
              </a:ext>
            </a:extLst>
          </p:cNvPr>
          <p:cNvSpPr>
            <a:spLocks noGrp="1"/>
          </p:cNvSpPr>
          <p:nvPr>
            <p:ph type="ctrTitle"/>
          </p:nvPr>
        </p:nvSpPr>
        <p:spPr>
          <a:xfrm>
            <a:off x="3848668" y="920366"/>
            <a:ext cx="5990325" cy="1307592"/>
          </a:xfrm>
        </p:spPr>
        <p:txBody>
          <a:bodyPr vert="horz" lIns="91440" tIns="45720" rIns="91440" bIns="45720" rtlCol="0" anchor="t">
            <a:normAutofit/>
          </a:bodyPr>
          <a:lstStyle/>
          <a:p>
            <a:pPr>
              <a:lnSpc>
                <a:spcPct val="90000"/>
              </a:lnSpc>
            </a:pPr>
            <a:br>
              <a:rPr lang="en-US" sz="2200" dirty="0"/>
            </a:br>
            <a:r>
              <a:rPr lang="en-US" sz="2400" dirty="0">
                <a:cs typeface="Arial" panose="020B0604020202020204" pitchFamily="34" charset="0"/>
              </a:rPr>
              <a:t>DEA Regulatory Agenda</a:t>
            </a:r>
            <a:br>
              <a:rPr lang="en-US" sz="2400" dirty="0"/>
            </a:br>
            <a:endParaRPr lang="en-US" sz="2200" dirty="0"/>
          </a:p>
        </p:txBody>
      </p:sp>
      <p:cxnSp>
        <p:nvCxnSpPr>
          <p:cNvPr id="15" name="Straight Connector 14">
            <a:extLst>
              <a:ext uri="{FF2B5EF4-FFF2-40B4-BE49-F238E27FC236}">
                <a16:creationId xmlns:a16="http://schemas.microsoft.com/office/drawing/2014/main" id="{694F678E-1589-3F38-D50F-B7153D3A2B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084CEA-8538-21EF-EE80-7AA7D7F3B5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08D9CCB-E519-A353-CA33-6E88B2C05FAB}"/>
              </a:ext>
            </a:extLst>
          </p:cNvPr>
          <p:cNvPicPr>
            <a:picLocks noChangeAspect="1"/>
          </p:cNvPicPr>
          <p:nvPr/>
        </p:nvPicPr>
        <p:blipFill>
          <a:blip r:embed="rId2"/>
          <a:stretch>
            <a:fillRect/>
          </a:stretch>
        </p:blipFill>
        <p:spPr>
          <a:xfrm>
            <a:off x="3333249" y="2120072"/>
            <a:ext cx="4621306" cy="2957886"/>
          </a:xfrm>
          <a:prstGeom prst="rect">
            <a:avLst/>
          </a:prstGeom>
        </p:spPr>
      </p:pic>
      <p:pic>
        <p:nvPicPr>
          <p:cNvPr id="6" name="Picture 5">
            <a:extLst>
              <a:ext uri="{FF2B5EF4-FFF2-40B4-BE49-F238E27FC236}">
                <a16:creationId xmlns:a16="http://schemas.microsoft.com/office/drawing/2014/main" id="{36294F96-B2A0-5E8B-1864-476F8D46BC09}"/>
              </a:ext>
            </a:extLst>
          </p:cNvPr>
          <p:cNvPicPr>
            <a:picLocks noChangeAspect="1"/>
          </p:cNvPicPr>
          <p:nvPr/>
        </p:nvPicPr>
        <p:blipFill>
          <a:blip r:embed="rId3"/>
          <a:stretch>
            <a:fillRect/>
          </a:stretch>
        </p:blipFill>
        <p:spPr>
          <a:xfrm>
            <a:off x="82584" y="6353925"/>
            <a:ext cx="1916924" cy="336712"/>
          </a:xfrm>
          <a:prstGeom prst="rect">
            <a:avLst/>
          </a:prstGeom>
        </p:spPr>
      </p:pic>
    </p:spTree>
    <p:extLst>
      <p:ext uri="{BB962C8B-B14F-4D97-AF65-F5344CB8AC3E}">
        <p14:creationId xmlns:p14="http://schemas.microsoft.com/office/powerpoint/2010/main" val="280388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0C07F0-8B1A-ABAE-8607-39D649F5EC6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ECB2F19-CA28-F37B-BD05-88F0FE5037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B3D56E-D71F-A0F9-BB1A-ABDB93327E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013A317B-215D-78F3-BC21-55E4A7DD2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10FE77-E74D-D151-7EEE-2E8221BB0F34}"/>
              </a:ext>
            </a:extLst>
          </p:cNvPr>
          <p:cNvSpPr>
            <a:spLocks noGrp="1"/>
          </p:cNvSpPr>
          <p:nvPr>
            <p:ph type="ctrTitle"/>
          </p:nvPr>
        </p:nvSpPr>
        <p:spPr>
          <a:xfrm>
            <a:off x="2251881" y="903734"/>
            <a:ext cx="7333941" cy="1307592"/>
          </a:xfrm>
        </p:spPr>
        <p:txBody>
          <a:bodyPr vert="horz" lIns="91440" tIns="45720" rIns="91440" bIns="45720" rtlCol="0" anchor="t">
            <a:normAutofit/>
          </a:bodyPr>
          <a:lstStyle/>
          <a:p>
            <a:pPr algn="ctr">
              <a:lnSpc>
                <a:spcPct val="90000"/>
              </a:lnSpc>
            </a:pPr>
            <a:br>
              <a:rPr lang="en-US" sz="2200" dirty="0"/>
            </a:br>
            <a:r>
              <a:rPr lang="en-US" sz="2400" dirty="0">
                <a:cs typeface="Arial" panose="020B0604020202020204" pitchFamily="34" charset="0"/>
              </a:rPr>
              <a:t>DEA Regulatory Agenda – Fall 2024</a:t>
            </a:r>
            <a:br>
              <a:rPr lang="en-US" sz="2400" dirty="0"/>
            </a:br>
            <a:endParaRPr lang="en-US" sz="2200" dirty="0"/>
          </a:p>
        </p:txBody>
      </p:sp>
      <p:cxnSp>
        <p:nvCxnSpPr>
          <p:cNvPr id="15" name="Straight Connector 14">
            <a:extLst>
              <a:ext uri="{FF2B5EF4-FFF2-40B4-BE49-F238E27FC236}">
                <a16:creationId xmlns:a16="http://schemas.microsoft.com/office/drawing/2014/main" id="{8C659878-A37C-A23C-2073-3D39FEB21A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485EF5D-28B7-57B9-D741-A8DABD9C52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5867117-ECD2-80F2-6DE5-7BF1D71BC5A9}"/>
              </a:ext>
            </a:extLst>
          </p:cNvPr>
          <p:cNvPicPr>
            <a:picLocks noChangeAspect="1"/>
          </p:cNvPicPr>
          <p:nvPr/>
        </p:nvPicPr>
        <p:blipFill>
          <a:blip r:embed="rId2"/>
          <a:stretch>
            <a:fillRect/>
          </a:stretch>
        </p:blipFill>
        <p:spPr>
          <a:xfrm>
            <a:off x="1041045" y="1906327"/>
            <a:ext cx="9863515" cy="3538859"/>
          </a:xfrm>
          <a:prstGeom prst="rect">
            <a:avLst/>
          </a:prstGeom>
        </p:spPr>
      </p:pic>
      <p:pic>
        <p:nvPicPr>
          <p:cNvPr id="3" name="Picture 2">
            <a:extLst>
              <a:ext uri="{FF2B5EF4-FFF2-40B4-BE49-F238E27FC236}">
                <a16:creationId xmlns:a16="http://schemas.microsoft.com/office/drawing/2014/main" id="{AA95510C-FAE9-0F5B-3664-F309712A7AD8}"/>
              </a:ext>
            </a:extLst>
          </p:cNvPr>
          <p:cNvPicPr>
            <a:picLocks noChangeAspect="1"/>
          </p:cNvPicPr>
          <p:nvPr/>
        </p:nvPicPr>
        <p:blipFill>
          <a:blip r:embed="rId3"/>
          <a:stretch>
            <a:fillRect/>
          </a:stretch>
        </p:blipFill>
        <p:spPr>
          <a:xfrm>
            <a:off x="82584" y="6353925"/>
            <a:ext cx="1916924" cy="336712"/>
          </a:xfrm>
          <a:prstGeom prst="rect">
            <a:avLst/>
          </a:prstGeom>
        </p:spPr>
      </p:pic>
    </p:spTree>
    <p:extLst>
      <p:ext uri="{BB962C8B-B14F-4D97-AF65-F5344CB8AC3E}">
        <p14:creationId xmlns:p14="http://schemas.microsoft.com/office/powerpoint/2010/main" val="3748030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4A5B57-4181-9472-2131-51E89A7F1D6B}"/>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84EDE0B-4313-A460-35F8-F28613A85A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075DA8B-B914-F172-7FA0-815642BAE5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83E0A13-0AEE-E829-A036-6959C9A3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08ED5C-5E04-63F5-EE53-2B35DA363591}"/>
              </a:ext>
            </a:extLst>
          </p:cNvPr>
          <p:cNvSpPr>
            <a:spLocks noGrp="1"/>
          </p:cNvSpPr>
          <p:nvPr>
            <p:ph type="ctrTitle"/>
          </p:nvPr>
        </p:nvSpPr>
        <p:spPr>
          <a:xfrm>
            <a:off x="2957898" y="903734"/>
            <a:ext cx="6627924" cy="1307592"/>
          </a:xfrm>
        </p:spPr>
        <p:txBody>
          <a:bodyPr vert="horz" lIns="91440" tIns="45720" rIns="91440" bIns="45720" rtlCol="0" anchor="t">
            <a:normAutofit/>
          </a:bodyPr>
          <a:lstStyle/>
          <a:p>
            <a:pPr>
              <a:lnSpc>
                <a:spcPct val="90000"/>
              </a:lnSpc>
            </a:pPr>
            <a:br>
              <a:rPr lang="en-US" sz="2200" dirty="0"/>
            </a:br>
            <a:r>
              <a:rPr lang="en-US" sz="2400" dirty="0">
                <a:cs typeface="Arial" panose="020B0604020202020204" pitchFamily="34" charset="0"/>
              </a:rPr>
              <a:t>DEA Regulatory Agenda – Spring 2025</a:t>
            </a:r>
            <a:br>
              <a:rPr lang="en-US" sz="2400" dirty="0"/>
            </a:br>
            <a:endParaRPr lang="en-US" sz="2200" dirty="0"/>
          </a:p>
        </p:txBody>
      </p:sp>
      <p:cxnSp>
        <p:nvCxnSpPr>
          <p:cNvPr id="15" name="Straight Connector 14">
            <a:extLst>
              <a:ext uri="{FF2B5EF4-FFF2-40B4-BE49-F238E27FC236}">
                <a16:creationId xmlns:a16="http://schemas.microsoft.com/office/drawing/2014/main" id="{DF70EA5E-CE92-1E1F-B85F-2C699B962D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C83783-BB28-4BE4-CD14-1EC15A5D19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0416BE2-0D15-F9DD-E289-7589F6C87EF3}"/>
              </a:ext>
            </a:extLst>
          </p:cNvPr>
          <p:cNvPicPr>
            <a:picLocks noChangeAspect="1"/>
          </p:cNvPicPr>
          <p:nvPr/>
        </p:nvPicPr>
        <p:blipFill>
          <a:blip r:embed="rId2"/>
          <a:stretch>
            <a:fillRect/>
          </a:stretch>
        </p:blipFill>
        <p:spPr>
          <a:xfrm>
            <a:off x="82584" y="6353925"/>
            <a:ext cx="1916924" cy="336712"/>
          </a:xfrm>
          <a:prstGeom prst="rect">
            <a:avLst/>
          </a:prstGeom>
        </p:spPr>
      </p:pic>
      <p:pic>
        <p:nvPicPr>
          <p:cNvPr id="4" name="Picture 3">
            <a:extLst>
              <a:ext uri="{FF2B5EF4-FFF2-40B4-BE49-F238E27FC236}">
                <a16:creationId xmlns:a16="http://schemas.microsoft.com/office/drawing/2014/main" id="{9340EDF2-FF90-B7EA-AA48-5F95FB182CAA}"/>
              </a:ext>
            </a:extLst>
          </p:cNvPr>
          <p:cNvPicPr>
            <a:picLocks noChangeAspect="1"/>
          </p:cNvPicPr>
          <p:nvPr/>
        </p:nvPicPr>
        <p:blipFill>
          <a:blip r:embed="rId3"/>
          <a:stretch>
            <a:fillRect/>
          </a:stretch>
        </p:blipFill>
        <p:spPr>
          <a:xfrm>
            <a:off x="680300" y="1763418"/>
            <a:ext cx="10711600" cy="4029805"/>
          </a:xfrm>
          <a:prstGeom prst="rect">
            <a:avLst/>
          </a:prstGeom>
        </p:spPr>
      </p:pic>
      <p:pic>
        <p:nvPicPr>
          <p:cNvPr id="6" name="Picture 5">
            <a:extLst>
              <a:ext uri="{FF2B5EF4-FFF2-40B4-BE49-F238E27FC236}">
                <a16:creationId xmlns:a16="http://schemas.microsoft.com/office/drawing/2014/main" id="{E470C207-82F7-9534-587B-10157B1B5BE2}"/>
              </a:ext>
            </a:extLst>
          </p:cNvPr>
          <p:cNvPicPr>
            <a:picLocks noChangeAspect="1"/>
          </p:cNvPicPr>
          <p:nvPr/>
        </p:nvPicPr>
        <p:blipFill>
          <a:blip r:embed="rId4"/>
          <a:stretch>
            <a:fillRect/>
          </a:stretch>
        </p:blipFill>
        <p:spPr>
          <a:xfrm>
            <a:off x="2474880" y="2062989"/>
            <a:ext cx="646232" cy="646232"/>
          </a:xfrm>
          <a:prstGeom prst="rect">
            <a:avLst/>
          </a:prstGeom>
        </p:spPr>
      </p:pic>
      <p:pic>
        <p:nvPicPr>
          <p:cNvPr id="7" name="Picture 6">
            <a:extLst>
              <a:ext uri="{FF2B5EF4-FFF2-40B4-BE49-F238E27FC236}">
                <a16:creationId xmlns:a16="http://schemas.microsoft.com/office/drawing/2014/main" id="{EE1D6D87-E63F-405A-3D4F-65ECBCE1C215}"/>
              </a:ext>
            </a:extLst>
          </p:cNvPr>
          <p:cNvPicPr>
            <a:picLocks noChangeAspect="1"/>
          </p:cNvPicPr>
          <p:nvPr/>
        </p:nvPicPr>
        <p:blipFill>
          <a:blip r:embed="rId4"/>
          <a:stretch>
            <a:fillRect/>
          </a:stretch>
        </p:blipFill>
        <p:spPr>
          <a:xfrm>
            <a:off x="9016524" y="2062989"/>
            <a:ext cx="646232" cy="646232"/>
          </a:xfrm>
          <a:prstGeom prst="rect">
            <a:avLst/>
          </a:prstGeom>
        </p:spPr>
      </p:pic>
      <p:pic>
        <p:nvPicPr>
          <p:cNvPr id="8" name="Picture 7">
            <a:extLst>
              <a:ext uri="{FF2B5EF4-FFF2-40B4-BE49-F238E27FC236}">
                <a16:creationId xmlns:a16="http://schemas.microsoft.com/office/drawing/2014/main" id="{3EE6451F-3B76-8A73-F644-3A27B073E109}"/>
              </a:ext>
            </a:extLst>
          </p:cNvPr>
          <p:cNvPicPr>
            <a:picLocks noChangeAspect="1"/>
          </p:cNvPicPr>
          <p:nvPr/>
        </p:nvPicPr>
        <p:blipFill>
          <a:blip r:embed="rId4"/>
          <a:stretch>
            <a:fillRect/>
          </a:stretch>
        </p:blipFill>
        <p:spPr>
          <a:xfrm>
            <a:off x="3512570" y="3455204"/>
            <a:ext cx="646232" cy="646232"/>
          </a:xfrm>
          <a:prstGeom prst="rect">
            <a:avLst/>
          </a:prstGeom>
        </p:spPr>
      </p:pic>
      <p:pic>
        <p:nvPicPr>
          <p:cNvPr id="10" name="Picture 9">
            <a:extLst>
              <a:ext uri="{FF2B5EF4-FFF2-40B4-BE49-F238E27FC236}">
                <a16:creationId xmlns:a16="http://schemas.microsoft.com/office/drawing/2014/main" id="{F5DCD663-53BE-423A-033D-EF66A497D024}"/>
              </a:ext>
            </a:extLst>
          </p:cNvPr>
          <p:cNvPicPr>
            <a:picLocks noChangeAspect="1"/>
          </p:cNvPicPr>
          <p:nvPr/>
        </p:nvPicPr>
        <p:blipFill>
          <a:blip r:embed="rId4"/>
          <a:stretch>
            <a:fillRect/>
          </a:stretch>
        </p:blipFill>
        <p:spPr>
          <a:xfrm>
            <a:off x="5772884" y="3455204"/>
            <a:ext cx="646232" cy="646232"/>
          </a:xfrm>
          <a:prstGeom prst="rect">
            <a:avLst/>
          </a:prstGeom>
        </p:spPr>
      </p:pic>
      <p:pic>
        <p:nvPicPr>
          <p:cNvPr id="12" name="Picture 11">
            <a:extLst>
              <a:ext uri="{FF2B5EF4-FFF2-40B4-BE49-F238E27FC236}">
                <a16:creationId xmlns:a16="http://schemas.microsoft.com/office/drawing/2014/main" id="{4299A4B1-2539-1B3B-891E-C987F803F9B4}"/>
              </a:ext>
            </a:extLst>
          </p:cNvPr>
          <p:cNvPicPr>
            <a:picLocks noChangeAspect="1"/>
          </p:cNvPicPr>
          <p:nvPr/>
        </p:nvPicPr>
        <p:blipFill>
          <a:blip r:embed="rId4"/>
          <a:stretch>
            <a:fillRect/>
          </a:stretch>
        </p:blipFill>
        <p:spPr>
          <a:xfrm>
            <a:off x="10005837" y="3493732"/>
            <a:ext cx="646232" cy="646232"/>
          </a:xfrm>
          <a:prstGeom prst="rect">
            <a:avLst/>
          </a:prstGeom>
        </p:spPr>
      </p:pic>
      <p:pic>
        <p:nvPicPr>
          <p:cNvPr id="14" name="Picture 13">
            <a:extLst>
              <a:ext uri="{FF2B5EF4-FFF2-40B4-BE49-F238E27FC236}">
                <a16:creationId xmlns:a16="http://schemas.microsoft.com/office/drawing/2014/main" id="{9F592A0F-E32A-F304-00EE-31C107BC352C}"/>
              </a:ext>
            </a:extLst>
          </p:cNvPr>
          <p:cNvPicPr>
            <a:picLocks noChangeAspect="1"/>
          </p:cNvPicPr>
          <p:nvPr/>
        </p:nvPicPr>
        <p:blipFill>
          <a:blip r:embed="rId4"/>
          <a:stretch>
            <a:fillRect/>
          </a:stretch>
        </p:blipFill>
        <p:spPr>
          <a:xfrm>
            <a:off x="8978852" y="4894219"/>
            <a:ext cx="646232" cy="646232"/>
          </a:xfrm>
          <a:prstGeom prst="rect">
            <a:avLst/>
          </a:prstGeom>
        </p:spPr>
      </p:pic>
    </p:spTree>
    <p:extLst>
      <p:ext uri="{BB962C8B-B14F-4D97-AF65-F5344CB8AC3E}">
        <p14:creationId xmlns:p14="http://schemas.microsoft.com/office/powerpoint/2010/main" val="405130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412451-7DCF-3C13-5E5A-E2816CBA6F49}"/>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36A222D-5112-B444-4F02-7D76DE3E02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6A8CB3-CAF4-A2C1-C6B2-90153A6FDD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DC2CA9B5-EE73-1D3C-3611-26386F86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1D8D47-8F4D-31E9-E55F-0FD6152D7513}"/>
              </a:ext>
            </a:extLst>
          </p:cNvPr>
          <p:cNvSpPr>
            <a:spLocks noGrp="1"/>
          </p:cNvSpPr>
          <p:nvPr>
            <p:ph type="ctrTitle"/>
          </p:nvPr>
        </p:nvSpPr>
        <p:spPr>
          <a:xfrm>
            <a:off x="2957898" y="903734"/>
            <a:ext cx="6627924" cy="1307592"/>
          </a:xfrm>
        </p:spPr>
        <p:txBody>
          <a:bodyPr vert="horz" lIns="91440" tIns="45720" rIns="91440" bIns="45720" rtlCol="0" anchor="t">
            <a:normAutofit/>
          </a:bodyPr>
          <a:lstStyle/>
          <a:p>
            <a:pPr>
              <a:lnSpc>
                <a:spcPct val="90000"/>
              </a:lnSpc>
            </a:pPr>
            <a:br>
              <a:rPr lang="en-US" sz="2200" dirty="0"/>
            </a:br>
            <a:r>
              <a:rPr lang="en-US" sz="2400" dirty="0">
                <a:cs typeface="Arial" panose="020B0604020202020204" pitchFamily="34" charset="0"/>
              </a:rPr>
              <a:t>DEA Regulatory Agenda – Fall 2025</a:t>
            </a:r>
            <a:br>
              <a:rPr lang="en-US" sz="2400" dirty="0"/>
            </a:br>
            <a:endParaRPr lang="en-US" sz="2200" dirty="0"/>
          </a:p>
        </p:txBody>
      </p:sp>
      <p:cxnSp>
        <p:nvCxnSpPr>
          <p:cNvPr id="15" name="Straight Connector 14">
            <a:extLst>
              <a:ext uri="{FF2B5EF4-FFF2-40B4-BE49-F238E27FC236}">
                <a16:creationId xmlns:a16="http://schemas.microsoft.com/office/drawing/2014/main" id="{EC22CAD5-1F90-6ED3-7AFF-AB25929780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C1EAF48-FEFB-649F-8FAD-61DD19B3D1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0FCBABD-4A37-4369-9432-FC305E449756}"/>
              </a:ext>
            </a:extLst>
          </p:cNvPr>
          <p:cNvPicPr>
            <a:picLocks noChangeAspect="1"/>
          </p:cNvPicPr>
          <p:nvPr/>
        </p:nvPicPr>
        <p:blipFill>
          <a:blip r:embed="rId2"/>
          <a:stretch>
            <a:fillRect/>
          </a:stretch>
        </p:blipFill>
        <p:spPr>
          <a:xfrm>
            <a:off x="82584" y="6353925"/>
            <a:ext cx="1916924" cy="336712"/>
          </a:xfrm>
          <a:prstGeom prst="rect">
            <a:avLst/>
          </a:prstGeom>
        </p:spPr>
      </p:pic>
      <p:pic>
        <p:nvPicPr>
          <p:cNvPr id="5" name="Picture 4">
            <a:extLst>
              <a:ext uri="{FF2B5EF4-FFF2-40B4-BE49-F238E27FC236}">
                <a16:creationId xmlns:a16="http://schemas.microsoft.com/office/drawing/2014/main" id="{8824A492-8437-74DF-DA53-CAFDA1208104}"/>
              </a:ext>
            </a:extLst>
          </p:cNvPr>
          <p:cNvPicPr>
            <a:picLocks noChangeAspect="1"/>
          </p:cNvPicPr>
          <p:nvPr/>
        </p:nvPicPr>
        <p:blipFill>
          <a:blip r:embed="rId3"/>
          <a:stretch>
            <a:fillRect/>
          </a:stretch>
        </p:blipFill>
        <p:spPr>
          <a:xfrm>
            <a:off x="800100" y="1640182"/>
            <a:ext cx="11406605" cy="676715"/>
          </a:xfrm>
          <a:prstGeom prst="rect">
            <a:avLst/>
          </a:prstGeom>
        </p:spPr>
      </p:pic>
      <p:pic>
        <p:nvPicPr>
          <p:cNvPr id="16" name="Picture 15">
            <a:extLst>
              <a:ext uri="{FF2B5EF4-FFF2-40B4-BE49-F238E27FC236}">
                <a16:creationId xmlns:a16="http://schemas.microsoft.com/office/drawing/2014/main" id="{677ADAC4-0101-AB56-9CD3-6D4FB5A9D20B}"/>
              </a:ext>
            </a:extLst>
          </p:cNvPr>
          <p:cNvPicPr>
            <a:picLocks noChangeAspect="1"/>
          </p:cNvPicPr>
          <p:nvPr/>
        </p:nvPicPr>
        <p:blipFill>
          <a:blip r:embed="rId4"/>
          <a:stretch>
            <a:fillRect/>
          </a:stretch>
        </p:blipFill>
        <p:spPr>
          <a:xfrm>
            <a:off x="82584" y="2153727"/>
            <a:ext cx="11351736" cy="3273836"/>
          </a:xfrm>
          <a:prstGeom prst="rect">
            <a:avLst/>
          </a:prstGeom>
        </p:spPr>
      </p:pic>
      <p:pic>
        <p:nvPicPr>
          <p:cNvPr id="18" name="Picture 17">
            <a:extLst>
              <a:ext uri="{FF2B5EF4-FFF2-40B4-BE49-F238E27FC236}">
                <a16:creationId xmlns:a16="http://schemas.microsoft.com/office/drawing/2014/main" id="{003C79EF-B259-6643-C00F-7F2141AACC6D}"/>
              </a:ext>
            </a:extLst>
          </p:cNvPr>
          <p:cNvPicPr>
            <a:picLocks noChangeAspect="1"/>
          </p:cNvPicPr>
          <p:nvPr/>
        </p:nvPicPr>
        <p:blipFill>
          <a:blip r:embed="rId5"/>
          <a:stretch>
            <a:fillRect/>
          </a:stretch>
        </p:blipFill>
        <p:spPr>
          <a:xfrm>
            <a:off x="440207" y="5535214"/>
            <a:ext cx="4078577" cy="499915"/>
          </a:xfrm>
          <a:prstGeom prst="rect">
            <a:avLst/>
          </a:prstGeom>
        </p:spPr>
      </p:pic>
    </p:spTree>
    <p:extLst>
      <p:ext uri="{BB962C8B-B14F-4D97-AF65-F5344CB8AC3E}">
        <p14:creationId xmlns:p14="http://schemas.microsoft.com/office/powerpoint/2010/main" val="1589875873"/>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bc1232a-b33f-4b42-8199-d2c9bf0342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9413198E964B4B8AABC3E892671D6F" ma:contentTypeVersion="5" ma:contentTypeDescription="Create a new document." ma:contentTypeScope="" ma:versionID="9b173a4f600f550ea2689fc052b04553">
  <xsd:schema xmlns:xsd="http://www.w3.org/2001/XMLSchema" xmlns:xs="http://www.w3.org/2001/XMLSchema" xmlns:p="http://schemas.microsoft.com/office/2006/metadata/properties" xmlns:ns3="0bc1232a-b33f-4b42-8199-d2c9bf0342ba" targetNamespace="http://schemas.microsoft.com/office/2006/metadata/properties" ma:root="true" ma:fieldsID="161b7b686463ec55144e7b819803f188" ns3:_="">
    <xsd:import namespace="0bc1232a-b33f-4b42-8199-d2c9bf0342ba"/>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c1232a-b33f-4b42-8199-d2c9bf0342ba"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AF52FA-1911-495F-A9D7-14B24F22060E}">
  <ds:schemaRefs>
    <ds:schemaRef ds:uri="http://schemas.microsoft.com/sharepoint/v3/contenttype/forms"/>
  </ds:schemaRefs>
</ds:datastoreItem>
</file>

<file path=customXml/itemProps2.xml><?xml version="1.0" encoding="utf-8"?>
<ds:datastoreItem xmlns:ds="http://schemas.openxmlformats.org/officeDocument/2006/customXml" ds:itemID="{89C12E94-4A29-41C3-82D4-81679EBDEB26}">
  <ds:schemaRefs>
    <ds:schemaRef ds:uri="0bc1232a-b33f-4b42-8199-d2c9bf0342ba"/>
    <ds:schemaRef ds:uri="http://www.w3.org/XML/1998/namespace"/>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FF88BB1E-DAB6-4E9C-B390-08E74A3479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c1232a-b33f-4b42-8199-d2c9bf0342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1290</TotalTime>
  <Words>2665</Words>
  <Application>Microsoft Office PowerPoint</Application>
  <PresentationFormat>Widescreen</PresentationFormat>
  <Paragraphs>220</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  (Headings)</vt:lpstr>
      <vt:lpstr>Calibri (Headings)</vt:lpstr>
      <vt:lpstr>Calisto MT</vt:lpstr>
      <vt:lpstr>Courier New</vt:lpstr>
      <vt:lpstr>Univers Condensed</vt:lpstr>
      <vt:lpstr>Wingdings</vt:lpstr>
      <vt:lpstr>ChronicleVTI</vt:lpstr>
      <vt:lpstr>DEA Regulatory UPDATE 2026</vt:lpstr>
      <vt:lpstr> Conflict of Interest Disclosure </vt:lpstr>
      <vt:lpstr> Learning Objectives </vt:lpstr>
      <vt:lpstr> AGENDA TOPICS </vt:lpstr>
      <vt:lpstr>      What was DEA planning for 2025? </vt:lpstr>
      <vt:lpstr> DEA Regulatory Agenda </vt:lpstr>
      <vt:lpstr> DEA Regulatory Agenda – Fall 2024 </vt:lpstr>
      <vt:lpstr> DEA Regulatory Agenda – Spring 2025 </vt:lpstr>
      <vt:lpstr> DEA Regulatory Agenda – Fall 2025 </vt:lpstr>
      <vt:lpstr> Executive Order/Statements Potentially Affecting DEA </vt:lpstr>
      <vt:lpstr> Executive Orders/Statements Potentially Affecting DEA </vt:lpstr>
      <vt:lpstr> Where are we with telemedicine (T/M)??? </vt:lpstr>
      <vt:lpstr>       A Bit of History </vt:lpstr>
      <vt:lpstr>    A Bit of History</vt:lpstr>
      <vt:lpstr>   Guess WHAT HAPPENED? </vt:lpstr>
      <vt:lpstr>   Since covid  </vt:lpstr>
      <vt:lpstr> fourth Temporary Ryan Haight Extension </vt:lpstr>
      <vt:lpstr>    Score? D  </vt:lpstr>
      <vt:lpstr>   2 Final Rules </vt:lpstr>
      <vt:lpstr>                   SUD Rule IMPACT on PHARMACY</vt:lpstr>
      <vt:lpstr>  status of Special Registration(s)?  </vt:lpstr>
      <vt:lpstr>                    Prescriber’s DEA # on script </vt:lpstr>
      <vt:lpstr>          ADDED BURDENS on Pharmacy if enacted</vt:lpstr>
      <vt:lpstr>                         let us hope… </vt:lpstr>
      <vt:lpstr>    Marijuana Rescheduling Proceedings </vt:lpstr>
      <vt:lpstr> Current State of Marijuana Rescheduling Proposed Rule </vt:lpstr>
      <vt:lpstr> Decision of ALJ Mulrooney: Stay Pending Interlocutory Appeal </vt:lpstr>
      <vt:lpstr> </vt:lpstr>
      <vt:lpstr>Marijuana executive order: </vt:lpstr>
      <vt:lpstr> What would rescheduling mean? </vt:lpstr>
      <vt:lpstr>What else would rescheduling mean? </vt:lpstr>
      <vt:lpstr>Csa requirements for scheduled drugs </vt:lpstr>
      <vt:lpstr>Take Aways</vt:lpstr>
      <vt:lpstr> DEA Enforcement Actions  1.  ALJ Issues  2.  Continued Focus on red Flags  </vt:lpstr>
      <vt:lpstr>             ALJ Issues </vt:lpstr>
      <vt:lpstr> DEA’s ALJ Judge Mulrooney: August 1, 2025 </vt:lpstr>
      <vt:lpstr>     Continued “red Flag” emphasis </vt:lpstr>
      <vt:lpstr>   Recognizing red Flags</vt:lpstr>
      <vt:lpstr>      Recognizing red Flags</vt:lpstr>
      <vt:lpstr>Non-exhaustive list of “red flags” of diversion? </vt:lpstr>
      <vt:lpstr>Key “Red Flag” Takeaway from reported decisions</vt:lpstr>
      <vt:lpstr> </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 UPDATE 2026</dc:title>
  <dc:creator>Liz M. Johnson</dc:creator>
  <cp:lastModifiedBy>Liz M. Johnson</cp:lastModifiedBy>
  <cp:revision>31</cp:revision>
  <dcterms:created xsi:type="dcterms:W3CDTF">2026-01-12T19:21:34Z</dcterms:created>
  <dcterms:modified xsi:type="dcterms:W3CDTF">2026-01-14T21:58:14Z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0x010100539413198E964B4B8AABC3E892671D6F</vt:lpwstr>
  </property>
</Properties>
</file>